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50"/>
  </p:notesMasterIdLst>
  <p:sldIdLst>
    <p:sldId id="275" r:id="rId2"/>
    <p:sldId id="358" r:id="rId3"/>
    <p:sldId id="359" r:id="rId4"/>
    <p:sldId id="360" r:id="rId5"/>
    <p:sldId id="287" r:id="rId6"/>
    <p:sldId id="340" r:id="rId7"/>
    <p:sldId id="349" r:id="rId8"/>
    <p:sldId id="362" r:id="rId9"/>
    <p:sldId id="363" r:id="rId10"/>
    <p:sldId id="364" r:id="rId11"/>
    <p:sldId id="365" r:id="rId12"/>
    <p:sldId id="366" r:id="rId13"/>
    <p:sldId id="361" r:id="rId14"/>
    <p:sldId id="282" r:id="rId15"/>
    <p:sldId id="367" r:id="rId16"/>
    <p:sldId id="368" r:id="rId17"/>
    <p:sldId id="370" r:id="rId18"/>
    <p:sldId id="371" r:id="rId19"/>
    <p:sldId id="372" r:id="rId20"/>
    <p:sldId id="373" r:id="rId21"/>
    <p:sldId id="305" r:id="rId22"/>
    <p:sldId id="369" r:id="rId23"/>
    <p:sldId id="321" r:id="rId24"/>
    <p:sldId id="341" r:id="rId25"/>
    <p:sldId id="374" r:id="rId26"/>
    <p:sldId id="316" r:id="rId27"/>
    <p:sldId id="317" r:id="rId28"/>
    <p:sldId id="338" r:id="rId29"/>
    <p:sldId id="290" r:id="rId30"/>
    <p:sldId id="375" r:id="rId31"/>
    <p:sldId id="376" r:id="rId32"/>
    <p:sldId id="377" r:id="rId33"/>
    <p:sldId id="378" r:id="rId34"/>
    <p:sldId id="379" r:id="rId35"/>
    <p:sldId id="380" r:id="rId36"/>
    <p:sldId id="381" r:id="rId37"/>
    <p:sldId id="382" r:id="rId38"/>
    <p:sldId id="383" r:id="rId39"/>
    <p:sldId id="384" r:id="rId40"/>
    <p:sldId id="385" r:id="rId41"/>
    <p:sldId id="386" r:id="rId42"/>
    <p:sldId id="387" r:id="rId43"/>
    <p:sldId id="388" r:id="rId44"/>
    <p:sldId id="389" r:id="rId45"/>
    <p:sldId id="390" r:id="rId46"/>
    <p:sldId id="391" r:id="rId47"/>
    <p:sldId id="392" r:id="rId48"/>
    <p:sldId id="276" r:id="rId49"/>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336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lenik Agnieszka" initials="PA" lastIdx="1" clrIdx="0">
    <p:extLst>
      <p:ext uri="{19B8F6BF-5375-455C-9EA6-DF929625EA0E}">
        <p15:presenceInfo xmlns:p15="http://schemas.microsoft.com/office/powerpoint/2012/main" userId="S::Agnieszka.Palenik@mfipr.gov.pl::6a0c958d-6557-4bbd-8aa6-03360055b1e8" providerId="AD"/>
      </p:ext>
    </p:extLst>
  </p:cmAuthor>
  <p:cmAuthor id="2" name="Dorota Falkowska" initials="DF" lastIdx="0" clrIdx="1">
    <p:extLst>
      <p:ext uri="{19B8F6BF-5375-455C-9EA6-DF929625EA0E}">
        <p15:presenceInfo xmlns:p15="http://schemas.microsoft.com/office/powerpoint/2012/main" userId="S-1-5-21-1434787077-604915298-1717707607-19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00A15C55-8517-42AA-B614-E9B94910E393}">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 pośredni 2 — Ak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52" autoAdjust="0"/>
    <p:restoredTop sz="94660"/>
  </p:normalViewPr>
  <p:slideViewPr>
    <p:cSldViewPr showGuides="1">
      <p:cViewPr varScale="1">
        <p:scale>
          <a:sx n="80" d="100"/>
          <a:sy n="80" d="100"/>
        </p:scale>
        <p:origin x="120" y="408"/>
      </p:cViewPr>
      <p:guideLst>
        <p:guide orient="horz" pos="2381"/>
        <p:guide pos="3368"/>
      </p:guideLst>
    </p:cSldViewPr>
  </p:slideViewPr>
  <p:notesTextViewPr>
    <p:cViewPr>
      <p:scale>
        <a:sx n="1" d="1"/>
        <a:sy n="1" d="1"/>
      </p:scale>
      <p:origin x="0" y="0"/>
    </p:cViewPr>
  </p:notesTextViewPr>
  <p:notesViewPr>
    <p:cSldViewPr>
      <p:cViewPr varScale="1">
        <p:scale>
          <a:sx n="88" d="100"/>
          <a:sy n="88" d="100"/>
        </p:scale>
        <p:origin x="3822"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B741E4-916B-4821-B65A-010F95ACEA6E}"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pl-PL"/>
        </a:p>
      </dgm:t>
    </dgm:pt>
    <dgm:pt modelId="{553272D9-6906-4F28-841B-3E5462A12010}">
      <dgm:prSet custT="1"/>
      <dgm:spPr/>
      <dgm:t>
        <a:bodyPr/>
        <a:lstStyle/>
        <a:p>
          <a:pPr rtl="0"/>
          <a:r>
            <a:rPr lang="pl-PL" sz="2000" dirty="0" smtClean="0"/>
            <a:t>Minimalna wartość projektu - powyżej 200 000 EUR, tj. 869 260 PLN. </a:t>
          </a:r>
        </a:p>
        <a:p>
          <a:pPr rtl="0"/>
          <a:r>
            <a:rPr lang="pl-PL" sz="2000" dirty="0" smtClean="0"/>
            <a:t>Maksymalna - nie przekracza 2 000 000 PLN.</a:t>
          </a:r>
          <a:endParaRPr lang="pl-PL" sz="2000" dirty="0"/>
        </a:p>
      </dgm:t>
    </dgm:pt>
    <dgm:pt modelId="{06B3A1F4-8239-4F33-9846-EAD43C318B13}" type="parTrans" cxnId="{A805692C-33F0-494B-9514-5DEC4A754C47}">
      <dgm:prSet/>
      <dgm:spPr/>
      <dgm:t>
        <a:bodyPr/>
        <a:lstStyle/>
        <a:p>
          <a:endParaRPr lang="pl-PL"/>
        </a:p>
      </dgm:t>
    </dgm:pt>
    <dgm:pt modelId="{11EB4EE4-7E90-482C-8BD4-F7967531665F}" type="sibTrans" cxnId="{A805692C-33F0-494B-9514-5DEC4A754C47}">
      <dgm:prSet/>
      <dgm:spPr/>
      <dgm:t>
        <a:bodyPr/>
        <a:lstStyle/>
        <a:p>
          <a:endParaRPr lang="pl-PL"/>
        </a:p>
      </dgm:t>
    </dgm:pt>
    <dgm:pt modelId="{EB4122B6-B04D-4096-891E-6C5F9CDCB4A9}">
      <dgm:prSet custT="1"/>
      <dgm:spPr/>
      <dgm:t>
        <a:bodyPr/>
        <a:lstStyle/>
        <a:p>
          <a:pPr rtl="0"/>
          <a:r>
            <a:rPr lang="pl-PL" sz="2000" dirty="0" smtClean="0"/>
            <a:t>Maksymalny poziom dofinansowania całkowitego wydatków kwalifikowalnych na poziomie projektu wynosi 95% (70% środki UE, 25% współfinansowanie z budżetu państwa). </a:t>
          </a:r>
          <a:endParaRPr lang="pl-PL" sz="2000" dirty="0"/>
        </a:p>
      </dgm:t>
    </dgm:pt>
    <dgm:pt modelId="{0CFD065E-DBB2-4B42-80C8-4F26A46DF545}" type="parTrans" cxnId="{A47FB880-9740-4EFB-9D40-739C56243923}">
      <dgm:prSet/>
      <dgm:spPr/>
      <dgm:t>
        <a:bodyPr/>
        <a:lstStyle/>
        <a:p>
          <a:endParaRPr lang="pl-PL"/>
        </a:p>
      </dgm:t>
    </dgm:pt>
    <dgm:pt modelId="{8E8DB4D0-C720-47CE-9B97-1514EB084249}" type="sibTrans" cxnId="{A47FB880-9740-4EFB-9D40-739C56243923}">
      <dgm:prSet/>
      <dgm:spPr/>
      <dgm:t>
        <a:bodyPr/>
        <a:lstStyle/>
        <a:p>
          <a:endParaRPr lang="pl-PL"/>
        </a:p>
      </dgm:t>
    </dgm:pt>
    <dgm:pt modelId="{A36C86CC-6386-4CB1-8EE4-0180021A5958}">
      <dgm:prSet custT="1"/>
      <dgm:spPr/>
      <dgm:t>
        <a:bodyPr/>
        <a:lstStyle/>
        <a:p>
          <a:pPr rtl="0"/>
          <a:r>
            <a:rPr lang="pl-PL" sz="2000" dirty="0" smtClean="0"/>
            <a:t>Minimalny udział wkładu własnego w ramach projektu wynosi co najmniej 5% wydatków kwalifikowalnych projektu.</a:t>
          </a:r>
          <a:endParaRPr lang="pl-PL" sz="2000" dirty="0"/>
        </a:p>
      </dgm:t>
    </dgm:pt>
    <dgm:pt modelId="{D9B47EF5-C5DB-4DB5-8D1D-61ADB04876C0}" type="parTrans" cxnId="{BB3C5B90-90C6-4AA7-97FE-671104BE4B79}">
      <dgm:prSet/>
      <dgm:spPr/>
      <dgm:t>
        <a:bodyPr/>
        <a:lstStyle/>
        <a:p>
          <a:endParaRPr lang="pl-PL"/>
        </a:p>
      </dgm:t>
    </dgm:pt>
    <dgm:pt modelId="{70AAF590-908A-45AD-879D-8F97F0DE5306}" type="sibTrans" cxnId="{BB3C5B90-90C6-4AA7-97FE-671104BE4B79}">
      <dgm:prSet/>
      <dgm:spPr/>
      <dgm:t>
        <a:bodyPr/>
        <a:lstStyle/>
        <a:p>
          <a:endParaRPr lang="pl-PL"/>
        </a:p>
      </dgm:t>
    </dgm:pt>
    <dgm:pt modelId="{B3FA9A25-4985-4872-BBA4-665FDA428948}">
      <dgm:prSet custT="1"/>
      <dgm:spPr/>
      <dgm:t>
        <a:bodyPr/>
        <a:lstStyle/>
        <a:p>
          <a:pPr rtl="0"/>
          <a:r>
            <a:rPr lang="pl-PL" sz="2000" dirty="0" smtClean="0"/>
            <a:t>Maksymalna wartość projektów, które zostaną wybrane w ramach tego naboru (środki UE + współfinansowanie z budżetu państwa + wkład własny) wynosi 25 714 285 PLN.</a:t>
          </a:r>
          <a:endParaRPr lang="pl-PL" sz="2000" dirty="0"/>
        </a:p>
      </dgm:t>
    </dgm:pt>
    <dgm:pt modelId="{137F251B-017F-4E66-8167-E7166267D5FE}" type="parTrans" cxnId="{EF35A881-E17C-4293-A314-430F424E3EE7}">
      <dgm:prSet/>
      <dgm:spPr/>
      <dgm:t>
        <a:bodyPr/>
        <a:lstStyle/>
        <a:p>
          <a:endParaRPr lang="pl-PL"/>
        </a:p>
      </dgm:t>
    </dgm:pt>
    <dgm:pt modelId="{41784C44-4482-4CC7-90E6-F547321FE949}" type="sibTrans" cxnId="{EF35A881-E17C-4293-A314-430F424E3EE7}">
      <dgm:prSet/>
      <dgm:spPr/>
      <dgm:t>
        <a:bodyPr/>
        <a:lstStyle/>
        <a:p>
          <a:endParaRPr lang="pl-PL"/>
        </a:p>
      </dgm:t>
    </dgm:pt>
    <dgm:pt modelId="{7053C943-0DBC-4A22-8BEC-41E9337A5877}" type="pres">
      <dgm:prSet presAssocID="{B0B741E4-916B-4821-B65A-010F95ACEA6E}" presName="compositeShape" presStyleCnt="0">
        <dgm:presLayoutVars>
          <dgm:dir/>
          <dgm:resizeHandles/>
        </dgm:presLayoutVars>
      </dgm:prSet>
      <dgm:spPr/>
      <dgm:t>
        <a:bodyPr/>
        <a:lstStyle/>
        <a:p>
          <a:endParaRPr lang="pl-PL"/>
        </a:p>
      </dgm:t>
    </dgm:pt>
    <dgm:pt modelId="{7F72E0E8-AA5B-40D2-8CDF-70A9732A1A8D}" type="pres">
      <dgm:prSet presAssocID="{B0B741E4-916B-4821-B65A-010F95ACEA6E}" presName="pyramid" presStyleLbl="node1" presStyleIdx="0" presStyleCnt="1"/>
      <dgm:spPr/>
    </dgm:pt>
    <dgm:pt modelId="{8C9A041C-19A0-411F-9670-67588CDE7396}" type="pres">
      <dgm:prSet presAssocID="{B0B741E4-916B-4821-B65A-010F95ACEA6E}" presName="theList" presStyleCnt="0"/>
      <dgm:spPr/>
    </dgm:pt>
    <dgm:pt modelId="{9D432BFA-0666-4AD5-B74E-4C2D71CF0071}" type="pres">
      <dgm:prSet presAssocID="{553272D9-6906-4F28-841B-3E5462A12010}" presName="aNode" presStyleLbl="fgAcc1" presStyleIdx="0" presStyleCnt="4" custScaleX="204487" custLinFactNeighborX="-1203" custLinFactNeighborY="-21847">
        <dgm:presLayoutVars>
          <dgm:bulletEnabled val="1"/>
        </dgm:presLayoutVars>
      </dgm:prSet>
      <dgm:spPr/>
      <dgm:t>
        <a:bodyPr/>
        <a:lstStyle/>
        <a:p>
          <a:endParaRPr lang="pl-PL"/>
        </a:p>
      </dgm:t>
    </dgm:pt>
    <dgm:pt modelId="{31D62CB0-A803-49A0-86F6-BE6147EFB4F7}" type="pres">
      <dgm:prSet presAssocID="{553272D9-6906-4F28-841B-3E5462A12010}" presName="aSpace" presStyleCnt="0"/>
      <dgm:spPr/>
    </dgm:pt>
    <dgm:pt modelId="{146750EB-CF8C-449C-B996-583ADEC0FA66}" type="pres">
      <dgm:prSet presAssocID="{EB4122B6-B04D-4096-891E-6C5F9CDCB4A9}" presName="aNode" presStyleLbl="fgAcc1" presStyleIdx="1" presStyleCnt="4" custScaleX="204117">
        <dgm:presLayoutVars>
          <dgm:bulletEnabled val="1"/>
        </dgm:presLayoutVars>
      </dgm:prSet>
      <dgm:spPr/>
      <dgm:t>
        <a:bodyPr/>
        <a:lstStyle/>
        <a:p>
          <a:endParaRPr lang="pl-PL"/>
        </a:p>
      </dgm:t>
    </dgm:pt>
    <dgm:pt modelId="{FB5431EF-FE4C-42B2-AC59-4A7C69DFC2A3}" type="pres">
      <dgm:prSet presAssocID="{EB4122B6-B04D-4096-891E-6C5F9CDCB4A9}" presName="aSpace" presStyleCnt="0"/>
      <dgm:spPr/>
    </dgm:pt>
    <dgm:pt modelId="{A25D8A73-65AE-48FF-8760-D69525E27CC3}" type="pres">
      <dgm:prSet presAssocID="{A36C86CC-6386-4CB1-8EE4-0180021A5958}" presName="aNode" presStyleLbl="fgAcc1" presStyleIdx="2" presStyleCnt="4" custScaleX="203977">
        <dgm:presLayoutVars>
          <dgm:bulletEnabled val="1"/>
        </dgm:presLayoutVars>
      </dgm:prSet>
      <dgm:spPr/>
      <dgm:t>
        <a:bodyPr/>
        <a:lstStyle/>
        <a:p>
          <a:endParaRPr lang="pl-PL"/>
        </a:p>
      </dgm:t>
    </dgm:pt>
    <dgm:pt modelId="{BFD61FCE-27FD-438A-8DBE-C7C0F7512443}" type="pres">
      <dgm:prSet presAssocID="{A36C86CC-6386-4CB1-8EE4-0180021A5958}" presName="aSpace" presStyleCnt="0"/>
      <dgm:spPr/>
    </dgm:pt>
    <dgm:pt modelId="{32CF0C71-1333-4DF3-B3A2-CDC9C83F8ED9}" type="pres">
      <dgm:prSet presAssocID="{B3FA9A25-4985-4872-BBA4-665FDA428948}" presName="aNode" presStyleLbl="fgAcc1" presStyleIdx="3" presStyleCnt="4" custScaleX="203977" custLinFactNeighborX="629" custLinFactNeighborY="11126">
        <dgm:presLayoutVars>
          <dgm:bulletEnabled val="1"/>
        </dgm:presLayoutVars>
      </dgm:prSet>
      <dgm:spPr/>
      <dgm:t>
        <a:bodyPr/>
        <a:lstStyle/>
        <a:p>
          <a:endParaRPr lang="pl-PL"/>
        </a:p>
      </dgm:t>
    </dgm:pt>
    <dgm:pt modelId="{FFF714A8-2ABB-4CD8-B035-84A622B8A185}" type="pres">
      <dgm:prSet presAssocID="{B3FA9A25-4985-4872-BBA4-665FDA428948}" presName="aSpace" presStyleCnt="0"/>
      <dgm:spPr/>
    </dgm:pt>
  </dgm:ptLst>
  <dgm:cxnLst>
    <dgm:cxn modelId="{768B9F68-9109-42BE-B4C9-7C623FAFEA7F}" type="presOf" srcId="{553272D9-6906-4F28-841B-3E5462A12010}" destId="{9D432BFA-0666-4AD5-B74E-4C2D71CF0071}" srcOrd="0" destOrd="0" presId="urn:microsoft.com/office/officeart/2005/8/layout/pyramid2"/>
    <dgm:cxn modelId="{A805692C-33F0-494B-9514-5DEC4A754C47}" srcId="{B0B741E4-916B-4821-B65A-010F95ACEA6E}" destId="{553272D9-6906-4F28-841B-3E5462A12010}" srcOrd="0" destOrd="0" parTransId="{06B3A1F4-8239-4F33-9846-EAD43C318B13}" sibTransId="{11EB4EE4-7E90-482C-8BD4-F7967531665F}"/>
    <dgm:cxn modelId="{EF35A881-E17C-4293-A314-430F424E3EE7}" srcId="{B0B741E4-916B-4821-B65A-010F95ACEA6E}" destId="{B3FA9A25-4985-4872-BBA4-665FDA428948}" srcOrd="3" destOrd="0" parTransId="{137F251B-017F-4E66-8167-E7166267D5FE}" sibTransId="{41784C44-4482-4CC7-90E6-F547321FE949}"/>
    <dgm:cxn modelId="{5274EBB1-531E-4EE9-996B-0F825183ADE9}" type="presOf" srcId="{A36C86CC-6386-4CB1-8EE4-0180021A5958}" destId="{A25D8A73-65AE-48FF-8760-D69525E27CC3}" srcOrd="0" destOrd="0" presId="urn:microsoft.com/office/officeart/2005/8/layout/pyramid2"/>
    <dgm:cxn modelId="{A47FB880-9740-4EFB-9D40-739C56243923}" srcId="{B0B741E4-916B-4821-B65A-010F95ACEA6E}" destId="{EB4122B6-B04D-4096-891E-6C5F9CDCB4A9}" srcOrd="1" destOrd="0" parTransId="{0CFD065E-DBB2-4B42-80C8-4F26A46DF545}" sibTransId="{8E8DB4D0-C720-47CE-9B97-1514EB084249}"/>
    <dgm:cxn modelId="{524E34DF-9E61-446A-8FA7-813E09762BEA}" type="presOf" srcId="{EB4122B6-B04D-4096-891E-6C5F9CDCB4A9}" destId="{146750EB-CF8C-449C-B996-583ADEC0FA66}" srcOrd="0" destOrd="0" presId="urn:microsoft.com/office/officeart/2005/8/layout/pyramid2"/>
    <dgm:cxn modelId="{BB3C5B90-90C6-4AA7-97FE-671104BE4B79}" srcId="{B0B741E4-916B-4821-B65A-010F95ACEA6E}" destId="{A36C86CC-6386-4CB1-8EE4-0180021A5958}" srcOrd="2" destOrd="0" parTransId="{D9B47EF5-C5DB-4DB5-8D1D-61ADB04876C0}" sibTransId="{70AAF590-908A-45AD-879D-8F97F0DE5306}"/>
    <dgm:cxn modelId="{80268B9E-F8A2-4E54-BF84-0DEC1EDADAF9}" type="presOf" srcId="{B0B741E4-916B-4821-B65A-010F95ACEA6E}" destId="{7053C943-0DBC-4A22-8BEC-41E9337A5877}" srcOrd="0" destOrd="0" presId="urn:microsoft.com/office/officeart/2005/8/layout/pyramid2"/>
    <dgm:cxn modelId="{8792D43A-E158-4F8F-A704-CA0D92198593}" type="presOf" srcId="{B3FA9A25-4985-4872-BBA4-665FDA428948}" destId="{32CF0C71-1333-4DF3-B3A2-CDC9C83F8ED9}" srcOrd="0" destOrd="0" presId="urn:microsoft.com/office/officeart/2005/8/layout/pyramid2"/>
    <dgm:cxn modelId="{105E9BDF-3721-43BF-A35F-AC33FEB27AB7}" type="presParOf" srcId="{7053C943-0DBC-4A22-8BEC-41E9337A5877}" destId="{7F72E0E8-AA5B-40D2-8CDF-70A9732A1A8D}" srcOrd="0" destOrd="0" presId="urn:microsoft.com/office/officeart/2005/8/layout/pyramid2"/>
    <dgm:cxn modelId="{CF07438B-33D7-4D96-9A4B-2B2D5740ABFC}" type="presParOf" srcId="{7053C943-0DBC-4A22-8BEC-41E9337A5877}" destId="{8C9A041C-19A0-411F-9670-67588CDE7396}" srcOrd="1" destOrd="0" presId="urn:microsoft.com/office/officeart/2005/8/layout/pyramid2"/>
    <dgm:cxn modelId="{8F2C5CD3-0DC6-4CE7-A2D1-1D5457C0387D}" type="presParOf" srcId="{8C9A041C-19A0-411F-9670-67588CDE7396}" destId="{9D432BFA-0666-4AD5-B74E-4C2D71CF0071}" srcOrd="0" destOrd="0" presId="urn:microsoft.com/office/officeart/2005/8/layout/pyramid2"/>
    <dgm:cxn modelId="{80ACEABB-8CC4-4862-8FC1-FCAFD25018CD}" type="presParOf" srcId="{8C9A041C-19A0-411F-9670-67588CDE7396}" destId="{31D62CB0-A803-49A0-86F6-BE6147EFB4F7}" srcOrd="1" destOrd="0" presId="urn:microsoft.com/office/officeart/2005/8/layout/pyramid2"/>
    <dgm:cxn modelId="{F2C16B18-1DB8-49EF-B00B-433797F0F0F0}" type="presParOf" srcId="{8C9A041C-19A0-411F-9670-67588CDE7396}" destId="{146750EB-CF8C-449C-B996-583ADEC0FA66}" srcOrd="2" destOrd="0" presId="urn:microsoft.com/office/officeart/2005/8/layout/pyramid2"/>
    <dgm:cxn modelId="{58727414-0873-41D7-8CB3-2125AB2B4087}" type="presParOf" srcId="{8C9A041C-19A0-411F-9670-67588CDE7396}" destId="{FB5431EF-FE4C-42B2-AC59-4A7C69DFC2A3}" srcOrd="3" destOrd="0" presId="urn:microsoft.com/office/officeart/2005/8/layout/pyramid2"/>
    <dgm:cxn modelId="{47365FD9-A558-4555-A489-1C3C28996257}" type="presParOf" srcId="{8C9A041C-19A0-411F-9670-67588CDE7396}" destId="{A25D8A73-65AE-48FF-8760-D69525E27CC3}" srcOrd="4" destOrd="0" presId="urn:microsoft.com/office/officeart/2005/8/layout/pyramid2"/>
    <dgm:cxn modelId="{46CA210F-4821-4365-97B6-A44DFEAF08CC}" type="presParOf" srcId="{8C9A041C-19A0-411F-9670-67588CDE7396}" destId="{BFD61FCE-27FD-438A-8DBE-C7C0F7512443}" srcOrd="5" destOrd="0" presId="urn:microsoft.com/office/officeart/2005/8/layout/pyramid2"/>
    <dgm:cxn modelId="{471ECE2E-1AEC-45BD-B483-CA5641D34360}" type="presParOf" srcId="{8C9A041C-19A0-411F-9670-67588CDE7396}" destId="{32CF0C71-1333-4DF3-B3A2-CDC9C83F8ED9}" srcOrd="6" destOrd="0" presId="urn:microsoft.com/office/officeart/2005/8/layout/pyramid2"/>
    <dgm:cxn modelId="{0962C791-167F-438A-94F3-51229C15B35C}" type="presParOf" srcId="{8C9A041C-19A0-411F-9670-67588CDE7396}" destId="{FFF714A8-2ABB-4CD8-B035-84A622B8A185}"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72E0E8-AA5B-40D2-8CDF-70A9732A1A8D}">
      <dsp:nvSpPr>
        <dsp:cNvPr id="0" name=""/>
        <dsp:cNvSpPr/>
      </dsp:nvSpPr>
      <dsp:spPr>
        <a:xfrm>
          <a:off x="-76478" y="0"/>
          <a:ext cx="6048311" cy="6048311"/>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432BFA-0666-4AD5-B74E-4C2D71CF0071}">
      <dsp:nvSpPr>
        <dsp:cNvPr id="0" name=""/>
        <dsp:cNvSpPr/>
      </dsp:nvSpPr>
      <dsp:spPr>
        <a:xfrm>
          <a:off x="846480" y="576065"/>
          <a:ext cx="8039206" cy="1074992"/>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pl-PL" sz="2000" kern="1200" dirty="0" smtClean="0"/>
            <a:t>Minimalna wartość projektu - powyżej 200 000 EUR, tj. 869 260 PLN. </a:t>
          </a:r>
        </a:p>
        <a:p>
          <a:pPr lvl="0" algn="ctr" defTabSz="889000" rtl="0">
            <a:lnSpc>
              <a:spcPct val="90000"/>
            </a:lnSpc>
            <a:spcBef>
              <a:spcPct val="0"/>
            </a:spcBef>
            <a:spcAft>
              <a:spcPct val="35000"/>
            </a:spcAft>
          </a:pPr>
          <a:r>
            <a:rPr lang="pl-PL" sz="2000" kern="1200" dirty="0" smtClean="0"/>
            <a:t>Maksymalna - nie przekracza 2 000 000 PLN.</a:t>
          </a:r>
          <a:endParaRPr lang="pl-PL" sz="2000" kern="1200" dirty="0"/>
        </a:p>
      </dsp:txBody>
      <dsp:txXfrm>
        <a:off x="898957" y="628542"/>
        <a:ext cx="7934252" cy="970038"/>
      </dsp:txXfrm>
    </dsp:sp>
    <dsp:sp modelId="{146750EB-CF8C-449C-B996-583ADEC0FA66}">
      <dsp:nvSpPr>
        <dsp:cNvPr id="0" name=""/>
        <dsp:cNvSpPr/>
      </dsp:nvSpPr>
      <dsp:spPr>
        <a:xfrm>
          <a:off x="901048" y="1814788"/>
          <a:ext cx="8024660" cy="1074992"/>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pl-PL" sz="2000" kern="1200" dirty="0" smtClean="0"/>
            <a:t>Maksymalny poziom dofinansowania całkowitego wydatków kwalifikowalnych na poziomie projektu wynosi 95% (70% środki UE, 25% współfinansowanie z budżetu państwa). </a:t>
          </a:r>
          <a:endParaRPr lang="pl-PL" sz="2000" kern="1200" dirty="0"/>
        </a:p>
      </dsp:txBody>
      <dsp:txXfrm>
        <a:off x="953525" y="1867265"/>
        <a:ext cx="7919706" cy="970038"/>
      </dsp:txXfrm>
    </dsp:sp>
    <dsp:sp modelId="{A25D8A73-65AE-48FF-8760-D69525E27CC3}">
      <dsp:nvSpPr>
        <dsp:cNvPr id="0" name=""/>
        <dsp:cNvSpPr/>
      </dsp:nvSpPr>
      <dsp:spPr>
        <a:xfrm>
          <a:off x="903800" y="3024155"/>
          <a:ext cx="8019156" cy="1074992"/>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pl-PL" sz="2000" kern="1200" dirty="0" smtClean="0"/>
            <a:t>Minimalny udział wkładu własnego w ramach projektu wynosi co najmniej 5% wydatków kwalifikowalnych projektu.</a:t>
          </a:r>
          <a:endParaRPr lang="pl-PL" sz="2000" kern="1200" dirty="0"/>
        </a:p>
      </dsp:txBody>
      <dsp:txXfrm>
        <a:off x="956277" y="3076632"/>
        <a:ext cx="7914202" cy="970038"/>
      </dsp:txXfrm>
    </dsp:sp>
    <dsp:sp modelId="{32CF0C71-1333-4DF3-B3A2-CDC9C83F8ED9}">
      <dsp:nvSpPr>
        <dsp:cNvPr id="0" name=""/>
        <dsp:cNvSpPr/>
      </dsp:nvSpPr>
      <dsp:spPr>
        <a:xfrm>
          <a:off x="903800" y="4248472"/>
          <a:ext cx="8019156" cy="1074992"/>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pl-PL" sz="2000" kern="1200" dirty="0" smtClean="0"/>
            <a:t>Maksymalna wartość projektów, które zostaną wybrane w ramach tego naboru (środki UE + współfinansowanie z budżetu państwa + wkład własny) wynosi 25 714 285 PLN.</a:t>
          </a:r>
          <a:endParaRPr lang="pl-PL" sz="2000" kern="1200" dirty="0"/>
        </a:p>
      </dsp:txBody>
      <dsp:txXfrm>
        <a:off x="956277" y="4300949"/>
        <a:ext cx="7914202" cy="970038"/>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EEFF2B-0721-7148-92D1-1650B5B78E9F}" type="datetimeFigureOut">
              <a:rPr lang="pl-PL" smtClean="0"/>
              <a:t>18.12.2024</a:t>
            </a:fld>
            <a:endParaRPr lang="pl-PL"/>
          </a:p>
        </p:txBody>
      </p:sp>
      <p:sp>
        <p:nvSpPr>
          <p:cNvPr id="4" name="Symbol zastępczy obrazu slajdu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02B4DB-5212-AD42-B2C1-BD19AC94D45E}" type="slidenum">
              <a:rPr lang="pl-PL" smtClean="0"/>
              <a:t>‹#›</a:t>
            </a:fld>
            <a:endParaRPr lang="pl-PL"/>
          </a:p>
        </p:txBody>
      </p:sp>
    </p:spTree>
    <p:extLst>
      <p:ext uri="{BB962C8B-B14F-4D97-AF65-F5344CB8AC3E}">
        <p14:creationId xmlns:p14="http://schemas.microsoft.com/office/powerpoint/2010/main" val="1192773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10.png"/><Relationship Id="rId4"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17" Type="http://schemas.openxmlformats.org/officeDocument/2006/relationships/image" Target="../media/image22.png"/><Relationship Id="rId2" Type="http://schemas.openxmlformats.org/officeDocument/2006/relationships/image" Target="../media/image4.png"/><Relationship Id="rId16" Type="http://schemas.openxmlformats.org/officeDocument/2006/relationships/image" Target="../media/image21.png"/><Relationship Id="rId1" Type="http://schemas.openxmlformats.org/officeDocument/2006/relationships/slideMaster" Target="../slideMasters/slideMaster1.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5" Type="http://schemas.openxmlformats.org/officeDocument/2006/relationships/image" Target="../media/image2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 Id="rId14" Type="http://schemas.openxmlformats.org/officeDocument/2006/relationships/image" Target="../media/image19.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10.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długi tytuł)">
    <p:spTree>
      <p:nvGrpSpPr>
        <p:cNvPr id="1" name=""/>
        <p:cNvGrpSpPr/>
        <p:nvPr/>
      </p:nvGrpSpPr>
      <p:grpSpPr>
        <a:xfrm>
          <a:off x="0" y="0"/>
          <a:ext cx="0" cy="0"/>
          <a:chOff x="0" y="0"/>
          <a:chExt cx="0" cy="0"/>
        </a:xfrm>
      </p:grpSpPr>
      <p:sp>
        <p:nvSpPr>
          <p:cNvPr id="9" name="Prostokąt 8">
            <a:extLst>
              <a:ext uri="{FF2B5EF4-FFF2-40B4-BE49-F238E27FC236}">
                <a16:creationId xmlns:a16="http://schemas.microsoft.com/office/drawing/2014/main" id="{A63EBD56-4A88-4F5C-BEAF-A33740721C44}"/>
              </a:ext>
            </a:extLst>
          </p:cNvPr>
          <p:cNvSpPr/>
          <p:nvPr userDrawn="1"/>
        </p:nvSpPr>
        <p:spPr>
          <a:xfrm>
            <a:off x="1026613" y="1973818"/>
            <a:ext cx="8639675" cy="4326381"/>
          </a:xfrm>
          <a:prstGeom prst="rect">
            <a:avLst/>
          </a:prstGeom>
          <a:solidFill>
            <a:srgbClr val="A6D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Prostokąt 10">
            <a:extLst>
              <a:ext uri="{FF2B5EF4-FFF2-40B4-BE49-F238E27FC236}">
                <a16:creationId xmlns:a16="http://schemas.microsoft.com/office/drawing/2014/main" id="{48CDFE25-4437-7188-EA7B-7D9DAD502275}"/>
              </a:ext>
            </a:extLst>
          </p:cNvPr>
          <p:cNvSpPr/>
          <p:nvPr userDrawn="1"/>
        </p:nvSpPr>
        <p:spPr>
          <a:xfrm>
            <a:off x="1" y="0"/>
            <a:ext cx="4986337" cy="26939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3" name="Obraz 12" descr="Obraz zawierający tekst&#10;&#10;Opis wygenerowany automatycznie">
            <a:extLst>
              <a:ext uri="{FF2B5EF4-FFF2-40B4-BE49-F238E27FC236}">
                <a16:creationId xmlns:a16="http://schemas.microsoft.com/office/drawing/2014/main" id="{49D1ECBE-9DB2-9B2A-CE8F-84EF95EA4842}"/>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26760" y="1973818"/>
            <a:ext cx="3959225" cy="720090"/>
          </a:xfrm>
          <a:prstGeom prst="rect">
            <a:avLst/>
          </a:prstGeom>
        </p:spPr>
      </p:pic>
      <p:pic>
        <p:nvPicPr>
          <p:cNvPr id="14" name="Obraz 13">
            <a:extLst>
              <a:ext uri="{FF2B5EF4-FFF2-40B4-BE49-F238E27FC236}">
                <a16:creationId xmlns:a16="http://schemas.microsoft.com/office/drawing/2014/main" id="{2B41AD81-079D-B212-C8B7-9A9D3BEE5179}"/>
              </a:ext>
            </a:extLst>
          </p:cNvPr>
          <p:cNvPicPr>
            <a:picLocks noChangeAspect="1"/>
          </p:cNvPicPr>
          <p:nvPr userDrawn="1"/>
        </p:nvPicPr>
        <p:blipFill>
          <a:blip r:embed="rId3" cstate="hqprint">
            <a:alphaModFix amt="55000"/>
            <a:extLst>
              <a:ext uri="{28A0092B-C50C-407E-A947-70E740481C1C}">
                <a14:useLocalDpi xmlns:a14="http://schemas.microsoft.com/office/drawing/2010/main" val="0"/>
              </a:ext>
            </a:extLst>
          </a:blip>
          <a:stretch>
            <a:fillRect/>
          </a:stretch>
        </p:blipFill>
        <p:spPr>
          <a:xfrm>
            <a:off x="597632" y="540402"/>
            <a:ext cx="1080000" cy="1080000"/>
          </a:xfrm>
          <a:prstGeom prst="rect">
            <a:avLst/>
          </a:prstGeom>
        </p:spPr>
      </p:pic>
      <p:pic>
        <p:nvPicPr>
          <p:cNvPr id="15" name="Obraz 14">
            <a:extLst>
              <a:ext uri="{FF2B5EF4-FFF2-40B4-BE49-F238E27FC236}">
                <a16:creationId xmlns:a16="http://schemas.microsoft.com/office/drawing/2014/main" id="{0A433181-6EED-44B3-4822-4AF9E6BA906A}"/>
              </a:ext>
            </a:extLst>
          </p:cNvPr>
          <p:cNvPicPr>
            <a:picLocks noChangeAspect="1"/>
          </p:cNvPicPr>
          <p:nvPr userDrawn="1"/>
        </p:nvPicPr>
        <p:blipFill>
          <a:blip r:embed="rId4" cstate="hqprint">
            <a:alphaModFix amt="55000"/>
            <a:extLst>
              <a:ext uri="{28A0092B-C50C-407E-A947-70E740481C1C}">
                <a14:useLocalDpi xmlns:a14="http://schemas.microsoft.com/office/drawing/2010/main" val="0"/>
              </a:ext>
            </a:extLst>
          </a:blip>
          <a:stretch>
            <a:fillRect/>
          </a:stretch>
        </p:blipFill>
        <p:spPr>
          <a:xfrm>
            <a:off x="2105788" y="540402"/>
            <a:ext cx="1080000" cy="1080000"/>
          </a:xfrm>
          <a:prstGeom prst="rect">
            <a:avLst/>
          </a:prstGeom>
        </p:spPr>
      </p:pic>
      <p:pic>
        <p:nvPicPr>
          <p:cNvPr id="16" name="Obraz 15">
            <a:extLst>
              <a:ext uri="{FF2B5EF4-FFF2-40B4-BE49-F238E27FC236}">
                <a16:creationId xmlns:a16="http://schemas.microsoft.com/office/drawing/2014/main" id="{276322E5-6025-7EA2-67FB-9F57E9210052}"/>
              </a:ext>
            </a:extLst>
          </p:cNvPr>
          <p:cNvPicPr>
            <a:picLocks noChangeAspect="1"/>
          </p:cNvPicPr>
          <p:nvPr userDrawn="1"/>
        </p:nvPicPr>
        <p:blipFill>
          <a:blip r:embed="rId5" cstate="hqprint">
            <a:alphaModFix amt="55000"/>
            <a:extLst>
              <a:ext uri="{28A0092B-C50C-407E-A947-70E740481C1C}">
                <a14:useLocalDpi xmlns:a14="http://schemas.microsoft.com/office/drawing/2010/main" val="0"/>
              </a:ext>
            </a:extLst>
          </a:blip>
          <a:stretch>
            <a:fillRect/>
          </a:stretch>
        </p:blipFill>
        <p:spPr>
          <a:xfrm>
            <a:off x="3613944" y="540402"/>
            <a:ext cx="1080000" cy="1080000"/>
          </a:xfrm>
          <a:prstGeom prst="rect">
            <a:avLst/>
          </a:prstGeom>
        </p:spPr>
      </p:pic>
      <p:sp>
        <p:nvSpPr>
          <p:cNvPr id="2" name="Title 1"/>
          <p:cNvSpPr>
            <a:spLocks noGrp="1"/>
          </p:cNvSpPr>
          <p:nvPr>
            <p:ph type="ctrTitle"/>
          </p:nvPr>
        </p:nvSpPr>
        <p:spPr>
          <a:xfrm>
            <a:off x="1385877" y="3059113"/>
            <a:ext cx="7920115" cy="1107677"/>
          </a:xfrm>
        </p:spPr>
        <p:txBody>
          <a:bodyPr anchor="t" anchorCtr="0">
            <a:normAutofit/>
          </a:bodyPr>
          <a:lstStyle>
            <a:lvl1pPr algn="l">
              <a:lnSpc>
                <a:spcPts val="4000"/>
              </a:lnSpc>
              <a:defRPr sz="3200"/>
            </a:lvl1pPr>
          </a:lstStyle>
          <a:p>
            <a:r>
              <a:rPr lang="pl-PL"/>
              <a:t>Kliknij, aby edytować styl</a:t>
            </a:r>
            <a:endParaRPr lang="en-US" dirty="0"/>
          </a:p>
        </p:txBody>
      </p:sp>
      <p:sp>
        <p:nvSpPr>
          <p:cNvPr id="3" name="Subtitle 2"/>
          <p:cNvSpPr>
            <a:spLocks noGrp="1"/>
          </p:cNvSpPr>
          <p:nvPr>
            <p:ph type="subTitle" idx="1"/>
          </p:nvPr>
        </p:nvSpPr>
        <p:spPr>
          <a:xfrm>
            <a:off x="1385888" y="4861794"/>
            <a:ext cx="7920037" cy="1080000"/>
          </a:xfrm>
        </p:spPr>
        <p:txBody>
          <a:bodyPr>
            <a:normAutofit/>
          </a:bodyPr>
          <a:lstStyle>
            <a:lvl1pPr marL="0" indent="0" algn="l">
              <a:lnSpc>
                <a:spcPts val="3500"/>
              </a:lnSpc>
              <a:buNone/>
              <a:defRPr sz="2800" b="1">
                <a:solidFill>
                  <a:schemeClr val="tx2"/>
                </a:solidFill>
              </a:defRPr>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pl-PL"/>
              <a:t>Kliknij, aby edytować styl wzorca podtytułu</a:t>
            </a:r>
            <a:endParaRPr lang="en-US" dirty="0"/>
          </a:p>
        </p:txBody>
      </p:sp>
      <p:sp>
        <p:nvSpPr>
          <p:cNvPr id="4" name="Date Placeholder 3"/>
          <p:cNvSpPr>
            <a:spLocks noGrp="1"/>
          </p:cNvSpPr>
          <p:nvPr>
            <p:ph type="dt" sz="half" idx="10"/>
          </p:nvPr>
        </p:nvSpPr>
        <p:spPr>
          <a:xfrm>
            <a:off x="7865356" y="540402"/>
            <a:ext cx="1799844" cy="349114"/>
          </a:xfrm>
          <a:prstGeom prst="rect">
            <a:avLst/>
          </a:prstGeom>
        </p:spPr>
        <p:txBody>
          <a:bodyPr lIns="0" tIns="0" rIns="0" bIns="0"/>
          <a:lstStyle>
            <a:lvl1pPr algn="r">
              <a:lnSpc>
                <a:spcPts val="1800"/>
              </a:lnSpc>
              <a:defRPr sz="1400">
                <a:solidFill>
                  <a:schemeClr val="tx2"/>
                </a:solidFill>
                <a:latin typeface="Open Sans" pitchFamily="2" charset="0"/>
                <a:ea typeface="Open Sans" pitchFamily="2" charset="0"/>
                <a:cs typeface="Open Sans" pitchFamily="2" charset="0"/>
              </a:defRPr>
            </a:lvl1pPr>
          </a:lstStyle>
          <a:p>
            <a:fld id="{D2A3D249-6366-4532-95C2-9DDC07D17B44}" type="datetime1">
              <a:rPr lang="pl-PL" smtClean="0"/>
              <a:t>18.12.2024</a:t>
            </a:fld>
            <a:endParaRPr lang="pl-PL" dirty="0"/>
          </a:p>
        </p:txBody>
      </p:sp>
      <p:pic>
        <p:nvPicPr>
          <p:cNvPr id="8" name="Obraz 7">
            <a:extLst>
              <a:ext uri="{FF2B5EF4-FFF2-40B4-BE49-F238E27FC236}">
                <a16:creationId xmlns:a16="http://schemas.microsoft.com/office/drawing/2014/main" id="{500FFCFA-D3A4-40A4-E76C-99575547246A}"/>
              </a:ext>
            </a:extLst>
          </p:cNvPr>
          <p:cNvPicPr>
            <a:picLocks noChangeAspect="1"/>
          </p:cNvPicPr>
          <p:nvPr userDrawn="1"/>
        </p:nvPicPr>
        <p:blipFill>
          <a:blip r:embed="rId6" cstate="hqprint">
            <a:extLst>
              <a:ext uri="{28A0092B-C50C-407E-A947-70E740481C1C}">
                <a14:useLocalDpi xmlns:a14="http://schemas.microsoft.com/office/drawing/2010/main" val="0"/>
              </a:ext>
            </a:extLst>
          </a:blip>
          <a:stretch>
            <a:fillRect/>
          </a:stretch>
        </p:blipFill>
        <p:spPr>
          <a:xfrm>
            <a:off x="792000" y="6371047"/>
            <a:ext cx="1621258" cy="949192"/>
          </a:xfrm>
          <a:prstGeom prst="rect">
            <a:avLst/>
          </a:prstGeom>
        </p:spPr>
      </p:pic>
      <p:pic>
        <p:nvPicPr>
          <p:cNvPr id="10" name="Obraz 9">
            <a:extLst>
              <a:ext uri="{FF2B5EF4-FFF2-40B4-BE49-F238E27FC236}">
                <a16:creationId xmlns:a16="http://schemas.microsoft.com/office/drawing/2014/main" id="{DC91A070-16DB-C0E1-0B7B-93924541A6E7}"/>
              </a:ext>
            </a:extLst>
          </p:cNvPr>
          <p:cNvPicPr>
            <a:picLocks noChangeAspect="1"/>
          </p:cNvPicPr>
          <p:nvPr userDrawn="1"/>
        </p:nvPicPr>
        <p:blipFill>
          <a:blip r:embed="rId7" cstate="hqprint">
            <a:extLst>
              <a:ext uri="{28A0092B-C50C-407E-A947-70E740481C1C}">
                <a14:useLocalDpi xmlns:a14="http://schemas.microsoft.com/office/drawing/2010/main" val="0"/>
              </a:ext>
            </a:extLst>
          </a:blip>
          <a:stretch>
            <a:fillRect/>
          </a:stretch>
        </p:blipFill>
        <p:spPr>
          <a:xfrm>
            <a:off x="7272000" y="6371047"/>
            <a:ext cx="2633371" cy="949192"/>
          </a:xfrm>
          <a:prstGeom prst="rect">
            <a:avLst/>
          </a:prstGeom>
        </p:spPr>
      </p:pic>
      <p:pic>
        <p:nvPicPr>
          <p:cNvPr id="12" name="Obraz 11">
            <a:extLst>
              <a:ext uri="{FF2B5EF4-FFF2-40B4-BE49-F238E27FC236}">
                <a16:creationId xmlns:a16="http://schemas.microsoft.com/office/drawing/2014/main" id="{AB280FEF-799B-B9CA-10D2-815DA71DA238}"/>
              </a:ext>
            </a:extLst>
          </p:cNvPr>
          <p:cNvPicPr>
            <a:picLocks noChangeAspect="1"/>
          </p:cNvPicPr>
          <p:nvPr userDrawn="1"/>
        </p:nvPicPr>
        <p:blipFill>
          <a:blip r:embed="rId8" cstate="hqprint">
            <a:extLst>
              <a:ext uri="{28A0092B-C50C-407E-A947-70E740481C1C}">
                <a14:useLocalDpi xmlns:a14="http://schemas.microsoft.com/office/drawing/2010/main" val="0"/>
              </a:ext>
            </a:extLst>
          </a:blip>
          <a:stretch>
            <a:fillRect/>
          </a:stretch>
        </p:blipFill>
        <p:spPr>
          <a:xfrm>
            <a:off x="3722743" y="6370378"/>
            <a:ext cx="2239772" cy="950531"/>
          </a:xfrm>
          <a:prstGeom prst="rect">
            <a:avLst/>
          </a:prstGeom>
        </p:spPr>
      </p:pic>
    </p:spTree>
    <p:extLst>
      <p:ext uri="{BB962C8B-B14F-4D97-AF65-F5344CB8AC3E}">
        <p14:creationId xmlns:p14="http://schemas.microsoft.com/office/powerpoint/2010/main" val="4255767286"/>
      </p:ext>
    </p:extLst>
  </p:cSld>
  <p:clrMapOvr>
    <a:masterClrMapping/>
  </p:clrMapOvr>
  <p:extLst>
    <p:ext uri="{DCECCB84-F9BA-43D5-87BE-67443E8EF086}">
      <p15:sldGuideLst xmlns:p15="http://schemas.microsoft.com/office/powerpoint/2012/main">
        <p15:guide id="1" pos="193"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lajd końcowy">
    <p:spTree>
      <p:nvGrpSpPr>
        <p:cNvPr id="1" name=""/>
        <p:cNvGrpSpPr/>
        <p:nvPr/>
      </p:nvGrpSpPr>
      <p:grpSpPr>
        <a:xfrm>
          <a:off x="0" y="0"/>
          <a:ext cx="0" cy="0"/>
          <a:chOff x="0" y="0"/>
          <a:chExt cx="0" cy="0"/>
        </a:xfrm>
      </p:grpSpPr>
      <p:sp>
        <p:nvSpPr>
          <p:cNvPr id="12" name="Prostokąt 11">
            <a:extLst>
              <a:ext uri="{FF2B5EF4-FFF2-40B4-BE49-F238E27FC236}">
                <a16:creationId xmlns:a16="http://schemas.microsoft.com/office/drawing/2014/main" id="{F8E39A3A-22D6-B8ED-2F58-16F69704FFAA}"/>
              </a:ext>
            </a:extLst>
          </p:cNvPr>
          <p:cNvSpPr/>
          <p:nvPr userDrawn="1"/>
        </p:nvSpPr>
        <p:spPr>
          <a:xfrm>
            <a:off x="2465388" y="4500563"/>
            <a:ext cx="8226426" cy="17996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Symbol zastępczy obrazu 10">
            <a:extLst>
              <a:ext uri="{FF2B5EF4-FFF2-40B4-BE49-F238E27FC236}">
                <a16:creationId xmlns:a16="http://schemas.microsoft.com/office/drawing/2014/main" id="{A760FD32-D539-3290-0E5F-1B5EF08EB2F0}"/>
              </a:ext>
            </a:extLst>
          </p:cNvPr>
          <p:cNvSpPr>
            <a:spLocks noGrp="1"/>
          </p:cNvSpPr>
          <p:nvPr>
            <p:ph type="pic" sz="quarter" idx="10"/>
          </p:nvPr>
        </p:nvSpPr>
        <p:spPr>
          <a:xfrm>
            <a:off x="1025525" y="0"/>
            <a:ext cx="8640763" cy="5221288"/>
          </a:xfrm>
          <a:custGeom>
            <a:avLst/>
            <a:gdLst>
              <a:gd name="connsiteX0" fmla="*/ 0 w 8640763"/>
              <a:gd name="connsiteY0" fmla="*/ 0 h 5221288"/>
              <a:gd name="connsiteX1" fmla="*/ 8640763 w 8640763"/>
              <a:gd name="connsiteY1" fmla="*/ 0 h 5221288"/>
              <a:gd name="connsiteX2" fmla="*/ 8640763 w 8640763"/>
              <a:gd name="connsiteY2" fmla="*/ 4500563 h 5221288"/>
              <a:gd name="connsiteX3" fmla="*/ 1439863 w 8640763"/>
              <a:gd name="connsiteY3" fmla="*/ 4500563 h 5221288"/>
              <a:gd name="connsiteX4" fmla="*/ 1439863 w 8640763"/>
              <a:gd name="connsiteY4" fmla="*/ 5221288 h 5221288"/>
              <a:gd name="connsiteX5" fmla="*/ 0 w 8640763"/>
              <a:gd name="connsiteY5" fmla="*/ 5221288 h 5221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640763" h="5221288">
                <a:moveTo>
                  <a:pt x="0" y="0"/>
                </a:moveTo>
                <a:lnTo>
                  <a:pt x="8640763" y="0"/>
                </a:lnTo>
                <a:lnTo>
                  <a:pt x="8640763" y="4500563"/>
                </a:lnTo>
                <a:lnTo>
                  <a:pt x="1439863" y="4500563"/>
                </a:lnTo>
                <a:lnTo>
                  <a:pt x="1439863" y="5221288"/>
                </a:lnTo>
                <a:lnTo>
                  <a:pt x="0" y="5221288"/>
                </a:lnTo>
                <a:close/>
              </a:path>
            </a:pathLst>
          </a:custGeom>
          <a:solidFill>
            <a:schemeClr val="bg1">
              <a:lumMod val="95000"/>
            </a:schemeClr>
          </a:solidFill>
        </p:spPr>
        <p:txBody>
          <a:bodyPr wrap="square" anchor="ctr" anchorCtr="0">
            <a:noAutofit/>
          </a:bodyPr>
          <a:lstStyle>
            <a:lvl1pPr marL="0" indent="0" algn="ctr">
              <a:buFont typeface="Arial" panose="020B0604020202020204" pitchFamily="34" charset="0"/>
              <a:buNone/>
              <a:defRPr sz="1000"/>
            </a:lvl1pPr>
          </a:lstStyle>
          <a:p>
            <a:r>
              <a:rPr lang="pl-PL"/>
              <a:t>Kliknij ikonę, aby dodać obraz</a:t>
            </a:r>
            <a:endParaRPr lang="pl-PL" dirty="0"/>
          </a:p>
        </p:txBody>
      </p:sp>
      <p:pic>
        <p:nvPicPr>
          <p:cNvPr id="7" name="Obraz 6" descr="Obraz zawierający tekst&#10;&#10;Opis wygenerowany automatycznie">
            <a:extLst>
              <a:ext uri="{FF2B5EF4-FFF2-40B4-BE49-F238E27FC236}">
                <a16:creationId xmlns:a16="http://schemas.microsoft.com/office/drawing/2014/main" id="{3B4B8A84-3D08-244B-BF5B-6E361D1A74B5}"/>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466975" y="4500563"/>
            <a:ext cx="3959225" cy="720090"/>
          </a:xfrm>
          <a:prstGeom prst="rect">
            <a:avLst/>
          </a:prstGeom>
        </p:spPr>
      </p:pic>
      <p:sp>
        <p:nvSpPr>
          <p:cNvPr id="2" name="Tytuł 1">
            <a:extLst>
              <a:ext uri="{FF2B5EF4-FFF2-40B4-BE49-F238E27FC236}">
                <a16:creationId xmlns:a16="http://schemas.microsoft.com/office/drawing/2014/main" id="{C3C397EF-E780-3941-A190-8FF660EE9016}"/>
              </a:ext>
            </a:extLst>
          </p:cNvPr>
          <p:cNvSpPr>
            <a:spLocks noGrp="1"/>
          </p:cNvSpPr>
          <p:nvPr>
            <p:ph type="title"/>
          </p:nvPr>
        </p:nvSpPr>
        <p:spPr>
          <a:xfrm>
            <a:off x="2825750" y="5593629"/>
            <a:ext cx="7559675" cy="705572"/>
          </a:xfrm>
        </p:spPr>
        <p:txBody>
          <a:bodyPr/>
          <a:lstStyle/>
          <a:p>
            <a:r>
              <a:rPr lang="pl-PL"/>
              <a:t>Kliknij, aby edytować styl</a:t>
            </a:r>
            <a:endParaRPr lang="pl-PL" dirty="0"/>
          </a:p>
        </p:txBody>
      </p:sp>
      <p:pic>
        <p:nvPicPr>
          <p:cNvPr id="8" name="Obraz 7" descr="znak Funduszy Europejskich">
            <a:extLst>
              <a:ext uri="{FF2B5EF4-FFF2-40B4-BE49-F238E27FC236}">
                <a16:creationId xmlns:a16="http://schemas.microsoft.com/office/drawing/2014/main" id="{BFD80FA4-66E0-3049-A92A-085F431CEB0C}"/>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792000" y="6371047"/>
            <a:ext cx="1621258" cy="949192"/>
          </a:xfrm>
          <a:prstGeom prst="rect">
            <a:avLst/>
          </a:prstGeom>
        </p:spPr>
      </p:pic>
      <p:pic>
        <p:nvPicPr>
          <p:cNvPr id="9" name="Obraz 8" descr="flaga Unii Europejskie z dopiskiem dofinansowane przez Unię Europejską">
            <a:extLst>
              <a:ext uri="{FF2B5EF4-FFF2-40B4-BE49-F238E27FC236}">
                <a16:creationId xmlns:a16="http://schemas.microsoft.com/office/drawing/2014/main" id="{695F0183-048A-AF46-A850-8C265BFACC25}"/>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7272000" y="6371047"/>
            <a:ext cx="2633371" cy="949192"/>
          </a:xfrm>
          <a:prstGeom prst="rect">
            <a:avLst/>
          </a:prstGeom>
        </p:spPr>
      </p:pic>
      <p:pic>
        <p:nvPicPr>
          <p:cNvPr id="10" name="Obraz 9" descr="barwy RP">
            <a:extLst>
              <a:ext uri="{FF2B5EF4-FFF2-40B4-BE49-F238E27FC236}">
                <a16:creationId xmlns:a16="http://schemas.microsoft.com/office/drawing/2014/main" id="{875F5C9C-57CB-134D-A405-3BC05A23D856}"/>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3722743" y="6370378"/>
            <a:ext cx="2239772" cy="950531"/>
          </a:xfrm>
          <a:prstGeom prst="rect">
            <a:avLst/>
          </a:prstGeom>
        </p:spPr>
      </p:pic>
    </p:spTree>
    <p:extLst>
      <p:ext uri="{BB962C8B-B14F-4D97-AF65-F5344CB8AC3E}">
        <p14:creationId xmlns:p14="http://schemas.microsoft.com/office/powerpoint/2010/main" val="2785084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2_Slajd tytułowy (długi tytuł)">
    <p:spTree>
      <p:nvGrpSpPr>
        <p:cNvPr id="1" name=""/>
        <p:cNvGrpSpPr/>
        <p:nvPr/>
      </p:nvGrpSpPr>
      <p:grpSpPr>
        <a:xfrm>
          <a:off x="0" y="0"/>
          <a:ext cx="0" cy="0"/>
          <a:chOff x="0" y="0"/>
          <a:chExt cx="0" cy="0"/>
        </a:xfrm>
      </p:grpSpPr>
      <p:sp>
        <p:nvSpPr>
          <p:cNvPr id="9" name="Prostokąt 8">
            <a:extLst>
              <a:ext uri="{FF2B5EF4-FFF2-40B4-BE49-F238E27FC236}">
                <a16:creationId xmlns:a16="http://schemas.microsoft.com/office/drawing/2014/main" id="{A63EBD56-4A88-4F5C-BEAF-A33740721C44}"/>
              </a:ext>
            </a:extLst>
          </p:cNvPr>
          <p:cNvSpPr/>
          <p:nvPr userDrawn="1"/>
        </p:nvSpPr>
        <p:spPr>
          <a:xfrm>
            <a:off x="1025525" y="1983572"/>
            <a:ext cx="8640763" cy="4316627"/>
          </a:xfrm>
          <a:prstGeom prst="rect">
            <a:avLst/>
          </a:prstGeom>
          <a:solidFill>
            <a:srgbClr val="A6D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Prostokąt 10">
            <a:extLst>
              <a:ext uri="{FF2B5EF4-FFF2-40B4-BE49-F238E27FC236}">
                <a16:creationId xmlns:a16="http://schemas.microsoft.com/office/drawing/2014/main" id="{48CDFE25-4437-7188-EA7B-7D9DAD502275}"/>
              </a:ext>
              <a:ext uri="{C183D7F6-B498-43B3-948B-1728B52AA6E4}">
                <adec:decorative xmlns="" xmlns:adec="http://schemas.microsoft.com/office/drawing/2017/decorative" val="1"/>
              </a:ext>
            </a:extLst>
          </p:cNvPr>
          <p:cNvSpPr/>
          <p:nvPr userDrawn="1"/>
        </p:nvSpPr>
        <p:spPr>
          <a:xfrm>
            <a:off x="1" y="0"/>
            <a:ext cx="4986337" cy="26939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3" name="Obraz 12" descr="Obraz zawierający tekst&#10;&#10;Opis wygenerowany automatycznie">
            <a:extLst>
              <a:ext uri="{FF2B5EF4-FFF2-40B4-BE49-F238E27FC236}">
                <a16:creationId xmlns:a16="http://schemas.microsoft.com/office/drawing/2014/main" id="{49D1ECBE-9DB2-9B2A-CE8F-84EF95EA4842}"/>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25525" y="1983572"/>
            <a:ext cx="3959225" cy="720090"/>
          </a:xfrm>
          <a:prstGeom prst="rect">
            <a:avLst/>
          </a:prstGeom>
        </p:spPr>
      </p:pic>
      <p:sp>
        <p:nvSpPr>
          <p:cNvPr id="2" name="Title 1"/>
          <p:cNvSpPr>
            <a:spLocks noGrp="1"/>
          </p:cNvSpPr>
          <p:nvPr>
            <p:ph type="ctrTitle"/>
          </p:nvPr>
        </p:nvSpPr>
        <p:spPr>
          <a:xfrm>
            <a:off x="1385877" y="3070227"/>
            <a:ext cx="7920115" cy="1087764"/>
          </a:xfrm>
        </p:spPr>
        <p:txBody>
          <a:bodyPr anchor="t" anchorCtr="0">
            <a:normAutofit/>
          </a:bodyPr>
          <a:lstStyle>
            <a:lvl1pPr algn="l">
              <a:lnSpc>
                <a:spcPts val="4000"/>
              </a:lnSpc>
              <a:defRPr sz="3200"/>
            </a:lvl1pPr>
          </a:lstStyle>
          <a:p>
            <a:r>
              <a:rPr lang="pl-PL"/>
              <a:t>Kliknij, aby edytować styl</a:t>
            </a:r>
            <a:endParaRPr lang="en-US" dirty="0"/>
          </a:p>
        </p:txBody>
      </p:sp>
      <p:sp>
        <p:nvSpPr>
          <p:cNvPr id="3" name="Subtitle 2"/>
          <p:cNvSpPr>
            <a:spLocks noGrp="1"/>
          </p:cNvSpPr>
          <p:nvPr>
            <p:ph type="subTitle" idx="1"/>
          </p:nvPr>
        </p:nvSpPr>
        <p:spPr>
          <a:xfrm>
            <a:off x="1385888" y="4861794"/>
            <a:ext cx="7920037" cy="1080000"/>
          </a:xfrm>
        </p:spPr>
        <p:txBody>
          <a:bodyPr>
            <a:normAutofit/>
          </a:bodyPr>
          <a:lstStyle>
            <a:lvl1pPr marL="0" indent="0" algn="l">
              <a:lnSpc>
                <a:spcPts val="3500"/>
              </a:lnSpc>
              <a:buNone/>
              <a:defRPr sz="2800" b="1">
                <a:solidFill>
                  <a:schemeClr val="tx2"/>
                </a:solidFill>
              </a:defRPr>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pl-PL"/>
              <a:t>Kliknij, aby edytować styl wzorca podtytułu</a:t>
            </a:r>
            <a:endParaRPr lang="en-US" dirty="0"/>
          </a:p>
        </p:txBody>
      </p:sp>
      <p:sp>
        <p:nvSpPr>
          <p:cNvPr id="4" name="Date Placeholder 3"/>
          <p:cNvSpPr>
            <a:spLocks noGrp="1"/>
          </p:cNvSpPr>
          <p:nvPr>
            <p:ph type="dt" sz="half" idx="10"/>
          </p:nvPr>
        </p:nvSpPr>
        <p:spPr>
          <a:xfrm>
            <a:off x="7865356" y="540402"/>
            <a:ext cx="1799844" cy="349114"/>
          </a:xfrm>
          <a:prstGeom prst="rect">
            <a:avLst/>
          </a:prstGeom>
        </p:spPr>
        <p:txBody>
          <a:bodyPr lIns="0" tIns="0" rIns="0" bIns="0"/>
          <a:lstStyle>
            <a:lvl1pPr algn="r">
              <a:lnSpc>
                <a:spcPts val="1800"/>
              </a:lnSpc>
              <a:defRPr sz="1400">
                <a:solidFill>
                  <a:schemeClr val="tx2"/>
                </a:solidFill>
                <a:latin typeface="Open Sans" pitchFamily="2" charset="0"/>
                <a:ea typeface="Open Sans" pitchFamily="2" charset="0"/>
                <a:cs typeface="Open Sans" pitchFamily="2" charset="0"/>
              </a:defRPr>
            </a:lvl1pPr>
          </a:lstStyle>
          <a:p>
            <a:fld id="{68EEE8EE-D7CF-4F1D-849B-3E54D1DD80B0}" type="datetime1">
              <a:rPr lang="pl-PL" smtClean="0"/>
              <a:t>18.12.2024</a:t>
            </a:fld>
            <a:endParaRPr lang="pl-PL" dirty="0"/>
          </a:p>
        </p:txBody>
      </p:sp>
      <p:pic>
        <p:nvPicPr>
          <p:cNvPr id="8" name="Obraz 7" descr="logo Funduszy Europejskich">
            <a:extLst>
              <a:ext uri="{FF2B5EF4-FFF2-40B4-BE49-F238E27FC236}">
                <a16:creationId xmlns:a16="http://schemas.microsoft.com/office/drawing/2014/main" id="{500FFCFA-D3A4-40A4-E76C-99575547246A}"/>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792000" y="6371047"/>
            <a:ext cx="1621258" cy="949192"/>
          </a:xfrm>
          <a:prstGeom prst="rect">
            <a:avLst/>
          </a:prstGeom>
        </p:spPr>
      </p:pic>
      <p:pic>
        <p:nvPicPr>
          <p:cNvPr id="10" name="Obraz 9" descr="flaga Unii Europejskiej z dopiskiem dofinansowane przez Unię Europejską">
            <a:extLst>
              <a:ext uri="{FF2B5EF4-FFF2-40B4-BE49-F238E27FC236}">
                <a16:creationId xmlns:a16="http://schemas.microsoft.com/office/drawing/2014/main" id="{DC91A070-16DB-C0E1-0B7B-93924541A6E7}"/>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7272000" y="6371047"/>
            <a:ext cx="2633371" cy="949192"/>
          </a:xfrm>
          <a:prstGeom prst="rect">
            <a:avLst/>
          </a:prstGeom>
        </p:spPr>
      </p:pic>
      <p:pic>
        <p:nvPicPr>
          <p:cNvPr id="12" name="Obraz 11" descr="barwy RP">
            <a:extLst>
              <a:ext uri="{FF2B5EF4-FFF2-40B4-BE49-F238E27FC236}">
                <a16:creationId xmlns:a16="http://schemas.microsoft.com/office/drawing/2014/main" id="{AB280FEF-799B-B9CA-10D2-815DA71DA238}"/>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3722743" y="6370378"/>
            <a:ext cx="2239772" cy="950531"/>
          </a:xfrm>
          <a:prstGeom prst="rect">
            <a:avLst/>
          </a:prstGeom>
        </p:spPr>
      </p:pic>
      <p:pic>
        <p:nvPicPr>
          <p:cNvPr id="6" name="Obraz 5">
            <a:extLst>
              <a:ext uri="{FF2B5EF4-FFF2-40B4-BE49-F238E27FC236}">
                <a16:creationId xmlns:a16="http://schemas.microsoft.com/office/drawing/2014/main" id="{039E0742-6ADE-F448-8437-7F591E1D07FA}"/>
              </a:ext>
            </a:extLst>
          </p:cNvPr>
          <p:cNvPicPr>
            <a:picLocks noChangeAspect="1"/>
          </p:cNvPicPr>
          <p:nvPr userDrawn="1"/>
        </p:nvPicPr>
        <p:blipFill>
          <a:blip r:embed="rId6" cstate="hqprint">
            <a:alphaModFix amt="55000"/>
            <a:extLst>
              <a:ext uri="{28A0092B-C50C-407E-A947-70E740481C1C}">
                <a14:useLocalDpi xmlns:a14="http://schemas.microsoft.com/office/drawing/2010/main" val="0"/>
              </a:ext>
            </a:extLst>
          </a:blip>
          <a:stretch>
            <a:fillRect/>
          </a:stretch>
        </p:blipFill>
        <p:spPr>
          <a:xfrm>
            <a:off x="652757" y="1244366"/>
            <a:ext cx="381000" cy="381000"/>
          </a:xfrm>
          <a:prstGeom prst="rect">
            <a:avLst/>
          </a:prstGeom>
        </p:spPr>
      </p:pic>
      <p:pic>
        <p:nvPicPr>
          <p:cNvPr id="17" name="Obraz 16">
            <a:extLst>
              <a:ext uri="{FF2B5EF4-FFF2-40B4-BE49-F238E27FC236}">
                <a16:creationId xmlns:a16="http://schemas.microsoft.com/office/drawing/2014/main" id="{F60567DB-D582-D44E-A6AD-12B2B5F1FE7B}"/>
              </a:ext>
            </a:extLst>
          </p:cNvPr>
          <p:cNvPicPr>
            <a:picLocks noChangeAspect="1"/>
          </p:cNvPicPr>
          <p:nvPr userDrawn="1"/>
        </p:nvPicPr>
        <p:blipFill>
          <a:blip r:embed="rId7" cstate="hqprint">
            <a:alphaModFix amt="55000"/>
            <a:extLst>
              <a:ext uri="{28A0092B-C50C-407E-A947-70E740481C1C}">
                <a14:useLocalDpi xmlns:a14="http://schemas.microsoft.com/office/drawing/2010/main" val="0"/>
              </a:ext>
            </a:extLst>
          </a:blip>
          <a:stretch>
            <a:fillRect/>
          </a:stretch>
        </p:blipFill>
        <p:spPr>
          <a:xfrm>
            <a:off x="1365250" y="545866"/>
            <a:ext cx="381000" cy="381000"/>
          </a:xfrm>
          <a:prstGeom prst="rect">
            <a:avLst/>
          </a:prstGeom>
        </p:spPr>
      </p:pic>
      <p:pic>
        <p:nvPicPr>
          <p:cNvPr id="19" name="Obraz 18">
            <a:extLst>
              <a:ext uri="{FF2B5EF4-FFF2-40B4-BE49-F238E27FC236}">
                <a16:creationId xmlns:a16="http://schemas.microsoft.com/office/drawing/2014/main" id="{39EEE39C-033E-F640-8C4C-E23D91BEA336}"/>
              </a:ext>
            </a:extLst>
          </p:cNvPr>
          <p:cNvPicPr>
            <a:picLocks noChangeAspect="1"/>
          </p:cNvPicPr>
          <p:nvPr userDrawn="1"/>
        </p:nvPicPr>
        <p:blipFill>
          <a:blip r:embed="rId8" cstate="hqprint">
            <a:alphaModFix amt="55000"/>
            <a:extLst>
              <a:ext uri="{28A0092B-C50C-407E-A947-70E740481C1C}">
                <a14:useLocalDpi xmlns:a14="http://schemas.microsoft.com/office/drawing/2010/main" val="0"/>
              </a:ext>
            </a:extLst>
          </a:blip>
          <a:stretch>
            <a:fillRect/>
          </a:stretch>
        </p:blipFill>
        <p:spPr>
          <a:xfrm>
            <a:off x="1380511" y="1244366"/>
            <a:ext cx="381000" cy="381000"/>
          </a:xfrm>
          <a:prstGeom prst="rect">
            <a:avLst/>
          </a:prstGeom>
        </p:spPr>
      </p:pic>
      <p:pic>
        <p:nvPicPr>
          <p:cNvPr id="21" name="Obraz 20">
            <a:extLst>
              <a:ext uri="{FF2B5EF4-FFF2-40B4-BE49-F238E27FC236}">
                <a16:creationId xmlns:a16="http://schemas.microsoft.com/office/drawing/2014/main" id="{C169AC8E-96EA-1048-803E-97D6CEE5E102}"/>
              </a:ext>
            </a:extLst>
          </p:cNvPr>
          <p:cNvPicPr>
            <a:picLocks noChangeAspect="1"/>
          </p:cNvPicPr>
          <p:nvPr userDrawn="1"/>
        </p:nvPicPr>
        <p:blipFill>
          <a:blip r:embed="rId9" cstate="hqprint">
            <a:alphaModFix amt="55000"/>
            <a:extLst>
              <a:ext uri="{28A0092B-C50C-407E-A947-70E740481C1C}">
                <a14:useLocalDpi xmlns:a14="http://schemas.microsoft.com/office/drawing/2010/main" val="0"/>
              </a:ext>
            </a:extLst>
          </a:blip>
          <a:stretch>
            <a:fillRect/>
          </a:stretch>
        </p:blipFill>
        <p:spPr>
          <a:xfrm>
            <a:off x="4265786" y="538288"/>
            <a:ext cx="381000" cy="381000"/>
          </a:xfrm>
          <a:prstGeom prst="rect">
            <a:avLst/>
          </a:prstGeom>
        </p:spPr>
      </p:pic>
      <p:pic>
        <p:nvPicPr>
          <p:cNvPr id="23" name="Obraz 22">
            <a:extLst>
              <a:ext uri="{FF2B5EF4-FFF2-40B4-BE49-F238E27FC236}">
                <a16:creationId xmlns:a16="http://schemas.microsoft.com/office/drawing/2014/main" id="{D5D90F56-CFD2-1A40-B479-B556FC2D370D}"/>
              </a:ext>
            </a:extLst>
          </p:cNvPr>
          <p:cNvPicPr>
            <a:picLocks noChangeAspect="1"/>
          </p:cNvPicPr>
          <p:nvPr userDrawn="1"/>
        </p:nvPicPr>
        <p:blipFill>
          <a:blip r:embed="rId10" cstate="hqprint">
            <a:alphaModFix amt="55000"/>
            <a:extLst>
              <a:ext uri="{28A0092B-C50C-407E-A947-70E740481C1C}">
                <a14:useLocalDpi xmlns:a14="http://schemas.microsoft.com/office/drawing/2010/main" val="0"/>
              </a:ext>
            </a:extLst>
          </a:blip>
          <a:stretch>
            <a:fillRect/>
          </a:stretch>
        </p:blipFill>
        <p:spPr>
          <a:xfrm>
            <a:off x="644525" y="545866"/>
            <a:ext cx="381000" cy="381000"/>
          </a:xfrm>
          <a:prstGeom prst="rect">
            <a:avLst/>
          </a:prstGeom>
        </p:spPr>
      </p:pic>
      <p:pic>
        <p:nvPicPr>
          <p:cNvPr id="25" name="Obraz 24">
            <a:extLst>
              <a:ext uri="{FF2B5EF4-FFF2-40B4-BE49-F238E27FC236}">
                <a16:creationId xmlns:a16="http://schemas.microsoft.com/office/drawing/2014/main" id="{48E96C1A-FA5C-A24F-9872-8608B9B3BC4F}"/>
              </a:ext>
            </a:extLst>
          </p:cNvPr>
          <p:cNvPicPr>
            <a:picLocks noChangeAspect="1"/>
          </p:cNvPicPr>
          <p:nvPr userDrawn="1"/>
        </p:nvPicPr>
        <p:blipFill>
          <a:blip r:embed="rId11" cstate="hqprint">
            <a:alphaModFix amt="55000"/>
            <a:extLst>
              <a:ext uri="{28A0092B-C50C-407E-A947-70E740481C1C}">
                <a14:useLocalDpi xmlns:a14="http://schemas.microsoft.com/office/drawing/2010/main" val="0"/>
              </a:ext>
            </a:extLst>
          </a:blip>
          <a:stretch>
            <a:fillRect/>
          </a:stretch>
        </p:blipFill>
        <p:spPr>
          <a:xfrm>
            <a:off x="2104293" y="1254829"/>
            <a:ext cx="381000" cy="381000"/>
          </a:xfrm>
          <a:prstGeom prst="rect">
            <a:avLst/>
          </a:prstGeom>
        </p:spPr>
      </p:pic>
      <p:pic>
        <p:nvPicPr>
          <p:cNvPr id="27" name="Obraz 26">
            <a:extLst>
              <a:ext uri="{FF2B5EF4-FFF2-40B4-BE49-F238E27FC236}">
                <a16:creationId xmlns:a16="http://schemas.microsoft.com/office/drawing/2014/main" id="{28B2440F-CBE5-784D-ADC8-E797F64F472B}"/>
              </a:ext>
            </a:extLst>
          </p:cNvPr>
          <p:cNvPicPr>
            <a:picLocks noChangeAspect="1"/>
          </p:cNvPicPr>
          <p:nvPr userDrawn="1"/>
        </p:nvPicPr>
        <p:blipFill>
          <a:blip r:embed="rId12" cstate="hqprint">
            <a:alphaModFix amt="55000"/>
            <a:extLst>
              <a:ext uri="{28A0092B-C50C-407E-A947-70E740481C1C}">
                <a14:useLocalDpi xmlns:a14="http://schemas.microsoft.com/office/drawing/2010/main" val="0"/>
              </a:ext>
            </a:extLst>
          </a:blip>
          <a:stretch>
            <a:fillRect/>
          </a:stretch>
        </p:blipFill>
        <p:spPr>
          <a:xfrm>
            <a:off x="2814637" y="543567"/>
            <a:ext cx="381000" cy="381000"/>
          </a:xfrm>
          <a:prstGeom prst="rect">
            <a:avLst/>
          </a:prstGeom>
        </p:spPr>
      </p:pic>
      <p:pic>
        <p:nvPicPr>
          <p:cNvPr id="29" name="Obraz 28">
            <a:extLst>
              <a:ext uri="{FF2B5EF4-FFF2-40B4-BE49-F238E27FC236}">
                <a16:creationId xmlns:a16="http://schemas.microsoft.com/office/drawing/2014/main" id="{1C717A0E-10D0-FA43-BF65-49909BDCEAFA}"/>
              </a:ext>
            </a:extLst>
          </p:cNvPr>
          <p:cNvPicPr>
            <a:picLocks noChangeAspect="1"/>
          </p:cNvPicPr>
          <p:nvPr userDrawn="1"/>
        </p:nvPicPr>
        <p:blipFill>
          <a:blip r:embed="rId13" cstate="hqprint">
            <a:alphaModFix amt="55000"/>
            <a:extLst>
              <a:ext uri="{28A0092B-C50C-407E-A947-70E740481C1C}">
                <a14:useLocalDpi xmlns:a14="http://schemas.microsoft.com/office/drawing/2010/main" val="0"/>
              </a:ext>
            </a:extLst>
          </a:blip>
          <a:stretch>
            <a:fillRect/>
          </a:stretch>
        </p:blipFill>
        <p:spPr>
          <a:xfrm>
            <a:off x="3537018" y="535269"/>
            <a:ext cx="381000" cy="381000"/>
          </a:xfrm>
          <a:prstGeom prst="rect">
            <a:avLst/>
          </a:prstGeom>
        </p:spPr>
      </p:pic>
      <p:pic>
        <p:nvPicPr>
          <p:cNvPr id="31" name="Obraz 30">
            <a:extLst>
              <a:ext uri="{FF2B5EF4-FFF2-40B4-BE49-F238E27FC236}">
                <a16:creationId xmlns:a16="http://schemas.microsoft.com/office/drawing/2014/main" id="{A2891D6F-956C-9342-B2BB-C701A5BC5154}"/>
              </a:ext>
            </a:extLst>
          </p:cNvPr>
          <p:cNvPicPr>
            <a:picLocks noChangeAspect="1"/>
          </p:cNvPicPr>
          <p:nvPr userDrawn="1"/>
        </p:nvPicPr>
        <p:blipFill>
          <a:blip r:embed="rId14" cstate="hqprint">
            <a:alphaModFix amt="55000"/>
            <a:extLst>
              <a:ext uri="{28A0092B-C50C-407E-A947-70E740481C1C}">
                <a14:useLocalDpi xmlns:a14="http://schemas.microsoft.com/office/drawing/2010/main" val="0"/>
              </a:ext>
            </a:extLst>
          </a:blip>
          <a:stretch>
            <a:fillRect/>
          </a:stretch>
        </p:blipFill>
        <p:spPr>
          <a:xfrm>
            <a:off x="2092256" y="531095"/>
            <a:ext cx="381000" cy="381000"/>
          </a:xfrm>
          <a:prstGeom prst="rect">
            <a:avLst/>
          </a:prstGeom>
        </p:spPr>
      </p:pic>
      <p:pic>
        <p:nvPicPr>
          <p:cNvPr id="33" name="Obraz 32">
            <a:extLst>
              <a:ext uri="{FF2B5EF4-FFF2-40B4-BE49-F238E27FC236}">
                <a16:creationId xmlns:a16="http://schemas.microsoft.com/office/drawing/2014/main" id="{7DE0C268-A93E-1C47-9AA3-10F1F10D0971}"/>
              </a:ext>
            </a:extLst>
          </p:cNvPr>
          <p:cNvPicPr>
            <a:picLocks noChangeAspect="1"/>
          </p:cNvPicPr>
          <p:nvPr userDrawn="1"/>
        </p:nvPicPr>
        <p:blipFill>
          <a:blip r:embed="rId15" cstate="hqprint">
            <a:alphaModFix amt="55000"/>
            <a:extLst>
              <a:ext uri="{28A0092B-C50C-407E-A947-70E740481C1C}">
                <a14:useLocalDpi xmlns:a14="http://schemas.microsoft.com/office/drawing/2010/main" val="0"/>
              </a:ext>
            </a:extLst>
          </a:blip>
          <a:stretch>
            <a:fillRect/>
          </a:stretch>
        </p:blipFill>
        <p:spPr>
          <a:xfrm>
            <a:off x="3534802" y="1251987"/>
            <a:ext cx="381000" cy="381000"/>
          </a:xfrm>
          <a:prstGeom prst="rect">
            <a:avLst/>
          </a:prstGeom>
        </p:spPr>
      </p:pic>
      <p:pic>
        <p:nvPicPr>
          <p:cNvPr id="35" name="Obraz 34">
            <a:extLst>
              <a:ext uri="{FF2B5EF4-FFF2-40B4-BE49-F238E27FC236}">
                <a16:creationId xmlns:a16="http://schemas.microsoft.com/office/drawing/2014/main" id="{45508241-FE91-D847-8686-4F72BD314220}"/>
              </a:ext>
            </a:extLst>
          </p:cNvPr>
          <p:cNvPicPr>
            <a:picLocks noChangeAspect="1"/>
          </p:cNvPicPr>
          <p:nvPr userDrawn="1"/>
        </p:nvPicPr>
        <p:blipFill>
          <a:blip r:embed="rId16" cstate="hqprint">
            <a:alphaModFix amt="55000"/>
            <a:extLst>
              <a:ext uri="{28A0092B-C50C-407E-A947-70E740481C1C}">
                <a14:useLocalDpi xmlns:a14="http://schemas.microsoft.com/office/drawing/2010/main" val="0"/>
              </a:ext>
            </a:extLst>
          </a:blip>
          <a:stretch>
            <a:fillRect/>
          </a:stretch>
        </p:blipFill>
        <p:spPr>
          <a:xfrm>
            <a:off x="4265613" y="1250549"/>
            <a:ext cx="381000" cy="381000"/>
          </a:xfrm>
          <a:prstGeom prst="rect">
            <a:avLst/>
          </a:prstGeom>
        </p:spPr>
      </p:pic>
      <p:pic>
        <p:nvPicPr>
          <p:cNvPr id="37" name="Obraz 36">
            <a:extLst>
              <a:ext uri="{FF2B5EF4-FFF2-40B4-BE49-F238E27FC236}">
                <a16:creationId xmlns:a16="http://schemas.microsoft.com/office/drawing/2014/main" id="{EB9A3203-260A-FA4A-9526-A6276A5756DA}"/>
              </a:ext>
            </a:extLst>
          </p:cNvPr>
          <p:cNvPicPr>
            <a:picLocks noChangeAspect="1"/>
          </p:cNvPicPr>
          <p:nvPr userDrawn="1"/>
        </p:nvPicPr>
        <p:blipFill>
          <a:blip r:embed="rId17" cstate="hqprint">
            <a:alphaModFix amt="55000"/>
            <a:extLst>
              <a:ext uri="{28A0092B-C50C-407E-A947-70E740481C1C}">
                <a14:useLocalDpi xmlns:a14="http://schemas.microsoft.com/office/drawing/2010/main" val="0"/>
              </a:ext>
            </a:extLst>
          </a:blip>
          <a:stretch>
            <a:fillRect/>
          </a:stretch>
        </p:blipFill>
        <p:spPr>
          <a:xfrm>
            <a:off x="2814637" y="1250549"/>
            <a:ext cx="381000" cy="381000"/>
          </a:xfrm>
          <a:prstGeom prst="rect">
            <a:avLst/>
          </a:prstGeom>
        </p:spPr>
      </p:pic>
    </p:spTree>
    <p:extLst>
      <p:ext uri="{BB962C8B-B14F-4D97-AF65-F5344CB8AC3E}">
        <p14:creationId xmlns:p14="http://schemas.microsoft.com/office/powerpoint/2010/main" val="3586026018"/>
      </p:ext>
    </p:extLst>
  </p:cSld>
  <p:clrMapOvr>
    <a:masterClrMapping/>
  </p:clrMapOvr>
  <p:extLst>
    <p:ext uri="{DCECCB84-F9BA-43D5-87BE-67443E8EF086}">
      <p15:sldGuideLst xmlns:p15="http://schemas.microsoft.com/office/powerpoint/2012/main">
        <p15:guide id="1" pos="193"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lajd tytułowy (krótki tytuł)">
    <p:spTree>
      <p:nvGrpSpPr>
        <p:cNvPr id="1" name=""/>
        <p:cNvGrpSpPr/>
        <p:nvPr/>
      </p:nvGrpSpPr>
      <p:grpSpPr>
        <a:xfrm>
          <a:off x="0" y="0"/>
          <a:ext cx="0" cy="0"/>
          <a:chOff x="0" y="0"/>
          <a:chExt cx="0" cy="0"/>
        </a:xfrm>
      </p:grpSpPr>
      <p:sp>
        <p:nvSpPr>
          <p:cNvPr id="17" name="Symbol zastępczy obrazu 16">
            <a:extLst>
              <a:ext uri="{FF2B5EF4-FFF2-40B4-BE49-F238E27FC236}">
                <a16:creationId xmlns:a16="http://schemas.microsoft.com/office/drawing/2014/main" id="{69383BDA-94B1-6FB6-27E3-0CC3DEDF5AF5}"/>
              </a:ext>
            </a:extLst>
          </p:cNvPr>
          <p:cNvSpPr>
            <a:spLocks noGrp="1"/>
          </p:cNvSpPr>
          <p:nvPr>
            <p:ph type="pic" sz="quarter" idx="11"/>
          </p:nvPr>
        </p:nvSpPr>
        <p:spPr>
          <a:xfrm>
            <a:off x="0" y="0"/>
            <a:ext cx="6784975" cy="5221288"/>
          </a:xfrm>
          <a:custGeom>
            <a:avLst/>
            <a:gdLst>
              <a:gd name="connsiteX0" fmla="*/ 0 w 6784975"/>
              <a:gd name="connsiteY0" fmla="*/ 0 h 5221288"/>
              <a:gd name="connsiteX1" fmla="*/ 6784975 w 6784975"/>
              <a:gd name="connsiteY1" fmla="*/ 0 h 5221288"/>
              <a:gd name="connsiteX2" fmla="*/ 6784975 w 6784975"/>
              <a:gd name="connsiteY2" fmla="*/ 4500563 h 5221288"/>
              <a:gd name="connsiteX3" fmla="*/ 2825750 w 6784975"/>
              <a:gd name="connsiteY3" fmla="*/ 4500563 h 5221288"/>
              <a:gd name="connsiteX4" fmla="*/ 2825750 w 6784975"/>
              <a:gd name="connsiteY4" fmla="*/ 5221288 h 5221288"/>
              <a:gd name="connsiteX5" fmla="*/ 0 w 6784975"/>
              <a:gd name="connsiteY5" fmla="*/ 5221288 h 5221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84975" h="5221288">
                <a:moveTo>
                  <a:pt x="0" y="0"/>
                </a:moveTo>
                <a:lnTo>
                  <a:pt x="6784975" y="0"/>
                </a:lnTo>
                <a:lnTo>
                  <a:pt x="6784975" y="4500563"/>
                </a:lnTo>
                <a:lnTo>
                  <a:pt x="2825750" y="4500563"/>
                </a:lnTo>
                <a:lnTo>
                  <a:pt x="2825750" y="5221288"/>
                </a:lnTo>
                <a:lnTo>
                  <a:pt x="0" y="5221288"/>
                </a:lnTo>
                <a:close/>
              </a:path>
            </a:pathLst>
          </a:custGeom>
          <a:solidFill>
            <a:schemeClr val="bg1">
              <a:lumMod val="95000"/>
            </a:schemeClr>
          </a:solidFill>
        </p:spPr>
        <p:txBody>
          <a:bodyPr wrap="square" anchor="ctr" anchorCtr="0">
            <a:noAutofit/>
          </a:bodyPr>
          <a:lstStyle>
            <a:lvl1pPr marL="0" indent="0" algn="ctr">
              <a:buFont typeface="Arial" panose="020B0604020202020204" pitchFamily="34" charset="0"/>
              <a:buNone/>
              <a:defRPr sz="1000"/>
            </a:lvl1pPr>
          </a:lstStyle>
          <a:p>
            <a:r>
              <a:rPr lang="pl-PL" dirty="0"/>
              <a:t>Kliknij ikonę, aby dodać obraz</a:t>
            </a:r>
          </a:p>
        </p:txBody>
      </p:sp>
      <p:sp>
        <p:nvSpPr>
          <p:cNvPr id="13" name="Prostokąt 12">
            <a:extLst>
              <a:ext uri="{FF2B5EF4-FFF2-40B4-BE49-F238E27FC236}">
                <a16:creationId xmlns:a16="http://schemas.microsoft.com/office/drawing/2014/main" id="{38965D1A-9BC8-2AB7-6B73-C2BBDA5D66AA}"/>
              </a:ext>
            </a:extLst>
          </p:cNvPr>
          <p:cNvSpPr/>
          <p:nvPr userDrawn="1"/>
        </p:nvSpPr>
        <p:spPr>
          <a:xfrm>
            <a:off x="2825750" y="4500563"/>
            <a:ext cx="6840538" cy="17996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p:cNvSpPr>
            <a:spLocks noGrp="1"/>
          </p:cNvSpPr>
          <p:nvPr>
            <p:ph type="ctrTitle"/>
          </p:nvPr>
        </p:nvSpPr>
        <p:spPr>
          <a:xfrm>
            <a:off x="3172808" y="5579563"/>
            <a:ext cx="6133117" cy="648546"/>
          </a:xfrm>
        </p:spPr>
        <p:txBody>
          <a:bodyPr anchor="t" anchorCtr="0">
            <a:normAutofit/>
          </a:bodyPr>
          <a:lstStyle>
            <a:lvl1pPr algn="l">
              <a:lnSpc>
                <a:spcPts val="3500"/>
              </a:lnSpc>
              <a:defRPr sz="2800"/>
            </a:lvl1pPr>
          </a:lstStyle>
          <a:p>
            <a:r>
              <a:rPr lang="pl-PL"/>
              <a:t>Kliknij, aby edytować styl</a:t>
            </a:r>
            <a:endParaRPr lang="en-US" dirty="0"/>
          </a:p>
        </p:txBody>
      </p:sp>
      <p:sp>
        <p:nvSpPr>
          <p:cNvPr id="4" name="Date Placeholder 3"/>
          <p:cNvSpPr>
            <a:spLocks noGrp="1"/>
          </p:cNvSpPr>
          <p:nvPr>
            <p:ph type="dt" sz="half" idx="10"/>
          </p:nvPr>
        </p:nvSpPr>
        <p:spPr>
          <a:xfrm>
            <a:off x="7866444" y="539750"/>
            <a:ext cx="1799844" cy="366725"/>
          </a:xfrm>
          <a:prstGeom prst="rect">
            <a:avLst/>
          </a:prstGeom>
        </p:spPr>
        <p:txBody>
          <a:bodyPr lIns="0" tIns="0" rIns="0" bIns="0"/>
          <a:lstStyle>
            <a:lvl1pPr algn="r">
              <a:lnSpc>
                <a:spcPts val="1800"/>
              </a:lnSpc>
              <a:defRPr sz="1400">
                <a:solidFill>
                  <a:schemeClr val="tx2"/>
                </a:solidFill>
                <a:latin typeface="Open Sans" pitchFamily="2" charset="0"/>
                <a:ea typeface="Open Sans" pitchFamily="2" charset="0"/>
                <a:cs typeface="Open Sans" pitchFamily="2" charset="0"/>
              </a:defRPr>
            </a:lvl1pPr>
          </a:lstStyle>
          <a:p>
            <a:fld id="{D857886D-A165-4D54-8DB0-CE6586ECA8EC}" type="datetime1">
              <a:rPr lang="pl-PL" smtClean="0"/>
              <a:t>18.12.2024</a:t>
            </a:fld>
            <a:endParaRPr lang="pl-PL" dirty="0"/>
          </a:p>
        </p:txBody>
      </p:sp>
      <p:pic>
        <p:nvPicPr>
          <p:cNvPr id="8" name="Obraz 7" descr="logo Funduszy Europejskich">
            <a:extLst>
              <a:ext uri="{FF2B5EF4-FFF2-40B4-BE49-F238E27FC236}">
                <a16:creationId xmlns:a16="http://schemas.microsoft.com/office/drawing/2014/main" id="{70B23A41-17AB-76D8-3EFE-38FC22C5B56D}"/>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92000" y="6371047"/>
            <a:ext cx="1621258" cy="949192"/>
          </a:xfrm>
          <a:prstGeom prst="rect">
            <a:avLst/>
          </a:prstGeom>
        </p:spPr>
      </p:pic>
      <p:pic>
        <p:nvPicPr>
          <p:cNvPr id="10" name="Obraz 9" descr="flaga Unii Europejskie z dopiskiem dofinansowane przez Unię Europejską">
            <a:extLst>
              <a:ext uri="{FF2B5EF4-FFF2-40B4-BE49-F238E27FC236}">
                <a16:creationId xmlns:a16="http://schemas.microsoft.com/office/drawing/2014/main" id="{E8AB2AB5-3131-C310-7606-689979851145}"/>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7272000" y="6371047"/>
            <a:ext cx="2633371" cy="949192"/>
          </a:xfrm>
          <a:prstGeom prst="rect">
            <a:avLst/>
          </a:prstGeom>
        </p:spPr>
      </p:pic>
      <p:pic>
        <p:nvPicPr>
          <p:cNvPr id="12" name="Obraz 11" descr="barwy RP">
            <a:extLst>
              <a:ext uri="{FF2B5EF4-FFF2-40B4-BE49-F238E27FC236}">
                <a16:creationId xmlns:a16="http://schemas.microsoft.com/office/drawing/2014/main" id="{7C93677B-A16E-82CA-7FC4-B6B515160706}"/>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3722743" y="6370378"/>
            <a:ext cx="2239772" cy="950531"/>
          </a:xfrm>
          <a:prstGeom prst="rect">
            <a:avLst/>
          </a:prstGeom>
        </p:spPr>
      </p:pic>
      <p:pic>
        <p:nvPicPr>
          <p:cNvPr id="18" name="Obraz 17" descr="Obraz zawierający tekst&#10;&#10;Opis wygenerowany automatycznie">
            <a:extLst>
              <a:ext uri="{FF2B5EF4-FFF2-40B4-BE49-F238E27FC236}">
                <a16:creationId xmlns:a16="http://schemas.microsoft.com/office/drawing/2014/main" id="{EB4DB370-BCB9-D1E9-5613-5A9DCA5F3119}"/>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2825750" y="4500563"/>
            <a:ext cx="3959225" cy="720090"/>
          </a:xfrm>
          <a:prstGeom prst="rect">
            <a:avLst/>
          </a:prstGeom>
        </p:spPr>
      </p:pic>
    </p:spTree>
    <p:extLst>
      <p:ext uri="{BB962C8B-B14F-4D97-AF65-F5344CB8AC3E}">
        <p14:creationId xmlns:p14="http://schemas.microsoft.com/office/powerpoint/2010/main" val="163393511"/>
      </p:ext>
    </p:extLst>
  </p:cSld>
  <p:clrMapOvr>
    <a:masterClrMapping/>
  </p:clrMapOvr>
  <p:extLst>
    <p:ext uri="{DCECCB84-F9BA-43D5-87BE-67443E8EF086}">
      <p15:sldGuideLst xmlns:p15="http://schemas.microsoft.com/office/powerpoint/2012/main">
        <p15:guide id="1" pos="192"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lajd tytuł sekcji">
    <p:spTree>
      <p:nvGrpSpPr>
        <p:cNvPr id="1" name=""/>
        <p:cNvGrpSpPr/>
        <p:nvPr/>
      </p:nvGrpSpPr>
      <p:grpSpPr>
        <a:xfrm>
          <a:off x="0" y="0"/>
          <a:ext cx="0" cy="0"/>
          <a:chOff x="0" y="0"/>
          <a:chExt cx="0" cy="0"/>
        </a:xfrm>
      </p:grpSpPr>
      <p:sp>
        <p:nvSpPr>
          <p:cNvPr id="10" name="Prostokąt 9">
            <a:extLst>
              <a:ext uri="{FF2B5EF4-FFF2-40B4-BE49-F238E27FC236}">
                <a16:creationId xmlns:a16="http://schemas.microsoft.com/office/drawing/2014/main" id="{0D1F565A-4734-6B49-4F72-233C397DE031}"/>
              </a:ext>
            </a:extLst>
          </p:cNvPr>
          <p:cNvSpPr/>
          <p:nvPr userDrawn="1"/>
        </p:nvSpPr>
        <p:spPr>
          <a:xfrm>
            <a:off x="2825749" y="4500563"/>
            <a:ext cx="7196139" cy="215959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Symbol zastępczy obrazu 8">
            <a:extLst>
              <a:ext uri="{FF2B5EF4-FFF2-40B4-BE49-F238E27FC236}">
                <a16:creationId xmlns:a16="http://schemas.microsoft.com/office/drawing/2014/main" id="{12E8330A-FFD8-2BBA-E745-7200C0738BE5}"/>
              </a:ext>
            </a:extLst>
          </p:cNvPr>
          <p:cNvSpPr>
            <a:spLocks noGrp="1"/>
          </p:cNvSpPr>
          <p:nvPr>
            <p:ph type="pic" sz="quarter" idx="10"/>
          </p:nvPr>
        </p:nvSpPr>
        <p:spPr>
          <a:xfrm>
            <a:off x="669925" y="0"/>
            <a:ext cx="6835775" cy="4859338"/>
          </a:xfrm>
          <a:custGeom>
            <a:avLst/>
            <a:gdLst>
              <a:gd name="connsiteX0" fmla="*/ 0 w 6835775"/>
              <a:gd name="connsiteY0" fmla="*/ 0 h 4859338"/>
              <a:gd name="connsiteX1" fmla="*/ 6835775 w 6835775"/>
              <a:gd name="connsiteY1" fmla="*/ 0 h 4859338"/>
              <a:gd name="connsiteX2" fmla="*/ 6835775 w 6835775"/>
              <a:gd name="connsiteY2" fmla="*/ 4500563 h 4859338"/>
              <a:gd name="connsiteX3" fmla="*/ 2155824 w 6835775"/>
              <a:gd name="connsiteY3" fmla="*/ 4500563 h 4859338"/>
              <a:gd name="connsiteX4" fmla="*/ 2155824 w 6835775"/>
              <a:gd name="connsiteY4" fmla="*/ 4859338 h 4859338"/>
              <a:gd name="connsiteX5" fmla="*/ 0 w 6835775"/>
              <a:gd name="connsiteY5" fmla="*/ 4859338 h 4859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35775" h="4859338">
                <a:moveTo>
                  <a:pt x="0" y="0"/>
                </a:moveTo>
                <a:lnTo>
                  <a:pt x="6835775" y="0"/>
                </a:lnTo>
                <a:lnTo>
                  <a:pt x="6835775" y="4500563"/>
                </a:lnTo>
                <a:lnTo>
                  <a:pt x="2155824" y="4500563"/>
                </a:lnTo>
                <a:lnTo>
                  <a:pt x="2155824" y="4859338"/>
                </a:lnTo>
                <a:lnTo>
                  <a:pt x="0" y="4859338"/>
                </a:lnTo>
                <a:close/>
              </a:path>
            </a:pathLst>
          </a:custGeom>
          <a:solidFill>
            <a:schemeClr val="bg1">
              <a:lumMod val="95000"/>
            </a:schemeClr>
          </a:solidFill>
        </p:spPr>
        <p:txBody>
          <a:bodyPr wrap="square" anchor="ctr" anchorCtr="0">
            <a:noAutofit/>
          </a:bodyPr>
          <a:lstStyle>
            <a:lvl1pPr marL="0" indent="0" algn="ctr">
              <a:buFont typeface="Arial" panose="020B0604020202020204" pitchFamily="34" charset="0"/>
              <a:buNone/>
              <a:defRPr sz="1000"/>
            </a:lvl1pPr>
          </a:lstStyle>
          <a:p>
            <a:r>
              <a:rPr lang="pl-PL"/>
              <a:t>Kliknij ikonę, aby dodać obraz</a:t>
            </a:r>
            <a:endParaRPr lang="pl-PL" dirty="0"/>
          </a:p>
        </p:txBody>
      </p:sp>
      <p:sp>
        <p:nvSpPr>
          <p:cNvPr id="5" name="Prostokąt 4">
            <a:extLst>
              <a:ext uri="{FF2B5EF4-FFF2-40B4-BE49-F238E27FC236}">
                <a16:creationId xmlns:a16="http://schemas.microsoft.com/office/drawing/2014/main" id="{7BF7E1EF-0AB1-F3B1-F5CD-6A2AA3056193}"/>
              </a:ext>
            </a:extLst>
          </p:cNvPr>
          <p:cNvSpPr/>
          <p:nvPr userDrawn="1"/>
        </p:nvSpPr>
        <p:spPr>
          <a:xfrm>
            <a:off x="3905250" y="4500562"/>
            <a:ext cx="3600449" cy="359395"/>
          </a:xfrm>
          <a:prstGeom prst="rect">
            <a:avLst/>
          </a:prstGeom>
          <a:solidFill>
            <a:srgbClr val="0052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ostokąt 5">
            <a:extLst>
              <a:ext uri="{FF2B5EF4-FFF2-40B4-BE49-F238E27FC236}">
                <a16:creationId xmlns:a16="http://schemas.microsoft.com/office/drawing/2014/main" id="{03E2C530-5988-0861-50D8-1C7FE1662A60}"/>
              </a:ext>
            </a:extLst>
          </p:cNvPr>
          <p:cNvSpPr/>
          <p:nvPr userDrawn="1"/>
        </p:nvSpPr>
        <p:spPr>
          <a:xfrm>
            <a:off x="2825751" y="4500561"/>
            <a:ext cx="1079500" cy="3587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p:cNvSpPr>
            <a:spLocks noGrp="1"/>
          </p:cNvSpPr>
          <p:nvPr>
            <p:ph type="ctrTitle"/>
          </p:nvPr>
        </p:nvSpPr>
        <p:spPr>
          <a:xfrm>
            <a:off x="3186113" y="5195719"/>
            <a:ext cx="6480176" cy="1320421"/>
          </a:xfrm>
        </p:spPr>
        <p:txBody>
          <a:bodyPr anchor="t" anchorCtr="0">
            <a:normAutofit/>
          </a:bodyPr>
          <a:lstStyle>
            <a:lvl1pPr algn="l">
              <a:lnSpc>
                <a:spcPts val="3500"/>
              </a:lnSpc>
              <a:defRPr sz="2800"/>
            </a:lvl1pPr>
          </a:lstStyle>
          <a:p>
            <a:r>
              <a:rPr lang="pl-PL"/>
              <a:t>Kliknij, aby edytować styl</a:t>
            </a:r>
            <a:endParaRPr lang="en-US" dirty="0"/>
          </a:p>
        </p:txBody>
      </p:sp>
    </p:spTree>
    <p:extLst>
      <p:ext uri="{BB962C8B-B14F-4D97-AF65-F5344CB8AC3E}">
        <p14:creationId xmlns:p14="http://schemas.microsoft.com/office/powerpoint/2010/main" val="1007901643"/>
      </p:ext>
    </p:extLst>
  </p:cSld>
  <p:clrMapOvr>
    <a:masterClrMapping/>
  </p:clrMapOvr>
  <p:extLst>
    <p:ext uri="{DCECCB84-F9BA-43D5-87BE-67443E8EF086}">
      <p15:sldGuideLst xmlns:p15="http://schemas.microsoft.com/office/powerpoint/2012/main">
        <p15:guide id="1" pos="193"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Slajd - tytuł + zawartość z paski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dirty="0"/>
              <a:t>Kliknij, aby edytować style wzorca tekstu</a:t>
            </a:r>
          </a:p>
          <a:p>
            <a:pPr lvl="1"/>
            <a:r>
              <a:rPr lang="pl-PL" dirty="0"/>
              <a:t>Drugi poziom</a:t>
            </a:r>
          </a:p>
          <a:p>
            <a:pPr lvl="2"/>
            <a:r>
              <a:rPr lang="pl-PL" dirty="0"/>
              <a:t>Trzeci poziom</a:t>
            </a:r>
          </a:p>
        </p:txBody>
      </p:sp>
      <p:sp>
        <p:nvSpPr>
          <p:cNvPr id="5" name="Symbol zastępczy numeru slajdu 4">
            <a:extLst>
              <a:ext uri="{FF2B5EF4-FFF2-40B4-BE49-F238E27FC236}">
                <a16:creationId xmlns:a16="http://schemas.microsoft.com/office/drawing/2014/main" id="{96BE561E-99B3-4335-3AEE-43699306B9E0}"/>
              </a:ext>
            </a:extLst>
          </p:cNvPr>
          <p:cNvSpPr>
            <a:spLocks noGrp="1"/>
          </p:cNvSpPr>
          <p:nvPr>
            <p:ph type="sldNum" sz="quarter" idx="10"/>
          </p:nvPr>
        </p:nvSpPr>
        <p:spPr/>
        <p:txBody>
          <a:bodyPr/>
          <a:lstStyle/>
          <a:p>
            <a:fld id="{EB4015AA-59F6-416B-87A6-8E3D940284E2}" type="slidenum">
              <a:rPr lang="pl-PL" smtClean="0"/>
              <a:pPr/>
              <a:t>‹#›</a:t>
            </a:fld>
            <a:endParaRPr lang="pl-PL" dirty="0"/>
          </a:p>
        </p:txBody>
      </p:sp>
    </p:spTree>
    <p:extLst>
      <p:ext uri="{BB962C8B-B14F-4D97-AF65-F5344CB8AC3E}">
        <p14:creationId xmlns:p14="http://schemas.microsoft.com/office/powerpoint/2010/main" val="905279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Slajd - tytuł + 2 elementy zawartości z paski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25906" y="1979837"/>
            <a:ext cx="4140000" cy="4680018"/>
          </a:xfrm>
        </p:spPr>
        <p:txBody>
          <a:bodyPr/>
          <a:lstStyle/>
          <a:p>
            <a:pPr lvl="0"/>
            <a:r>
              <a:rPr lang="pl-PL"/>
              <a:t>Kliknij, aby edytować style wzorca tekstu</a:t>
            </a:r>
          </a:p>
          <a:p>
            <a:pPr lvl="1"/>
            <a:r>
              <a:rPr lang="pl-PL"/>
              <a:t>Drugi poziom</a:t>
            </a:r>
          </a:p>
          <a:p>
            <a:pPr lvl="2"/>
            <a:r>
              <a:rPr lang="pl-PL"/>
              <a:t>Trzeci poziom</a:t>
            </a:r>
          </a:p>
        </p:txBody>
      </p:sp>
      <p:sp>
        <p:nvSpPr>
          <p:cNvPr id="4" name="Content Placeholder 3"/>
          <p:cNvSpPr>
            <a:spLocks noGrp="1"/>
          </p:cNvSpPr>
          <p:nvPr>
            <p:ph sz="half" idx="2"/>
          </p:nvPr>
        </p:nvSpPr>
        <p:spPr>
          <a:xfrm>
            <a:off x="5525906" y="1979613"/>
            <a:ext cx="4140000" cy="4680226"/>
          </a:xfrm>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141AAA0E-45E9-08FB-9373-71A084B88847}"/>
              </a:ext>
            </a:extLst>
          </p:cNvPr>
          <p:cNvSpPr>
            <a:spLocks noGrp="1"/>
          </p:cNvSpPr>
          <p:nvPr>
            <p:ph type="sldNum" sz="quarter" idx="10"/>
          </p:nvPr>
        </p:nvSpPr>
        <p:spPr/>
        <p:txBody>
          <a:bodyPr/>
          <a:lstStyle/>
          <a:p>
            <a:fld id="{EB4015AA-59F6-416B-87A6-8E3D940284E2}" type="slidenum">
              <a:rPr lang="pl-PL" smtClean="0"/>
              <a:pPr/>
              <a:t>‹#›</a:t>
            </a:fld>
            <a:endParaRPr lang="pl-PL" dirty="0"/>
          </a:p>
        </p:txBody>
      </p:sp>
    </p:spTree>
    <p:extLst>
      <p:ext uri="{BB962C8B-B14F-4D97-AF65-F5344CB8AC3E}">
        <p14:creationId xmlns:p14="http://schemas.microsoft.com/office/powerpoint/2010/main" val="3134000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Slajd - tytuł + zdjęcie + zawartość z paskiem">
    <p:spTree>
      <p:nvGrpSpPr>
        <p:cNvPr id="1" name=""/>
        <p:cNvGrpSpPr/>
        <p:nvPr/>
      </p:nvGrpSpPr>
      <p:grpSpPr>
        <a:xfrm>
          <a:off x="0" y="0"/>
          <a:ext cx="0" cy="0"/>
          <a:chOff x="0" y="0"/>
          <a:chExt cx="0" cy="0"/>
        </a:xfrm>
      </p:grpSpPr>
      <p:sp>
        <p:nvSpPr>
          <p:cNvPr id="2" name="Title 1"/>
          <p:cNvSpPr>
            <a:spLocks noGrp="1"/>
          </p:cNvSpPr>
          <p:nvPr>
            <p:ph type="title"/>
          </p:nvPr>
        </p:nvSpPr>
        <p:spPr>
          <a:xfrm>
            <a:off x="5345906" y="899836"/>
            <a:ext cx="4320000" cy="1080001"/>
          </a:xfrm>
        </p:spPr>
        <p:txBody>
          <a:bodyPr/>
          <a:lstStyle/>
          <a:p>
            <a:r>
              <a:rPr lang="pl-PL"/>
              <a:t>Kliknij, aby edytować styl</a:t>
            </a:r>
            <a:endParaRPr lang="en-US" dirty="0"/>
          </a:p>
        </p:txBody>
      </p:sp>
      <p:sp>
        <p:nvSpPr>
          <p:cNvPr id="3" name="Content Placeholder 2"/>
          <p:cNvSpPr>
            <a:spLocks noGrp="1"/>
          </p:cNvSpPr>
          <p:nvPr>
            <p:ph sz="half" idx="1"/>
          </p:nvPr>
        </p:nvSpPr>
        <p:spPr>
          <a:xfrm>
            <a:off x="5345906" y="1979837"/>
            <a:ext cx="4320382" cy="4680002"/>
          </a:xfrm>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141AAA0E-45E9-08FB-9373-71A084B88847}"/>
              </a:ext>
            </a:extLst>
          </p:cNvPr>
          <p:cNvSpPr>
            <a:spLocks noGrp="1"/>
          </p:cNvSpPr>
          <p:nvPr>
            <p:ph type="sldNum" sz="quarter" idx="10"/>
          </p:nvPr>
        </p:nvSpPr>
        <p:spPr/>
        <p:txBody>
          <a:bodyPr/>
          <a:lstStyle/>
          <a:p>
            <a:fld id="{EB4015AA-59F6-416B-87A6-8E3D940284E2}" type="slidenum">
              <a:rPr lang="pl-PL" smtClean="0"/>
              <a:pPr/>
              <a:t>‹#›</a:t>
            </a:fld>
            <a:endParaRPr lang="pl-PL" dirty="0"/>
          </a:p>
        </p:txBody>
      </p:sp>
      <p:sp>
        <p:nvSpPr>
          <p:cNvPr id="7" name="Symbol zastępczy obrazu 6">
            <a:extLst>
              <a:ext uri="{FF2B5EF4-FFF2-40B4-BE49-F238E27FC236}">
                <a16:creationId xmlns:a16="http://schemas.microsoft.com/office/drawing/2014/main" id="{E681B9F9-7BA5-2D43-A1BD-8AF5D0250636}"/>
              </a:ext>
            </a:extLst>
          </p:cNvPr>
          <p:cNvSpPr>
            <a:spLocks noGrp="1"/>
          </p:cNvSpPr>
          <p:nvPr>
            <p:ph type="pic" sz="quarter" idx="11"/>
          </p:nvPr>
        </p:nvSpPr>
        <p:spPr>
          <a:xfrm>
            <a:off x="0" y="900113"/>
            <a:ext cx="4986338" cy="5759726"/>
          </a:xfrm>
          <a:solidFill>
            <a:schemeClr val="bg1">
              <a:lumMod val="95000"/>
            </a:schemeClr>
          </a:solidFill>
        </p:spPr>
        <p:txBody>
          <a:bodyPr anchor="ctr" anchorCtr="0"/>
          <a:lstStyle>
            <a:lvl1pPr algn="ctr">
              <a:buFont typeface="Arial" panose="020B0604020202020204" pitchFamily="34" charset="0"/>
              <a:buNone/>
              <a:defRPr sz="1000"/>
            </a:lvl1pPr>
          </a:lstStyle>
          <a:p>
            <a:r>
              <a:rPr lang="pl-PL"/>
              <a:t>Kliknij ikonę, aby dodać obraz</a:t>
            </a:r>
            <a:endParaRPr lang="pl-PL" dirty="0"/>
          </a:p>
        </p:txBody>
      </p:sp>
    </p:spTree>
    <p:extLst>
      <p:ext uri="{BB962C8B-B14F-4D97-AF65-F5344CB8AC3E}">
        <p14:creationId xmlns:p14="http://schemas.microsoft.com/office/powerpoint/2010/main" val="1453987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 preserve="1">
  <p:cSld name="1_Slajd - tytuł + zawartość bez pask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96BE561E-99B3-4335-3AEE-43699306B9E0}"/>
              </a:ext>
            </a:extLst>
          </p:cNvPr>
          <p:cNvSpPr>
            <a:spLocks noGrp="1"/>
          </p:cNvSpPr>
          <p:nvPr>
            <p:ph type="sldNum" sz="quarter" idx="10"/>
          </p:nvPr>
        </p:nvSpPr>
        <p:spPr/>
        <p:txBody>
          <a:bodyPr/>
          <a:lstStyle/>
          <a:p>
            <a:fld id="{EB4015AA-59F6-416B-87A6-8E3D940284E2}" type="slidenum">
              <a:rPr lang="pl-PL" smtClean="0"/>
              <a:pPr/>
              <a:t>‹#›</a:t>
            </a:fld>
            <a:endParaRPr lang="pl-PL" dirty="0"/>
          </a:p>
        </p:txBody>
      </p:sp>
      <p:sp>
        <p:nvSpPr>
          <p:cNvPr id="6" name="Prostokąt 5">
            <a:extLst>
              <a:ext uri="{FF2B5EF4-FFF2-40B4-BE49-F238E27FC236}">
                <a16:creationId xmlns:a16="http://schemas.microsoft.com/office/drawing/2014/main" id="{630E28BA-19A4-6182-CE10-65107EDF6B75}"/>
              </a:ext>
            </a:extLst>
          </p:cNvPr>
          <p:cNvSpPr/>
          <p:nvPr userDrawn="1"/>
        </p:nvSpPr>
        <p:spPr>
          <a:xfrm>
            <a:off x="8585546" y="7380288"/>
            <a:ext cx="1080742"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3169991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woObj" preserve="1">
  <p:cSld name="1_Slajd - tytuł + 2 elementy zawartości bez pask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25906" y="1979837"/>
            <a:ext cx="4140000" cy="4680018"/>
          </a:xfrm>
        </p:spPr>
        <p:txBody>
          <a:bodyPr/>
          <a:lstStyle/>
          <a:p>
            <a:pPr lvl="0"/>
            <a:r>
              <a:rPr lang="pl-PL" dirty="0"/>
              <a:t>Kliknij, aby edytować style wzorca tekstu</a:t>
            </a:r>
          </a:p>
          <a:p>
            <a:pPr lvl="1"/>
            <a:r>
              <a:rPr lang="pl-PL" dirty="0"/>
              <a:t>Drugi poziom</a:t>
            </a:r>
          </a:p>
          <a:p>
            <a:pPr lvl="2"/>
            <a:r>
              <a:rPr lang="pl-PL" dirty="0"/>
              <a:t>Trzeci poziom</a:t>
            </a:r>
          </a:p>
        </p:txBody>
      </p:sp>
      <p:sp>
        <p:nvSpPr>
          <p:cNvPr id="4" name="Content Placeholder 3"/>
          <p:cNvSpPr>
            <a:spLocks noGrp="1"/>
          </p:cNvSpPr>
          <p:nvPr>
            <p:ph sz="half" idx="2"/>
          </p:nvPr>
        </p:nvSpPr>
        <p:spPr>
          <a:xfrm>
            <a:off x="5525906" y="1979613"/>
            <a:ext cx="4140000" cy="4680226"/>
          </a:xfrm>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9A72189C-757E-47DF-313E-E0F36399C09C}"/>
              </a:ext>
            </a:extLst>
          </p:cNvPr>
          <p:cNvSpPr>
            <a:spLocks noGrp="1"/>
          </p:cNvSpPr>
          <p:nvPr>
            <p:ph type="sldNum" sz="quarter" idx="10"/>
          </p:nvPr>
        </p:nvSpPr>
        <p:spPr/>
        <p:txBody>
          <a:bodyPr/>
          <a:lstStyle/>
          <a:p>
            <a:fld id="{EB4015AA-59F6-416B-87A6-8E3D940284E2}" type="slidenum">
              <a:rPr lang="pl-PL" smtClean="0"/>
              <a:pPr/>
              <a:t>‹#›</a:t>
            </a:fld>
            <a:endParaRPr lang="pl-PL" dirty="0"/>
          </a:p>
        </p:txBody>
      </p:sp>
      <p:sp>
        <p:nvSpPr>
          <p:cNvPr id="6" name="Prostokąt 5">
            <a:extLst>
              <a:ext uri="{FF2B5EF4-FFF2-40B4-BE49-F238E27FC236}">
                <a16:creationId xmlns:a16="http://schemas.microsoft.com/office/drawing/2014/main" id="{E363107C-97A9-9A5D-A2A2-E6ABB7ED4C62}"/>
              </a:ext>
            </a:extLst>
          </p:cNvPr>
          <p:cNvSpPr/>
          <p:nvPr userDrawn="1"/>
        </p:nvSpPr>
        <p:spPr>
          <a:xfrm>
            <a:off x="8585546" y="7380288"/>
            <a:ext cx="1080742"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2895970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5525" y="899836"/>
            <a:ext cx="8640381" cy="1080001"/>
          </a:xfrm>
          <a:prstGeom prst="rect">
            <a:avLst/>
          </a:prstGeom>
        </p:spPr>
        <p:txBody>
          <a:bodyPr vert="horz" lIns="0" tIns="0" rIns="0" bIns="0" rtlCol="0" anchor="t" anchorCtr="0">
            <a:normAutofit/>
          </a:bodyPr>
          <a:lstStyle/>
          <a:p>
            <a:r>
              <a:rPr lang="pl-PL" dirty="0"/>
              <a:t>Kliknij, aby edytować styl</a:t>
            </a:r>
            <a:endParaRPr lang="en-US" dirty="0"/>
          </a:p>
        </p:txBody>
      </p:sp>
      <p:sp>
        <p:nvSpPr>
          <p:cNvPr id="3" name="Text Placeholder 2"/>
          <p:cNvSpPr>
            <a:spLocks noGrp="1"/>
          </p:cNvSpPr>
          <p:nvPr>
            <p:ph type="body" idx="1"/>
          </p:nvPr>
        </p:nvSpPr>
        <p:spPr>
          <a:xfrm>
            <a:off x="1025907" y="1979837"/>
            <a:ext cx="8640382" cy="4680002"/>
          </a:xfrm>
          <a:prstGeom prst="rect">
            <a:avLst/>
          </a:prstGeom>
        </p:spPr>
        <p:txBody>
          <a:bodyPr vert="horz" lIns="0" tIns="0" rIns="0" bIns="0" rtlCol="0">
            <a:normAutofit/>
          </a:bodyPr>
          <a:lstStyle/>
          <a:p>
            <a:pPr lvl="0"/>
            <a:r>
              <a:rPr lang="pl-PL" dirty="0"/>
              <a:t>Kliknij, aby edytować style wzorca tekstu</a:t>
            </a:r>
          </a:p>
          <a:p>
            <a:pPr lvl="1"/>
            <a:r>
              <a:rPr lang="pl-PL" dirty="0"/>
              <a:t>Drugi poziom</a:t>
            </a:r>
          </a:p>
          <a:p>
            <a:pPr lvl="2"/>
            <a:r>
              <a:rPr lang="pl-PL" dirty="0"/>
              <a:t>Trzeci poziom</a:t>
            </a:r>
            <a:endParaRPr lang="en-US" dirty="0"/>
          </a:p>
        </p:txBody>
      </p:sp>
      <p:sp>
        <p:nvSpPr>
          <p:cNvPr id="10" name="Prostokąt 9">
            <a:extLst>
              <a:ext uri="{FF2B5EF4-FFF2-40B4-BE49-F238E27FC236}">
                <a16:creationId xmlns:a16="http://schemas.microsoft.com/office/drawing/2014/main" id="{617E16B8-2BD0-D12E-978E-94E428DF9717}"/>
              </a:ext>
            </a:extLst>
          </p:cNvPr>
          <p:cNvSpPr/>
          <p:nvPr userDrawn="1"/>
        </p:nvSpPr>
        <p:spPr>
          <a:xfrm>
            <a:off x="1025870" y="0"/>
            <a:ext cx="1080742" cy="1793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2" name="Prostokąt 11">
            <a:extLst>
              <a:ext uri="{FF2B5EF4-FFF2-40B4-BE49-F238E27FC236}">
                <a16:creationId xmlns:a16="http://schemas.microsoft.com/office/drawing/2014/main" id="{662915FD-1FF3-5CF3-5C57-034114B5E6A2}"/>
              </a:ext>
            </a:extLst>
          </p:cNvPr>
          <p:cNvSpPr/>
          <p:nvPr userDrawn="1"/>
        </p:nvSpPr>
        <p:spPr>
          <a:xfrm>
            <a:off x="2106612" y="0"/>
            <a:ext cx="7559293"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Symbol zastępczy numeru slajdu 3">
            <a:extLst>
              <a:ext uri="{FF2B5EF4-FFF2-40B4-BE49-F238E27FC236}">
                <a16:creationId xmlns:a16="http://schemas.microsoft.com/office/drawing/2014/main" id="{5026AD61-FC69-65FC-05E3-06AA14C89304}"/>
              </a:ext>
            </a:extLst>
          </p:cNvPr>
          <p:cNvSpPr>
            <a:spLocks noGrp="1"/>
          </p:cNvSpPr>
          <p:nvPr>
            <p:ph type="sldNum" sz="quarter" idx="4"/>
          </p:nvPr>
        </p:nvSpPr>
        <p:spPr>
          <a:xfrm>
            <a:off x="8585200" y="7019837"/>
            <a:ext cx="1080000" cy="180000"/>
          </a:xfrm>
          <a:prstGeom prst="rect">
            <a:avLst/>
          </a:prstGeom>
          <a:noFill/>
        </p:spPr>
        <p:txBody>
          <a:bodyPr vert="horz" lIns="0" tIns="72000" rIns="0" bIns="72000" rtlCol="0" anchor="ctr" anchorCtr="0"/>
          <a:lstStyle>
            <a:lvl1pPr algn="r">
              <a:defRPr sz="1000">
                <a:solidFill>
                  <a:schemeClr val="tx2"/>
                </a:solidFill>
                <a:latin typeface="Open Sans" pitchFamily="2" charset="0"/>
                <a:ea typeface="Open Sans" pitchFamily="2" charset="0"/>
                <a:cs typeface="Open Sans" pitchFamily="2" charset="0"/>
              </a:defRPr>
            </a:lvl1pPr>
          </a:lstStyle>
          <a:p>
            <a:fld id="{EB4015AA-59F6-416B-87A6-8E3D940284E2}" type="slidenum">
              <a:rPr lang="pl-PL" smtClean="0"/>
              <a:pPr/>
              <a:t>‹#›</a:t>
            </a:fld>
            <a:endParaRPr lang="pl-PL" dirty="0"/>
          </a:p>
        </p:txBody>
      </p:sp>
      <p:sp>
        <p:nvSpPr>
          <p:cNvPr id="7" name="Prostokąt 6">
            <a:extLst>
              <a:ext uri="{FF2B5EF4-FFF2-40B4-BE49-F238E27FC236}">
                <a16:creationId xmlns:a16="http://schemas.microsoft.com/office/drawing/2014/main" id="{4C2A84FB-402E-BB6C-632B-D1ADD49B7D8C}"/>
              </a:ext>
            </a:extLst>
          </p:cNvPr>
          <p:cNvSpPr/>
          <p:nvPr userDrawn="1"/>
        </p:nvSpPr>
        <p:spPr>
          <a:xfrm>
            <a:off x="8585546" y="7380288"/>
            <a:ext cx="1080742"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3286163953"/>
      </p:ext>
    </p:extLst>
  </p:cSld>
  <p:clrMap bg1="lt1" tx1="dk1" bg2="lt2" tx2="dk2" accent1="accent1" accent2="accent2" accent3="accent3" accent4="accent4" accent5="accent5" accent6="accent6" hlink="hlink" folHlink="folHlink"/>
  <p:sldLayoutIdLst>
    <p:sldLayoutId id="2147483709" r:id="rId1"/>
    <p:sldLayoutId id="2147483725" r:id="rId2"/>
    <p:sldLayoutId id="2147483720" r:id="rId3"/>
    <p:sldLayoutId id="2147483721" r:id="rId4"/>
    <p:sldLayoutId id="2147483710" r:id="rId5"/>
    <p:sldLayoutId id="2147483712" r:id="rId6"/>
    <p:sldLayoutId id="2147483726" r:id="rId7"/>
    <p:sldLayoutId id="2147483740" r:id="rId8"/>
    <p:sldLayoutId id="2147483723" r:id="rId9"/>
    <p:sldLayoutId id="2147483728" r:id="rId10"/>
  </p:sldLayoutIdLst>
  <p:hf hdr="0" ftr="0"/>
  <p:txStyles>
    <p:titleStyle>
      <a:lvl1pPr algn="l" defTabSz="1007943" rtl="0" eaLnBrk="1" latinLnBrk="0" hangingPunct="1">
        <a:lnSpc>
          <a:spcPts val="3600"/>
        </a:lnSpc>
        <a:spcBef>
          <a:spcPct val="0"/>
        </a:spcBef>
        <a:buNone/>
        <a:defRPr sz="2800" b="1" kern="1200">
          <a:solidFill>
            <a:schemeClr val="tx2"/>
          </a:solidFill>
          <a:latin typeface="Open Sans" pitchFamily="2" charset="0"/>
          <a:ea typeface="Open Sans" pitchFamily="2" charset="0"/>
          <a:cs typeface="Open Sans" pitchFamily="2" charset="0"/>
        </a:defRPr>
      </a:lvl1pPr>
    </p:titleStyle>
    <p:bodyStyle>
      <a:lvl1pPr marL="251986" indent="-251986" algn="l" defTabSz="1007943" rtl="0" eaLnBrk="1" latinLnBrk="0" hangingPunct="1">
        <a:lnSpc>
          <a:spcPts val="2400"/>
        </a:lnSpc>
        <a:spcBef>
          <a:spcPts val="1102"/>
        </a:spcBef>
        <a:buClr>
          <a:schemeClr val="accent1"/>
        </a:buClr>
        <a:buFontTx/>
        <a:buBlip>
          <a:blip r:embed="rId12"/>
        </a:buBlip>
        <a:defRPr sz="1800" kern="1200">
          <a:solidFill>
            <a:schemeClr val="tx1"/>
          </a:solidFill>
          <a:latin typeface="Open Sans" pitchFamily="2" charset="0"/>
          <a:ea typeface="Open Sans" pitchFamily="2" charset="0"/>
          <a:cs typeface="Open Sans" pitchFamily="2" charset="0"/>
        </a:defRPr>
      </a:lvl1pPr>
      <a:lvl2pPr marL="755957" indent="-251986" algn="l" defTabSz="1007943" rtl="0" eaLnBrk="1" latinLnBrk="0" hangingPunct="1">
        <a:lnSpc>
          <a:spcPts val="2400"/>
        </a:lnSpc>
        <a:spcBef>
          <a:spcPts val="551"/>
        </a:spcBef>
        <a:buFontTx/>
        <a:buBlip>
          <a:blip r:embed="rId13"/>
        </a:buBlip>
        <a:defRPr sz="1800" kern="1200">
          <a:solidFill>
            <a:schemeClr val="tx1"/>
          </a:solidFill>
          <a:latin typeface="Open Sans" pitchFamily="2" charset="0"/>
          <a:ea typeface="Open Sans" pitchFamily="2" charset="0"/>
          <a:cs typeface="Open Sans" pitchFamily="2" charset="0"/>
        </a:defRPr>
      </a:lvl2pPr>
      <a:lvl3pPr marL="1259929" indent="-251986" algn="l" defTabSz="1007943" rtl="0" eaLnBrk="1" latinLnBrk="0" hangingPunct="1">
        <a:lnSpc>
          <a:spcPts val="2400"/>
        </a:lnSpc>
        <a:spcBef>
          <a:spcPts val="551"/>
        </a:spcBef>
        <a:buFontTx/>
        <a:buBlip>
          <a:blip r:embed="rId14"/>
        </a:buBlip>
        <a:defRPr sz="1800" kern="1200">
          <a:solidFill>
            <a:schemeClr val="tx1"/>
          </a:solidFill>
          <a:latin typeface="Open Sans" pitchFamily="2" charset="0"/>
          <a:ea typeface="Open Sans" pitchFamily="2" charset="0"/>
          <a:cs typeface="Open Sans" pitchFamily="2" charset="0"/>
        </a:defRPr>
      </a:lvl3pPr>
      <a:lvl4pPr marL="1763900" indent="-251986" algn="l" defTabSz="1007943"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4pPr>
      <a:lvl5pPr marL="2267872" indent="-251986" algn="l" defTabSz="1007943"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93" userDrawn="1">
          <p15:clr>
            <a:srgbClr val="F26B43"/>
          </p15:clr>
        </p15:guide>
        <p15:guide id="2" pos="419" userDrawn="1">
          <p15:clr>
            <a:srgbClr val="F26B43"/>
          </p15:clr>
        </p15:guide>
        <p15:guide id="3" pos="646" userDrawn="1">
          <p15:clr>
            <a:srgbClr val="F26B43"/>
          </p15:clr>
        </p15:guide>
        <p15:guide id="4" pos="873" userDrawn="1">
          <p15:clr>
            <a:srgbClr val="F26B43"/>
          </p15:clr>
        </p15:guide>
        <p15:guide id="5" pos="1100" userDrawn="1">
          <p15:clr>
            <a:srgbClr val="F26B43"/>
          </p15:clr>
        </p15:guide>
        <p15:guide id="6" pos="1327" userDrawn="1">
          <p15:clr>
            <a:srgbClr val="F26B43"/>
          </p15:clr>
        </p15:guide>
        <p15:guide id="7" pos="1553" userDrawn="1">
          <p15:clr>
            <a:srgbClr val="F26B43"/>
          </p15:clr>
        </p15:guide>
        <p15:guide id="8" pos="1780" userDrawn="1">
          <p15:clr>
            <a:srgbClr val="F26B43"/>
          </p15:clr>
        </p15:guide>
        <p15:guide id="9" pos="2007" userDrawn="1">
          <p15:clr>
            <a:srgbClr val="F26B43"/>
          </p15:clr>
        </p15:guide>
        <p15:guide id="10" pos="2234" userDrawn="1">
          <p15:clr>
            <a:srgbClr val="F26B43"/>
          </p15:clr>
        </p15:guide>
        <p15:guide id="11" pos="2460" userDrawn="1">
          <p15:clr>
            <a:srgbClr val="F26B43"/>
          </p15:clr>
        </p15:guide>
        <p15:guide id="12" pos="2687" userDrawn="1">
          <p15:clr>
            <a:srgbClr val="F26B43"/>
          </p15:clr>
        </p15:guide>
        <p15:guide id="13" pos="2914" userDrawn="1">
          <p15:clr>
            <a:srgbClr val="F26B43"/>
          </p15:clr>
        </p15:guide>
        <p15:guide id="14" pos="3141" userDrawn="1">
          <p15:clr>
            <a:srgbClr val="F26B43"/>
          </p15:clr>
        </p15:guide>
        <p15:guide id="15" pos="3368" userDrawn="1">
          <p15:clr>
            <a:srgbClr val="F26B43"/>
          </p15:clr>
        </p15:guide>
        <p15:guide id="16" pos="3594" userDrawn="1">
          <p15:clr>
            <a:srgbClr val="F26B43"/>
          </p15:clr>
        </p15:guide>
        <p15:guide id="17" pos="3821" userDrawn="1">
          <p15:clr>
            <a:srgbClr val="F26B43"/>
          </p15:clr>
        </p15:guide>
        <p15:guide id="18" pos="4048" userDrawn="1">
          <p15:clr>
            <a:srgbClr val="F26B43"/>
          </p15:clr>
        </p15:guide>
        <p15:guide id="19" pos="4275" userDrawn="1">
          <p15:clr>
            <a:srgbClr val="F26B43"/>
          </p15:clr>
        </p15:guide>
        <p15:guide id="20" pos="4501" userDrawn="1">
          <p15:clr>
            <a:srgbClr val="F26B43"/>
          </p15:clr>
        </p15:guide>
        <p15:guide id="21" pos="4728" userDrawn="1">
          <p15:clr>
            <a:srgbClr val="F26B43"/>
          </p15:clr>
        </p15:guide>
        <p15:guide id="22" pos="4955" userDrawn="1">
          <p15:clr>
            <a:srgbClr val="F26B43"/>
          </p15:clr>
        </p15:guide>
        <p15:guide id="23" pos="5182" userDrawn="1">
          <p15:clr>
            <a:srgbClr val="F26B43"/>
          </p15:clr>
        </p15:guide>
        <p15:guide id="24" pos="5408" userDrawn="1">
          <p15:clr>
            <a:srgbClr val="F26B43"/>
          </p15:clr>
        </p15:guide>
        <p15:guide id="25" pos="5635" userDrawn="1">
          <p15:clr>
            <a:srgbClr val="F26B43"/>
          </p15:clr>
        </p15:guide>
        <p15:guide id="26" pos="5862" userDrawn="1">
          <p15:clr>
            <a:srgbClr val="F26B43"/>
          </p15:clr>
        </p15:guide>
        <p15:guide id="27" pos="6089" userDrawn="1">
          <p15:clr>
            <a:srgbClr val="F26B43"/>
          </p15:clr>
        </p15:guide>
        <p15:guide id="28" pos="6316" userDrawn="1">
          <p15:clr>
            <a:srgbClr val="F26B43"/>
          </p15:clr>
        </p15:guide>
        <p15:guide id="29" pos="6542" userDrawn="1">
          <p15:clr>
            <a:srgbClr val="F26B43"/>
          </p15:clr>
        </p15:guide>
        <p15:guide id="30" orient="horz" pos="113" userDrawn="1">
          <p15:clr>
            <a:srgbClr val="F26B43"/>
          </p15:clr>
        </p15:guide>
        <p15:guide id="31" orient="horz" pos="340" userDrawn="1">
          <p15:clr>
            <a:srgbClr val="F26B43"/>
          </p15:clr>
        </p15:guide>
        <p15:guide id="32" orient="horz" pos="567" userDrawn="1">
          <p15:clr>
            <a:srgbClr val="F26B43"/>
          </p15:clr>
        </p15:guide>
        <p15:guide id="33" orient="horz" pos="794" userDrawn="1">
          <p15:clr>
            <a:srgbClr val="F26B43"/>
          </p15:clr>
        </p15:guide>
        <p15:guide id="34" orient="horz" pos="1020" userDrawn="1">
          <p15:clr>
            <a:srgbClr val="F26B43"/>
          </p15:clr>
        </p15:guide>
        <p15:guide id="35" orient="horz" pos="1247" userDrawn="1">
          <p15:clr>
            <a:srgbClr val="F26B43"/>
          </p15:clr>
        </p15:guide>
        <p15:guide id="36" orient="horz" pos="1474" userDrawn="1">
          <p15:clr>
            <a:srgbClr val="F26B43"/>
          </p15:clr>
        </p15:guide>
        <p15:guide id="37" orient="horz" pos="1701" userDrawn="1">
          <p15:clr>
            <a:srgbClr val="F26B43"/>
          </p15:clr>
        </p15:guide>
        <p15:guide id="38" orient="horz" pos="1927" userDrawn="1">
          <p15:clr>
            <a:srgbClr val="F26B43"/>
          </p15:clr>
        </p15:guide>
        <p15:guide id="39" orient="horz" pos="2154" userDrawn="1">
          <p15:clr>
            <a:srgbClr val="F26B43"/>
          </p15:clr>
        </p15:guide>
        <p15:guide id="40" orient="horz" pos="2381" userDrawn="1">
          <p15:clr>
            <a:srgbClr val="F26B43"/>
          </p15:clr>
        </p15:guide>
        <p15:guide id="41" orient="horz" pos="2608" userDrawn="1">
          <p15:clr>
            <a:srgbClr val="F26B43"/>
          </p15:clr>
        </p15:guide>
        <p15:guide id="42" orient="horz" pos="2835" userDrawn="1">
          <p15:clr>
            <a:srgbClr val="F26B43"/>
          </p15:clr>
        </p15:guide>
        <p15:guide id="43" orient="horz" pos="3061" userDrawn="1">
          <p15:clr>
            <a:srgbClr val="F26B43"/>
          </p15:clr>
        </p15:guide>
        <p15:guide id="44" orient="horz" pos="3288" userDrawn="1">
          <p15:clr>
            <a:srgbClr val="F26B43"/>
          </p15:clr>
        </p15:guide>
        <p15:guide id="45" orient="horz" pos="3515" userDrawn="1">
          <p15:clr>
            <a:srgbClr val="F26B43"/>
          </p15:clr>
        </p15:guide>
        <p15:guide id="46" orient="horz" pos="3742" userDrawn="1">
          <p15:clr>
            <a:srgbClr val="F26B43"/>
          </p15:clr>
        </p15:guide>
        <p15:guide id="47" orient="horz" pos="3968" userDrawn="1">
          <p15:clr>
            <a:srgbClr val="F26B43"/>
          </p15:clr>
        </p15:guide>
        <p15:guide id="48" orient="horz" pos="4195" userDrawn="1">
          <p15:clr>
            <a:srgbClr val="F26B43"/>
          </p15:clr>
        </p15:guide>
        <p15:guide id="49" orient="horz" pos="4422" userDrawn="1">
          <p15:clr>
            <a:srgbClr val="F26B43"/>
          </p15:clr>
        </p15:guide>
        <p15:guide id="50" orient="horz" pos="464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2" Type="http://schemas.openxmlformats.org/officeDocument/2006/relationships/hyperlink" Target="https://sowa2021.efs.gov.pl/" TargetMode="External"/><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Obraz 5">
            <a:extLst>
              <a:ext uri="{FF2B5EF4-FFF2-40B4-BE49-F238E27FC236}">
                <a16:creationId xmlns:a16="http://schemas.microsoft.com/office/drawing/2014/main" id="{BF8B62A6-287F-FABF-757B-102A5B63259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53417" y="6227288"/>
            <a:ext cx="8748000" cy="925860"/>
          </a:xfrm>
          <a:prstGeom prst="rect">
            <a:avLst/>
          </a:prstGeom>
        </p:spPr>
      </p:pic>
      <p:sp>
        <p:nvSpPr>
          <p:cNvPr id="4" name="Tytuł 1">
            <a:extLst>
              <a:ext uri="{FF2B5EF4-FFF2-40B4-BE49-F238E27FC236}">
                <a16:creationId xmlns:a16="http://schemas.microsoft.com/office/drawing/2014/main" id="{5FB80E32-FE54-4AFB-99F4-252C02F223F3}"/>
              </a:ext>
            </a:extLst>
          </p:cNvPr>
          <p:cNvSpPr>
            <a:spLocks noGrp="1"/>
          </p:cNvSpPr>
          <p:nvPr>
            <p:ph type="ctrTitle"/>
          </p:nvPr>
        </p:nvSpPr>
        <p:spPr>
          <a:xfrm>
            <a:off x="1385877" y="3070227"/>
            <a:ext cx="7920115" cy="1087764"/>
          </a:xfrm>
        </p:spPr>
        <p:txBody>
          <a:bodyPr>
            <a:normAutofit fontScale="90000"/>
          </a:bodyPr>
          <a:lstStyle/>
          <a:p>
            <a:r>
              <a:rPr lang="pl-PL" dirty="0"/>
              <a:t>Spotkanie informacyjne w ramach naboru nr: FEDS.07.03-IP.02-169/24 </a:t>
            </a:r>
            <a:r>
              <a:rPr lang="pl-PL" dirty="0">
                <a:latin typeface="Arial" panose="020B0604020202020204" pitchFamily="34" charset="0"/>
                <a:ea typeface="Times New Roman" panose="02020603050405020304" pitchFamily="18" charset="0"/>
                <a:cs typeface="Arial" panose="020B0604020202020204" pitchFamily="34" charset="0"/>
              </a:rPr>
              <a:t/>
            </a:r>
            <a:br>
              <a:rPr lang="pl-PL" dirty="0">
                <a:latin typeface="Arial" panose="020B0604020202020204" pitchFamily="34" charset="0"/>
                <a:ea typeface="Times New Roman" panose="02020603050405020304" pitchFamily="18" charset="0"/>
                <a:cs typeface="Arial" panose="020B0604020202020204" pitchFamily="34" charset="0"/>
              </a:rPr>
            </a:br>
            <a:r>
              <a:rPr lang="pl-PL" dirty="0"/>
              <a:t> </a:t>
            </a:r>
          </a:p>
        </p:txBody>
      </p:sp>
      <p:sp>
        <p:nvSpPr>
          <p:cNvPr id="5" name="Podtytuł 2">
            <a:extLst>
              <a:ext uri="{FF2B5EF4-FFF2-40B4-BE49-F238E27FC236}">
                <a16:creationId xmlns:a16="http://schemas.microsoft.com/office/drawing/2014/main" id="{E07C54A4-168B-408A-A344-F1F245CB1A26}"/>
              </a:ext>
            </a:extLst>
          </p:cNvPr>
          <p:cNvSpPr>
            <a:spLocks noGrp="1"/>
          </p:cNvSpPr>
          <p:nvPr>
            <p:ph type="subTitle" idx="1"/>
          </p:nvPr>
        </p:nvSpPr>
        <p:spPr>
          <a:xfrm>
            <a:off x="1385888" y="4355901"/>
            <a:ext cx="7920037" cy="1585893"/>
          </a:xfrm>
        </p:spPr>
        <p:txBody>
          <a:bodyPr>
            <a:normAutofit fontScale="70000" lnSpcReduction="20000"/>
          </a:bodyPr>
          <a:lstStyle/>
          <a:p>
            <a:r>
              <a:rPr lang="pl-PL" dirty="0"/>
              <a:t>Spotkanie jest realizowane ramach projektu „Pomoc Techniczna DWUP – EFS+” na  2024 r. i jest współfinansowane ze środków Unii Europejskiej w ramach Europejskiego Funduszu Społecznego</a:t>
            </a:r>
          </a:p>
          <a:p>
            <a:endParaRPr lang="pl-PL" dirty="0"/>
          </a:p>
        </p:txBody>
      </p:sp>
      <p:sp>
        <p:nvSpPr>
          <p:cNvPr id="8" name="Symbol zastępczy daty 3">
            <a:extLst>
              <a:ext uri="{FF2B5EF4-FFF2-40B4-BE49-F238E27FC236}">
                <a16:creationId xmlns:a16="http://schemas.microsoft.com/office/drawing/2014/main" id="{99CFFDD3-B58D-43ED-840F-1D05D23623AC}"/>
              </a:ext>
            </a:extLst>
          </p:cNvPr>
          <p:cNvSpPr>
            <a:spLocks noGrp="1"/>
          </p:cNvSpPr>
          <p:nvPr>
            <p:ph type="dt" sz="half" idx="10"/>
          </p:nvPr>
        </p:nvSpPr>
        <p:spPr>
          <a:xfrm>
            <a:off x="7865356" y="540402"/>
            <a:ext cx="1799844" cy="349114"/>
          </a:xfrm>
        </p:spPr>
        <p:txBody>
          <a:bodyPr/>
          <a:lstStyle/>
          <a:p>
            <a:r>
              <a:rPr lang="pl-PL" dirty="0" smtClean="0"/>
              <a:t>18.12.2024 </a:t>
            </a:r>
            <a:r>
              <a:rPr lang="pl-PL" dirty="0"/>
              <a:t>r.</a:t>
            </a:r>
          </a:p>
        </p:txBody>
      </p:sp>
    </p:spTree>
    <p:extLst>
      <p:ext uri="{BB962C8B-B14F-4D97-AF65-F5344CB8AC3E}">
        <p14:creationId xmlns:p14="http://schemas.microsoft.com/office/powerpoint/2010/main" val="20141868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p:cNvSpPr>
            <a:spLocks noGrp="1"/>
          </p:cNvSpPr>
          <p:nvPr>
            <p:ph type="sldNum" sz="quarter" idx="10"/>
          </p:nvPr>
        </p:nvSpPr>
        <p:spPr/>
        <p:txBody>
          <a:bodyPr/>
          <a:lstStyle/>
          <a:p>
            <a:fld id="{EB4015AA-59F6-416B-87A6-8E3D940284E2}" type="slidenum">
              <a:rPr lang="pl-PL" smtClean="0"/>
              <a:pPr/>
              <a:t>10</a:t>
            </a:fld>
            <a:endParaRPr lang="pl-PL" dirty="0"/>
          </a:p>
        </p:txBody>
      </p:sp>
      <p:sp>
        <p:nvSpPr>
          <p:cNvPr id="2" name="Symbol zastępczy zawartości 1"/>
          <p:cNvSpPr>
            <a:spLocks noGrp="1"/>
          </p:cNvSpPr>
          <p:nvPr>
            <p:ph idx="1"/>
          </p:nvPr>
        </p:nvSpPr>
        <p:spPr>
          <a:xfrm>
            <a:off x="1025907" y="2051645"/>
            <a:ext cx="8640382" cy="3168352"/>
          </a:xfrm>
        </p:spPr>
        <p:txBody>
          <a:bodyPr>
            <a:normAutofit/>
          </a:bodyPr>
          <a:lstStyle/>
          <a:p>
            <a:pPr lvl="0"/>
            <a:r>
              <a:rPr lang="pl-PL" sz="2000" b="1" dirty="0">
                <a:latin typeface="Arial" panose="020B0604020202020204" pitchFamily="34" charset="0"/>
                <a:cs typeface="Arial" panose="020B0604020202020204" pitchFamily="34" charset="0"/>
              </a:rPr>
              <a:t>7.3.E Inicjatywy lokalne w zakresie zapobiegania dyskryminacji i przemocy</a:t>
            </a:r>
          </a:p>
          <a:p>
            <a:pPr marL="0" indent="0">
              <a:buNone/>
            </a:pPr>
            <a:r>
              <a:rPr lang="pl-PL" sz="2000" dirty="0">
                <a:latin typeface="Arial" panose="020B0604020202020204" pitchFamily="34" charset="0"/>
                <a:cs typeface="Arial" panose="020B0604020202020204" pitchFamily="34" charset="0"/>
              </a:rPr>
              <a:t>Zakres wsparcia: </a:t>
            </a:r>
          </a:p>
          <a:p>
            <a:pPr marL="0" indent="0">
              <a:buNone/>
            </a:pPr>
            <a:r>
              <a:rPr lang="pl-PL" sz="2000" dirty="0">
                <a:latin typeface="Arial" panose="020B0604020202020204" pitchFamily="34" charset="0"/>
                <a:cs typeface="Arial" panose="020B0604020202020204" pitchFamily="34" charset="0"/>
              </a:rPr>
              <a:t>I</a:t>
            </a:r>
            <a:r>
              <a:rPr lang="pl-PL" sz="2000" dirty="0" smtClean="0">
                <a:latin typeface="Arial" panose="020B0604020202020204" pitchFamily="34" charset="0"/>
                <a:cs typeface="Arial" panose="020B0604020202020204" pitchFamily="34" charset="0"/>
              </a:rPr>
              <a:t>nicjatywy </a:t>
            </a:r>
            <a:r>
              <a:rPr lang="pl-PL" sz="2000" dirty="0">
                <a:latin typeface="Arial" panose="020B0604020202020204" pitchFamily="34" charset="0"/>
                <a:cs typeface="Arial" panose="020B0604020202020204" pitchFamily="34" charset="0"/>
              </a:rPr>
              <a:t>lokalne na obszarach wiejskich i wiejsko- miejskich mające na celu uświadamianie społeczności lokalnych o istniejącym problemie dyskryminacji i realizację działań zapobiegawczych.</a:t>
            </a:r>
          </a:p>
          <a:p>
            <a:pPr marL="0" lvl="0" indent="0">
              <a:buNone/>
            </a:pPr>
            <a:endParaRPr lang="pl-P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92528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p:cNvSpPr>
            <a:spLocks noGrp="1"/>
          </p:cNvSpPr>
          <p:nvPr>
            <p:ph type="sldNum" sz="quarter" idx="10"/>
          </p:nvPr>
        </p:nvSpPr>
        <p:spPr/>
        <p:txBody>
          <a:bodyPr/>
          <a:lstStyle/>
          <a:p>
            <a:fld id="{EB4015AA-59F6-416B-87A6-8E3D940284E2}" type="slidenum">
              <a:rPr lang="pl-PL" smtClean="0"/>
              <a:pPr/>
              <a:t>11</a:t>
            </a:fld>
            <a:endParaRPr lang="pl-PL" dirty="0"/>
          </a:p>
        </p:txBody>
      </p:sp>
      <p:sp>
        <p:nvSpPr>
          <p:cNvPr id="2" name="Symbol zastępczy zawartości 1"/>
          <p:cNvSpPr>
            <a:spLocks noGrp="1"/>
          </p:cNvSpPr>
          <p:nvPr>
            <p:ph idx="1"/>
          </p:nvPr>
        </p:nvSpPr>
        <p:spPr>
          <a:xfrm>
            <a:off x="1169442" y="971525"/>
            <a:ext cx="8640382" cy="5760640"/>
          </a:xfrm>
        </p:spPr>
        <p:txBody>
          <a:bodyPr>
            <a:normAutofit/>
          </a:bodyPr>
          <a:lstStyle/>
          <a:p>
            <a:pPr marL="0" indent="0" algn="ctr">
              <a:buNone/>
            </a:pPr>
            <a:r>
              <a:rPr lang="pl-PL" sz="2000" b="1" u="sng" dirty="0">
                <a:solidFill>
                  <a:schemeClr val="accent1"/>
                </a:solidFill>
              </a:rPr>
              <a:t>W przypadku, gdy przewidują Państwo w projekcie realizację typu operacji: 7.3.C i/lub 7.3.D:</a:t>
            </a:r>
          </a:p>
          <a:p>
            <a:pPr marL="0" lvl="0" indent="0">
              <a:buNone/>
            </a:pPr>
            <a:endParaRPr lang="pl-PL" dirty="0">
              <a:latin typeface="Arial" panose="020B0604020202020204" pitchFamily="34" charset="0"/>
              <a:cs typeface="Arial" panose="020B0604020202020204" pitchFamily="34" charset="0"/>
            </a:endParaRPr>
          </a:p>
        </p:txBody>
      </p:sp>
      <p:sp>
        <p:nvSpPr>
          <p:cNvPr id="5" name="Prostokąt zaokrąglony 4"/>
          <p:cNvSpPr/>
          <p:nvPr/>
        </p:nvSpPr>
        <p:spPr>
          <a:xfrm>
            <a:off x="5705946" y="1835621"/>
            <a:ext cx="3945064" cy="48245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2000" dirty="0" smtClean="0"/>
              <a:t>Beneficjent </a:t>
            </a:r>
            <a:r>
              <a:rPr lang="pl-PL" sz="2000" dirty="0"/>
              <a:t>może w projekcie realizować wsparcie na rzecz wzmacniania swojego potencjału, jeżeli sam ma status organizacji społeczeństwa obywatelskiego/partnera społecznego </a:t>
            </a:r>
            <a:r>
              <a:rPr lang="pl-PL" sz="2000" b="1" dirty="0">
                <a:solidFill>
                  <a:srgbClr val="FF0000"/>
                </a:solidFill>
              </a:rPr>
              <a:t>oraz statutowo działa na rzecz równości i niedyskryminacji. </a:t>
            </a:r>
            <a:r>
              <a:rPr lang="pl-PL" sz="2000" dirty="0"/>
              <a:t>Odpowiednie oświadczenie na potwierdzenie powyższego należy zawrzeć we </a:t>
            </a:r>
            <a:r>
              <a:rPr lang="pl-PL" sz="2000" dirty="0" smtClean="0"/>
              <a:t>wniosku.</a:t>
            </a:r>
            <a:endParaRPr lang="pl-PL" sz="2000" dirty="0"/>
          </a:p>
        </p:txBody>
      </p:sp>
      <p:sp>
        <p:nvSpPr>
          <p:cNvPr id="6" name="Prostokąt zaokrąglony 5"/>
          <p:cNvSpPr/>
          <p:nvPr/>
        </p:nvSpPr>
        <p:spPr>
          <a:xfrm>
            <a:off x="953418" y="1835621"/>
            <a:ext cx="4608512" cy="22824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2000" dirty="0" smtClean="0"/>
              <a:t>Maks. </a:t>
            </a:r>
            <a:r>
              <a:rPr lang="pl-PL" sz="2000" dirty="0"/>
              <a:t>wysokość wydatków </a:t>
            </a:r>
            <a:r>
              <a:rPr lang="pl-PL" sz="2000" dirty="0" smtClean="0"/>
              <a:t>na </a:t>
            </a:r>
            <a:r>
              <a:rPr lang="pl-PL" sz="2000" dirty="0"/>
              <a:t>to </a:t>
            </a:r>
            <a:r>
              <a:rPr lang="pl-PL" sz="2000" dirty="0" smtClean="0"/>
              <a:t>zadanie/te </a:t>
            </a:r>
            <a:r>
              <a:rPr lang="pl-PL" sz="2000" dirty="0"/>
              <a:t>zadania nie przekracza 20% kosztów bezpośrednich projektu </a:t>
            </a:r>
          </a:p>
        </p:txBody>
      </p:sp>
      <p:sp>
        <p:nvSpPr>
          <p:cNvPr id="7" name="Prostokąt zaokrąglony 6"/>
          <p:cNvSpPr/>
          <p:nvPr/>
        </p:nvSpPr>
        <p:spPr>
          <a:xfrm>
            <a:off x="953418" y="4355901"/>
            <a:ext cx="4608512" cy="2304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2000" dirty="0" smtClean="0"/>
              <a:t>Beneficjent </a:t>
            </a:r>
            <a:r>
              <a:rPr lang="pl-PL" sz="2000" dirty="0"/>
              <a:t>nie może w projekcie realizować wsparcia na rzecz wzmacniania potencjału innych organizacji społeczeństwa obywatelskiego/ partnerów społecznych.</a:t>
            </a:r>
            <a:r>
              <a:rPr lang="pl-PL" dirty="0"/>
              <a:t> </a:t>
            </a:r>
          </a:p>
        </p:txBody>
      </p:sp>
    </p:spTree>
    <p:extLst>
      <p:ext uri="{BB962C8B-B14F-4D97-AF65-F5344CB8AC3E}">
        <p14:creationId xmlns:p14="http://schemas.microsoft.com/office/powerpoint/2010/main" val="20031910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p:cNvSpPr>
            <a:spLocks noGrp="1"/>
          </p:cNvSpPr>
          <p:nvPr>
            <p:ph type="sldNum" sz="quarter" idx="10"/>
          </p:nvPr>
        </p:nvSpPr>
        <p:spPr/>
        <p:txBody>
          <a:bodyPr/>
          <a:lstStyle/>
          <a:p>
            <a:fld id="{EB4015AA-59F6-416B-87A6-8E3D940284E2}" type="slidenum">
              <a:rPr lang="pl-PL" smtClean="0"/>
              <a:pPr/>
              <a:t>12</a:t>
            </a:fld>
            <a:endParaRPr lang="pl-PL" dirty="0"/>
          </a:p>
        </p:txBody>
      </p:sp>
      <p:sp>
        <p:nvSpPr>
          <p:cNvPr id="2" name="Symbol zastępczy zawartości 1"/>
          <p:cNvSpPr>
            <a:spLocks noGrp="1"/>
          </p:cNvSpPr>
          <p:nvPr>
            <p:ph idx="1"/>
          </p:nvPr>
        </p:nvSpPr>
        <p:spPr>
          <a:xfrm>
            <a:off x="1169442" y="971525"/>
            <a:ext cx="8640382" cy="5760640"/>
          </a:xfrm>
        </p:spPr>
        <p:txBody>
          <a:bodyPr>
            <a:normAutofit/>
          </a:bodyPr>
          <a:lstStyle/>
          <a:p>
            <a:pPr marL="0" indent="0" algn="ctr">
              <a:buNone/>
            </a:pPr>
            <a:r>
              <a:rPr lang="pl-PL" sz="2000" b="1" dirty="0">
                <a:solidFill>
                  <a:schemeClr val="accent1"/>
                </a:solidFill>
              </a:rPr>
              <a:t>W przypadku, gdy przewidują Państwo w projekcie realizację typu operacji: 7.3.C i/lub 7.3.D:</a:t>
            </a:r>
          </a:p>
          <a:p>
            <a:pPr marL="0" lvl="0" indent="0">
              <a:buNone/>
            </a:pPr>
            <a:endParaRPr lang="pl-PL" dirty="0">
              <a:latin typeface="Arial" panose="020B0604020202020204" pitchFamily="34" charset="0"/>
              <a:cs typeface="Arial" panose="020B0604020202020204" pitchFamily="34" charset="0"/>
            </a:endParaRPr>
          </a:p>
        </p:txBody>
      </p:sp>
      <p:sp>
        <p:nvSpPr>
          <p:cNvPr id="6" name="Prostokąt zaokrąglony 5"/>
          <p:cNvSpPr/>
          <p:nvPr/>
        </p:nvSpPr>
        <p:spPr>
          <a:xfrm>
            <a:off x="953418" y="1619597"/>
            <a:ext cx="8856406"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pl-PL" dirty="0"/>
          </a:p>
          <a:p>
            <a:r>
              <a:rPr lang="pl-PL" dirty="0"/>
              <a:t>U</a:t>
            </a:r>
            <a:r>
              <a:rPr lang="pl-PL" dirty="0" smtClean="0"/>
              <a:t>dzielane </a:t>
            </a:r>
            <a:r>
              <a:rPr lang="pl-PL" dirty="0"/>
              <a:t>wsparcie </a:t>
            </a:r>
            <a:r>
              <a:rPr lang="pl-PL" b="1" dirty="0">
                <a:effectLst>
                  <a:outerShdw blurRad="38100" dist="38100" dir="2700000" algn="tl">
                    <a:srgbClr val="000000">
                      <a:alpha val="43137"/>
                    </a:srgbClr>
                  </a:outerShdw>
                </a:effectLst>
              </a:rPr>
              <a:t>ma charakter towarzyszący </a:t>
            </a:r>
            <a:r>
              <a:rPr lang="pl-PL" dirty="0"/>
              <a:t>w stosunku do wsparcia głównego, czyli wsparcia w zakresie równości szans (typy: 7.3.A, 7.3.B, 7.3.E). </a:t>
            </a:r>
          </a:p>
          <a:p>
            <a:r>
              <a:rPr lang="pl-PL" dirty="0"/>
              <a:t>Charakter towarzyszący oznacza, że </a:t>
            </a:r>
            <a:r>
              <a:rPr lang="pl-PL" b="1" dirty="0">
                <a:effectLst>
                  <a:outerShdw blurRad="38100" dist="38100" dir="2700000" algn="tl">
                    <a:srgbClr val="000000">
                      <a:alpha val="43137"/>
                    </a:srgbClr>
                  </a:outerShdw>
                </a:effectLst>
              </a:rPr>
              <a:t>projekt nie może przewidywać działań wpisujących się wyłącznie w typy: 7.3.C i/lub 7.3.D; </a:t>
            </a:r>
          </a:p>
          <a:p>
            <a:endParaRPr lang="pl-PL" dirty="0"/>
          </a:p>
        </p:txBody>
      </p:sp>
      <p:sp>
        <p:nvSpPr>
          <p:cNvPr id="7" name="Prostokąt zaokrąglony 6"/>
          <p:cNvSpPr/>
          <p:nvPr/>
        </p:nvSpPr>
        <p:spPr>
          <a:xfrm>
            <a:off x="953418" y="3131765"/>
            <a:ext cx="8856406" cy="3600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pl-PL" dirty="0"/>
          </a:p>
          <a:p>
            <a:r>
              <a:rPr lang="pl-PL" dirty="0"/>
              <a:t>W</a:t>
            </a:r>
            <a:r>
              <a:rPr lang="pl-PL" dirty="0" smtClean="0"/>
              <a:t>sparcie </a:t>
            </a:r>
            <a:r>
              <a:rPr lang="pl-PL" dirty="0"/>
              <a:t>organizacji społeczeństwa obywatelskiego i partnerów społecznych </a:t>
            </a:r>
            <a:r>
              <a:rPr lang="pl-PL" b="1" dirty="0"/>
              <a:t>możliwe jest </a:t>
            </a:r>
            <a:r>
              <a:rPr lang="pl-PL" b="1" u="sng" dirty="0">
                <a:effectLst>
                  <a:outerShdw blurRad="38100" dist="38100" dir="2700000" algn="tl">
                    <a:srgbClr val="000000">
                      <a:alpha val="43137"/>
                    </a:srgbClr>
                  </a:outerShdw>
                </a:effectLst>
              </a:rPr>
              <a:t>wyłącznie w zakresie realizacji aktywnych działań zapobiegania dyskryminacji </a:t>
            </a:r>
            <a:r>
              <a:rPr lang="pl-PL" dirty="0"/>
              <a:t>ze względu na płeć, orientację seksualną, rasę, pochodzenie etniczne, religię, światopogląd, niepełnosprawność, wiek, przeciwdziałanie </a:t>
            </a:r>
            <a:r>
              <a:rPr lang="pl-PL" dirty="0" err="1"/>
              <a:t>mobbingowi</a:t>
            </a:r>
            <a:r>
              <a:rPr lang="pl-PL" dirty="0"/>
              <a:t> i stereotypom. Finansowanie wynagrodzeń pracowników podmiotów/organizacji, do których kierowane jest wsparcie w ramach naboru nie jest uznawane za budowanie potencjału tych podmiotów/organizacji. Takie wydatki mogą być kwalifikowalne wyłącznie jako element innych działań, zmierzających do budowania potencjału tych podmiotów do realizacji działań z zakresu realizacji aktywnych działań zapobiegania dyskryminacji ze względu na płeć, orientację seksualną, rasę, pochodzenie etniczne, religię, światopogląd, niepełnosprawność, wiek, przeciwdziałanie </a:t>
            </a:r>
            <a:r>
              <a:rPr lang="pl-PL" dirty="0" err="1"/>
              <a:t>mobbingowi</a:t>
            </a:r>
            <a:r>
              <a:rPr lang="pl-PL" dirty="0"/>
              <a:t> i stereotypom. </a:t>
            </a:r>
          </a:p>
        </p:txBody>
      </p:sp>
    </p:spTree>
    <p:extLst>
      <p:ext uri="{BB962C8B-B14F-4D97-AF65-F5344CB8AC3E}">
        <p14:creationId xmlns:p14="http://schemas.microsoft.com/office/powerpoint/2010/main" val="42643927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76167" y="1043533"/>
            <a:ext cx="8640382" cy="5256266"/>
          </a:xfrm>
        </p:spPr>
        <p:txBody>
          <a:bodyPr>
            <a:normAutofit/>
          </a:bodyPr>
          <a:lstStyle/>
          <a:p>
            <a:r>
              <a:rPr lang="pl-PL" sz="2000" dirty="0">
                <a:latin typeface="Arial" panose="020B0604020202020204" pitchFamily="34" charset="0"/>
                <a:cs typeface="Arial" panose="020B0604020202020204" pitchFamily="34" charset="0"/>
              </a:rPr>
              <a:t>W przypadku działań takich jak wykłady, pogadanki, spotkania, prelekcje, realizowanych w ramach </a:t>
            </a:r>
            <a:r>
              <a:rPr lang="pl-PL" sz="2000" b="1" dirty="0">
                <a:latin typeface="Arial" panose="020B0604020202020204" pitchFamily="34" charset="0"/>
                <a:cs typeface="Arial" panose="020B0604020202020204" pitchFamily="34" charset="0"/>
              </a:rPr>
              <a:t>typu 7.3.A-E</a:t>
            </a:r>
            <a:r>
              <a:rPr lang="pl-PL" sz="2000" dirty="0">
                <a:latin typeface="Arial" panose="020B0604020202020204" pitchFamily="34" charset="0"/>
                <a:cs typeface="Arial" panose="020B0604020202020204" pitchFamily="34" charset="0"/>
              </a:rPr>
              <a:t>, skierowanych do grupy docelowej, zainteresowanej poszerzeniem horyzontów i wiedzy, ich </a:t>
            </a:r>
            <a:r>
              <a:rPr lang="pl-PL" sz="2000" b="1" dirty="0">
                <a:latin typeface="Arial" panose="020B0604020202020204" pitchFamily="34" charset="0"/>
                <a:cs typeface="Arial" panose="020B0604020202020204" pitchFamily="34" charset="0"/>
              </a:rPr>
              <a:t>uczestnicy powinni wykazać się podniesieniem poziomu wiedzy, który będzie weryfikowany poprzez odpowiedni test potwierdzający uzyskany zasób wiadomości. </a:t>
            </a:r>
          </a:p>
          <a:p>
            <a:r>
              <a:rPr lang="pl-PL" sz="2000" dirty="0">
                <a:latin typeface="Arial" panose="020B0604020202020204" pitchFamily="34" charset="0"/>
                <a:cs typeface="Arial" panose="020B0604020202020204" pitchFamily="34" charset="0"/>
              </a:rPr>
              <a:t>W przypadku realizacji w projekcie szkoleń zapewniają Państwo, że ich efektem będzie nabycie kwalifikacji/kompetencji (zgodnie z załącznikiem nr 6 do Regulaminu) lub wzrost poziomu wiedzy uczestników (zgodnie z definicją wskaźników zawartą w załączniku nr 2 do Regulaminu). </a:t>
            </a:r>
            <a:endParaRPr lang="pl-PL" sz="2000" dirty="0" smtClean="0">
              <a:latin typeface="Arial" panose="020B0604020202020204" pitchFamily="34" charset="0"/>
              <a:cs typeface="Arial" panose="020B0604020202020204" pitchFamily="34" charset="0"/>
            </a:endParaRPr>
          </a:p>
          <a:p>
            <a:pPr marL="0" indent="0">
              <a:buNone/>
            </a:pPr>
            <a:endParaRPr lang="pl-PL" sz="2000" dirty="0" smtClean="0">
              <a:latin typeface="Arial" panose="020B0604020202020204" pitchFamily="34" charset="0"/>
              <a:cs typeface="Arial" panose="020B0604020202020204" pitchFamily="34" charset="0"/>
            </a:endParaRPr>
          </a:p>
          <a:p>
            <a:pPr marL="0" indent="0" algn="ctr">
              <a:spcBef>
                <a:spcPts val="0"/>
              </a:spcBef>
              <a:buNone/>
            </a:pPr>
            <a:r>
              <a:rPr lang="pl-PL" sz="2200" b="1" dirty="0" smtClean="0">
                <a:solidFill>
                  <a:schemeClr val="accent1"/>
                </a:solidFill>
                <a:latin typeface="Arial" panose="020B0604020202020204" pitchFamily="34" charset="0"/>
                <a:cs typeface="Arial" panose="020B0604020202020204" pitchFamily="34" charset="0"/>
              </a:rPr>
              <a:t>W przypadku realizacji szkoleń stypendia szkoleniowe </a:t>
            </a:r>
          </a:p>
          <a:p>
            <a:pPr marL="0" indent="0" algn="ctr">
              <a:spcBef>
                <a:spcPts val="0"/>
              </a:spcBef>
              <a:buNone/>
            </a:pPr>
            <a:r>
              <a:rPr lang="pl-PL" sz="2200" b="1" dirty="0" smtClean="0">
                <a:solidFill>
                  <a:schemeClr val="accent1"/>
                </a:solidFill>
                <a:latin typeface="Arial" panose="020B0604020202020204" pitchFamily="34" charset="0"/>
                <a:cs typeface="Arial" panose="020B0604020202020204" pitchFamily="34" charset="0"/>
              </a:rPr>
              <a:t>nie przysługują.</a:t>
            </a:r>
          </a:p>
          <a:p>
            <a:r>
              <a:rPr lang="pl-PL" sz="2000" dirty="0" smtClean="0">
                <a:latin typeface="Arial" panose="020B0604020202020204" pitchFamily="34" charset="0"/>
                <a:cs typeface="Arial" panose="020B0604020202020204" pitchFamily="34" charset="0"/>
              </a:rPr>
              <a:t>Standard usług i katalog stawek przewidzianych w naborze został określony w załączniku nr 7 do Regulaminu. </a:t>
            </a:r>
            <a:endParaRPr lang="pl-PL" sz="2000" b="1" dirty="0">
              <a:solidFill>
                <a:schemeClr val="accent1"/>
              </a:solidFill>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13</a:t>
            </a:fld>
            <a:endParaRPr lang="pl-PL" dirty="0"/>
          </a:p>
        </p:txBody>
      </p:sp>
    </p:spTree>
    <p:extLst>
      <p:ext uri="{BB962C8B-B14F-4D97-AF65-F5344CB8AC3E}">
        <p14:creationId xmlns:p14="http://schemas.microsoft.com/office/powerpoint/2010/main" val="31833466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5525" y="827508"/>
            <a:ext cx="8640381" cy="792331"/>
          </a:xfrm>
        </p:spPr>
        <p:txBody>
          <a:bodyPr>
            <a:noAutofit/>
          </a:bodyPr>
          <a:lstStyle/>
          <a:p>
            <a:r>
              <a:rPr lang="pl-PL" sz="2400" dirty="0"/>
              <a:t>Typy Wnioskodawców/Beneficjentów oraz Partnerów </a:t>
            </a:r>
            <a:r>
              <a:rPr lang="pl-PL" sz="2400" u="sng" dirty="0">
                <a:latin typeface="Arial" panose="020B0604020202020204" pitchFamily="34" charset="0"/>
                <a:cs typeface="Arial" panose="020B0604020202020204" pitchFamily="34" charset="0"/>
              </a:rPr>
              <a:t/>
            </a:r>
            <a:br>
              <a:rPr lang="pl-PL" sz="2400" u="sng" dirty="0">
                <a:latin typeface="Arial" panose="020B0604020202020204" pitchFamily="34" charset="0"/>
                <a:cs typeface="Arial" panose="020B0604020202020204" pitchFamily="34" charset="0"/>
              </a:rPr>
            </a:br>
            <a:endParaRPr lang="pl-PL" sz="2400" dirty="0">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a:xfrm>
            <a:off x="1025906" y="1619840"/>
            <a:ext cx="8856503" cy="5112326"/>
          </a:xfrm>
        </p:spPr>
        <p:txBody>
          <a:bodyPr>
            <a:normAutofit/>
          </a:bodyPr>
          <a:lstStyle/>
          <a:p>
            <a:pPr marL="0" indent="0">
              <a:lnSpc>
                <a:spcPct val="120000"/>
              </a:lnSpc>
              <a:buNone/>
            </a:pPr>
            <a:r>
              <a:rPr lang="pl-PL" sz="2000" dirty="0">
                <a:latin typeface="Arial" panose="020B0604020202020204" pitchFamily="34" charset="0"/>
                <a:cs typeface="Arial" panose="020B0604020202020204" pitchFamily="34" charset="0"/>
              </a:rPr>
              <a:t>Wnioski w naborze mogą składać następujące </a:t>
            </a:r>
            <a:r>
              <a:rPr lang="pl-PL" sz="2000" dirty="0" smtClean="0">
                <a:latin typeface="Arial" panose="020B0604020202020204" pitchFamily="34" charset="0"/>
                <a:cs typeface="Arial" panose="020B0604020202020204" pitchFamily="34" charset="0"/>
              </a:rPr>
              <a:t>podmioty:</a:t>
            </a:r>
            <a:endParaRPr lang="pl-PL" sz="2000" dirty="0">
              <a:latin typeface="Arial" panose="020B0604020202020204" pitchFamily="34" charset="0"/>
              <a:cs typeface="Arial" panose="020B0604020202020204" pitchFamily="34" charset="0"/>
            </a:endParaRPr>
          </a:p>
          <a:p>
            <a:r>
              <a:rPr lang="pl-PL" sz="2000" dirty="0" smtClean="0">
                <a:latin typeface="Arial" panose="020B0604020202020204" pitchFamily="34" charset="0"/>
                <a:cs typeface="Arial" panose="020B0604020202020204" pitchFamily="34" charset="0"/>
              </a:rPr>
              <a:t>Jednostki </a:t>
            </a:r>
            <a:r>
              <a:rPr lang="pl-PL" sz="2000" dirty="0">
                <a:latin typeface="Arial" panose="020B0604020202020204" pitchFamily="34" charset="0"/>
                <a:cs typeface="Arial" panose="020B0604020202020204" pitchFamily="34" charset="0"/>
              </a:rPr>
              <a:t>organizacyjne działające w imieniu jednostek samorządu terytorialnego, </a:t>
            </a:r>
          </a:p>
          <a:p>
            <a:r>
              <a:rPr lang="pl-PL" sz="2000" dirty="0" smtClean="0">
                <a:latin typeface="Arial" panose="020B0604020202020204" pitchFamily="34" charset="0"/>
                <a:cs typeface="Arial" panose="020B0604020202020204" pitchFamily="34" charset="0"/>
              </a:rPr>
              <a:t>Administracja </a:t>
            </a:r>
            <a:r>
              <a:rPr lang="pl-PL" sz="2000" dirty="0">
                <a:latin typeface="Arial" panose="020B0604020202020204" pitchFamily="34" charset="0"/>
                <a:cs typeface="Arial" panose="020B0604020202020204" pitchFamily="34" charset="0"/>
              </a:rPr>
              <a:t>rządowa, </a:t>
            </a:r>
          </a:p>
          <a:p>
            <a:r>
              <a:rPr lang="pl-PL" sz="2000" dirty="0" smtClean="0">
                <a:latin typeface="Arial" panose="020B0604020202020204" pitchFamily="34" charset="0"/>
                <a:cs typeface="Arial" panose="020B0604020202020204" pitchFamily="34" charset="0"/>
              </a:rPr>
              <a:t>Jednostki </a:t>
            </a:r>
            <a:r>
              <a:rPr lang="pl-PL" sz="2000" dirty="0">
                <a:latin typeface="Arial" panose="020B0604020202020204" pitchFamily="34" charset="0"/>
                <a:cs typeface="Arial" panose="020B0604020202020204" pitchFamily="34" charset="0"/>
              </a:rPr>
              <a:t>Samorządu Terytorialnego, </a:t>
            </a:r>
          </a:p>
          <a:p>
            <a:r>
              <a:rPr lang="pl-PL" sz="2000" dirty="0" smtClean="0">
                <a:latin typeface="Arial" panose="020B0604020202020204" pitchFamily="34" charset="0"/>
                <a:cs typeface="Arial" panose="020B0604020202020204" pitchFamily="34" charset="0"/>
              </a:rPr>
              <a:t>Lokalne </a:t>
            </a:r>
            <a:r>
              <a:rPr lang="pl-PL" sz="2000" dirty="0">
                <a:latin typeface="Arial" panose="020B0604020202020204" pitchFamily="34" charset="0"/>
                <a:cs typeface="Arial" panose="020B0604020202020204" pitchFamily="34" charset="0"/>
              </a:rPr>
              <a:t>Grupy Działania, </a:t>
            </a:r>
          </a:p>
          <a:p>
            <a:r>
              <a:rPr lang="pl-PL" sz="2000" dirty="0" smtClean="0">
                <a:latin typeface="Arial" panose="020B0604020202020204" pitchFamily="34" charset="0"/>
                <a:cs typeface="Arial" panose="020B0604020202020204" pitchFamily="34" charset="0"/>
              </a:rPr>
              <a:t>Instytucje </a:t>
            </a:r>
            <a:r>
              <a:rPr lang="pl-PL" sz="2000" dirty="0">
                <a:latin typeface="Arial" panose="020B0604020202020204" pitchFamily="34" charset="0"/>
                <a:cs typeface="Arial" panose="020B0604020202020204" pitchFamily="34" charset="0"/>
              </a:rPr>
              <a:t>integracji i pomocy społecznej, </a:t>
            </a:r>
          </a:p>
          <a:p>
            <a:r>
              <a:rPr lang="pl-PL" sz="2000" dirty="0" smtClean="0">
                <a:latin typeface="Arial" panose="020B0604020202020204" pitchFamily="34" charset="0"/>
                <a:cs typeface="Arial" panose="020B0604020202020204" pitchFamily="34" charset="0"/>
              </a:rPr>
              <a:t>Niepubliczne </a:t>
            </a:r>
            <a:r>
              <a:rPr lang="pl-PL" sz="2000" dirty="0">
                <a:latin typeface="Arial" panose="020B0604020202020204" pitchFamily="34" charset="0"/>
                <a:cs typeface="Arial" panose="020B0604020202020204" pitchFamily="34" charset="0"/>
              </a:rPr>
              <a:t>podmioty integracji i pomocy społecznej, </a:t>
            </a:r>
          </a:p>
          <a:p>
            <a:r>
              <a:rPr lang="pl-PL" sz="2000" dirty="0" smtClean="0">
                <a:latin typeface="Arial" panose="020B0604020202020204" pitchFamily="34" charset="0"/>
                <a:cs typeface="Arial" panose="020B0604020202020204" pitchFamily="34" charset="0"/>
              </a:rPr>
              <a:t>Organizacje </a:t>
            </a:r>
            <a:r>
              <a:rPr lang="pl-PL" sz="2000" dirty="0">
                <a:latin typeface="Arial" panose="020B0604020202020204" pitchFamily="34" charset="0"/>
                <a:cs typeface="Arial" panose="020B0604020202020204" pitchFamily="34" charset="0"/>
              </a:rPr>
              <a:t>pozarządowe, </a:t>
            </a:r>
            <a:endParaRPr lang="pl-PL" sz="2000" dirty="0" smtClean="0">
              <a:latin typeface="Arial" panose="020B0604020202020204" pitchFamily="34" charset="0"/>
              <a:cs typeface="Arial" panose="020B0604020202020204" pitchFamily="34" charset="0"/>
            </a:endParaRPr>
          </a:p>
          <a:p>
            <a:r>
              <a:rPr lang="pl-PL" sz="2000" dirty="0" smtClean="0">
                <a:latin typeface="Arial" panose="020B0604020202020204" pitchFamily="34" charset="0"/>
                <a:cs typeface="Arial" panose="020B0604020202020204" pitchFamily="34" charset="0"/>
              </a:rPr>
              <a:t>Partnerstwa </a:t>
            </a:r>
            <a:r>
              <a:rPr lang="pl-PL" sz="2000" dirty="0">
                <a:latin typeface="Arial" panose="020B0604020202020204" pitchFamily="34" charset="0"/>
                <a:cs typeface="Arial" panose="020B0604020202020204" pitchFamily="34" charset="0"/>
              </a:rPr>
              <a:t>instytucji pozarządowych, </a:t>
            </a:r>
          </a:p>
          <a:p>
            <a:endParaRPr lang="pl-PL" sz="2200" dirty="0">
              <a:latin typeface="Arial" panose="020B0604020202020204" pitchFamily="34" charset="0"/>
              <a:cs typeface="Arial" panose="020B0604020202020204" pitchFamily="34" charset="0"/>
            </a:endParaRPr>
          </a:p>
          <a:p>
            <a:pPr marL="0" indent="0">
              <a:buNone/>
            </a:pPr>
            <a:endParaRPr lang="pl-PL" sz="2000" dirty="0">
              <a:latin typeface="Arial" panose="020B0604020202020204" pitchFamily="34" charset="0"/>
              <a:cs typeface="Arial" panose="020B0604020202020204" pitchFamily="34" charset="0"/>
            </a:endParaRPr>
          </a:p>
          <a:p>
            <a:endParaRPr lang="pl-PL" sz="2000" dirty="0">
              <a:latin typeface="Arial" panose="020B0604020202020204" pitchFamily="34" charset="0"/>
              <a:cs typeface="Arial" panose="020B0604020202020204" pitchFamily="34" charset="0"/>
            </a:endParaRPr>
          </a:p>
          <a:p>
            <a:pPr marL="0" indent="0">
              <a:lnSpc>
                <a:spcPct val="120000"/>
              </a:lnSpc>
              <a:buNone/>
            </a:pPr>
            <a:endParaRPr lang="pl-PL" sz="28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14</a:t>
            </a:fld>
            <a:endParaRPr lang="pl-PL" dirty="0"/>
          </a:p>
        </p:txBody>
      </p:sp>
    </p:spTree>
    <p:extLst>
      <p:ext uri="{BB962C8B-B14F-4D97-AF65-F5344CB8AC3E}">
        <p14:creationId xmlns:p14="http://schemas.microsoft.com/office/powerpoint/2010/main" val="7292361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5525" y="827508"/>
            <a:ext cx="8640381" cy="792331"/>
          </a:xfrm>
        </p:spPr>
        <p:txBody>
          <a:bodyPr>
            <a:noAutofit/>
          </a:bodyPr>
          <a:lstStyle/>
          <a:p>
            <a:r>
              <a:rPr lang="pl-PL" sz="2400" dirty="0"/>
              <a:t>Typy Wnioskodawców/Beneficjentów oraz Partnerów </a:t>
            </a:r>
            <a:r>
              <a:rPr lang="pl-PL" sz="2400" u="sng" dirty="0">
                <a:latin typeface="Arial" panose="020B0604020202020204" pitchFamily="34" charset="0"/>
                <a:cs typeface="Arial" panose="020B0604020202020204" pitchFamily="34" charset="0"/>
              </a:rPr>
              <a:t/>
            </a:r>
            <a:br>
              <a:rPr lang="pl-PL" sz="2400" u="sng" dirty="0">
                <a:latin typeface="Arial" panose="020B0604020202020204" pitchFamily="34" charset="0"/>
                <a:cs typeface="Arial" panose="020B0604020202020204" pitchFamily="34" charset="0"/>
              </a:rPr>
            </a:br>
            <a:endParaRPr lang="pl-PL" sz="2400" dirty="0">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a:xfrm>
            <a:off x="1025906" y="1619840"/>
            <a:ext cx="8856503" cy="5399996"/>
          </a:xfrm>
        </p:spPr>
        <p:txBody>
          <a:bodyPr>
            <a:normAutofit/>
          </a:bodyPr>
          <a:lstStyle/>
          <a:p>
            <a:pPr marL="0" indent="0">
              <a:lnSpc>
                <a:spcPct val="120000"/>
              </a:lnSpc>
              <a:buNone/>
            </a:pPr>
            <a:r>
              <a:rPr lang="pl-PL" sz="2000" dirty="0">
                <a:latin typeface="Arial" panose="020B0604020202020204" pitchFamily="34" charset="0"/>
                <a:cs typeface="Arial" panose="020B0604020202020204" pitchFamily="34" charset="0"/>
              </a:rPr>
              <a:t>Wnioski w naborze mogą składać następujące </a:t>
            </a:r>
            <a:r>
              <a:rPr lang="pl-PL" sz="2000" dirty="0" smtClean="0">
                <a:latin typeface="Arial" panose="020B0604020202020204" pitchFamily="34" charset="0"/>
                <a:cs typeface="Arial" panose="020B0604020202020204" pitchFamily="34" charset="0"/>
              </a:rPr>
              <a:t>podmioty:</a:t>
            </a:r>
            <a:endParaRPr lang="pl-PL" sz="2000" dirty="0">
              <a:latin typeface="Arial" panose="020B0604020202020204" pitchFamily="34" charset="0"/>
              <a:cs typeface="Arial" panose="020B0604020202020204" pitchFamily="34" charset="0"/>
            </a:endParaRPr>
          </a:p>
          <a:p>
            <a:r>
              <a:rPr lang="pl-PL" sz="2000" dirty="0" smtClean="0">
                <a:latin typeface="Arial" panose="020B0604020202020204" pitchFamily="34" charset="0"/>
                <a:cs typeface="Arial" panose="020B0604020202020204" pitchFamily="34" charset="0"/>
              </a:rPr>
              <a:t>Organizacje </a:t>
            </a:r>
            <a:r>
              <a:rPr lang="pl-PL" sz="2000" dirty="0">
                <a:latin typeface="Arial" panose="020B0604020202020204" pitchFamily="34" charset="0"/>
                <a:cs typeface="Arial" panose="020B0604020202020204" pitchFamily="34" charset="0"/>
              </a:rPr>
              <a:t>zrzeszające pracodawców, </a:t>
            </a:r>
          </a:p>
          <a:p>
            <a:r>
              <a:rPr lang="pl-PL" sz="2000" dirty="0" smtClean="0">
                <a:latin typeface="Arial" panose="020B0604020202020204" pitchFamily="34" charset="0"/>
                <a:cs typeface="Arial" panose="020B0604020202020204" pitchFamily="34" charset="0"/>
              </a:rPr>
              <a:t>Związki </a:t>
            </a:r>
            <a:r>
              <a:rPr lang="pl-PL" sz="2000" dirty="0">
                <a:latin typeface="Arial" panose="020B0604020202020204" pitchFamily="34" charset="0"/>
                <a:cs typeface="Arial" panose="020B0604020202020204" pitchFamily="34" charset="0"/>
              </a:rPr>
              <a:t>zawodowe, </a:t>
            </a:r>
          </a:p>
          <a:p>
            <a:r>
              <a:rPr lang="pl-PL" sz="2000" dirty="0" smtClean="0">
                <a:latin typeface="Arial" panose="020B0604020202020204" pitchFamily="34" charset="0"/>
                <a:cs typeface="Arial" panose="020B0604020202020204" pitchFamily="34" charset="0"/>
              </a:rPr>
              <a:t>Podmioty </a:t>
            </a:r>
            <a:r>
              <a:rPr lang="pl-PL" sz="2000" dirty="0">
                <a:latin typeface="Arial" panose="020B0604020202020204" pitchFamily="34" charset="0"/>
                <a:cs typeface="Arial" panose="020B0604020202020204" pitchFamily="34" charset="0"/>
              </a:rPr>
              <a:t>ekonomii społecznej, </a:t>
            </a:r>
          </a:p>
          <a:p>
            <a:r>
              <a:rPr lang="pl-PL" sz="2000" dirty="0">
                <a:latin typeface="Arial" panose="020B0604020202020204" pitchFamily="34" charset="0"/>
                <a:cs typeface="Arial" panose="020B0604020202020204" pitchFamily="34" charset="0"/>
              </a:rPr>
              <a:t>Instytucje rynku pracy, </a:t>
            </a:r>
          </a:p>
          <a:p>
            <a:r>
              <a:rPr lang="pl-PL" sz="2000" dirty="0" smtClean="0">
                <a:latin typeface="Arial" panose="020B0604020202020204" pitchFamily="34" charset="0"/>
                <a:cs typeface="Arial" panose="020B0604020202020204" pitchFamily="34" charset="0"/>
              </a:rPr>
              <a:t>MŚP</a:t>
            </a:r>
            <a:r>
              <a:rPr lang="pl-PL" sz="2000" dirty="0">
                <a:latin typeface="Arial" panose="020B0604020202020204" pitchFamily="34" charset="0"/>
                <a:cs typeface="Arial" panose="020B0604020202020204" pitchFamily="34" charset="0"/>
              </a:rPr>
              <a:t>, </a:t>
            </a:r>
          </a:p>
          <a:p>
            <a:r>
              <a:rPr lang="pl-PL" sz="2000" dirty="0" smtClean="0">
                <a:latin typeface="Arial" panose="020B0604020202020204" pitchFamily="34" charset="0"/>
                <a:cs typeface="Arial" panose="020B0604020202020204" pitchFamily="34" charset="0"/>
              </a:rPr>
              <a:t>Instytucje </a:t>
            </a:r>
            <a:r>
              <a:rPr lang="pl-PL" sz="2000" dirty="0">
                <a:latin typeface="Arial" panose="020B0604020202020204" pitchFamily="34" charset="0"/>
                <a:cs typeface="Arial" panose="020B0604020202020204" pitchFamily="34" charset="0"/>
              </a:rPr>
              <a:t>otoczenia biznesu, </a:t>
            </a:r>
          </a:p>
          <a:p>
            <a:r>
              <a:rPr lang="pl-PL" sz="2000" dirty="0" smtClean="0">
                <a:latin typeface="Arial" panose="020B0604020202020204" pitchFamily="34" charset="0"/>
                <a:cs typeface="Arial" panose="020B0604020202020204" pitchFamily="34" charset="0"/>
              </a:rPr>
              <a:t>Podmioty </a:t>
            </a:r>
            <a:r>
              <a:rPr lang="pl-PL" sz="2000" dirty="0">
                <a:latin typeface="Arial" panose="020B0604020202020204" pitchFamily="34" charset="0"/>
                <a:cs typeface="Arial" panose="020B0604020202020204" pitchFamily="34" charset="0"/>
              </a:rPr>
              <a:t>świadczące usługi publiczne w ramach realizacji obowiązków własnych jednostek samorządu terytorialnego</a:t>
            </a:r>
            <a:r>
              <a:rPr lang="pl-PL" sz="2000" dirty="0" smtClean="0">
                <a:latin typeface="Arial" panose="020B0604020202020204" pitchFamily="34" charset="0"/>
                <a:cs typeface="Arial" panose="020B0604020202020204" pitchFamily="34" charset="0"/>
              </a:rPr>
              <a:t>,</a:t>
            </a:r>
          </a:p>
          <a:p>
            <a:r>
              <a:rPr lang="pl-PL" sz="2000" dirty="0" smtClean="0">
                <a:latin typeface="Arial" panose="020B0604020202020204" pitchFamily="34" charset="0"/>
                <a:cs typeface="Arial" panose="020B0604020202020204" pitchFamily="34" charset="0"/>
              </a:rPr>
              <a:t> Ośrodki </a:t>
            </a:r>
            <a:r>
              <a:rPr lang="pl-PL" sz="2000" dirty="0">
                <a:latin typeface="Arial" panose="020B0604020202020204" pitchFamily="34" charset="0"/>
                <a:cs typeface="Arial" panose="020B0604020202020204" pitchFamily="34" charset="0"/>
              </a:rPr>
              <a:t>kształcenia dorosłych, </a:t>
            </a:r>
          </a:p>
          <a:p>
            <a:r>
              <a:rPr lang="pl-PL" sz="2000" dirty="0" smtClean="0">
                <a:latin typeface="Arial" panose="020B0604020202020204" pitchFamily="34" charset="0"/>
                <a:cs typeface="Arial" panose="020B0604020202020204" pitchFamily="34" charset="0"/>
              </a:rPr>
              <a:t>Przedszkola </a:t>
            </a:r>
            <a:r>
              <a:rPr lang="pl-PL" sz="2000" dirty="0">
                <a:latin typeface="Arial" panose="020B0604020202020204" pitchFamily="34" charset="0"/>
                <a:cs typeface="Arial" panose="020B0604020202020204" pitchFamily="34" charset="0"/>
              </a:rPr>
              <a:t>i inne formy wychowania przedszkolnego, </a:t>
            </a:r>
          </a:p>
          <a:p>
            <a:pPr marL="0" indent="0">
              <a:buNone/>
            </a:pPr>
            <a:endParaRPr lang="pl-PL" sz="2000" dirty="0">
              <a:latin typeface="Arial" panose="020B0604020202020204" pitchFamily="34" charset="0"/>
              <a:cs typeface="Arial" panose="020B0604020202020204" pitchFamily="34" charset="0"/>
            </a:endParaRPr>
          </a:p>
          <a:p>
            <a:pPr marL="0" indent="0">
              <a:lnSpc>
                <a:spcPct val="120000"/>
              </a:lnSpc>
              <a:buNone/>
            </a:pPr>
            <a:endParaRPr lang="pl-PL" sz="20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15</a:t>
            </a:fld>
            <a:endParaRPr lang="pl-PL" dirty="0"/>
          </a:p>
        </p:txBody>
      </p:sp>
    </p:spTree>
    <p:extLst>
      <p:ext uri="{BB962C8B-B14F-4D97-AF65-F5344CB8AC3E}">
        <p14:creationId xmlns:p14="http://schemas.microsoft.com/office/powerpoint/2010/main" val="23283705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5525" y="827508"/>
            <a:ext cx="8640381" cy="792331"/>
          </a:xfrm>
        </p:spPr>
        <p:txBody>
          <a:bodyPr>
            <a:noAutofit/>
          </a:bodyPr>
          <a:lstStyle/>
          <a:p>
            <a:r>
              <a:rPr lang="pl-PL" sz="2400" dirty="0"/>
              <a:t>Typy Wnioskodawców/Beneficjentów oraz Partnerów </a:t>
            </a:r>
            <a:r>
              <a:rPr lang="pl-PL" sz="2400" u="sng" dirty="0">
                <a:latin typeface="Arial" panose="020B0604020202020204" pitchFamily="34" charset="0"/>
                <a:cs typeface="Arial" panose="020B0604020202020204" pitchFamily="34" charset="0"/>
              </a:rPr>
              <a:t/>
            </a:r>
            <a:br>
              <a:rPr lang="pl-PL" sz="2400" u="sng" dirty="0">
                <a:latin typeface="Arial" panose="020B0604020202020204" pitchFamily="34" charset="0"/>
                <a:cs typeface="Arial" panose="020B0604020202020204" pitchFamily="34" charset="0"/>
              </a:rPr>
            </a:br>
            <a:endParaRPr lang="pl-PL" sz="2400" dirty="0">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a:xfrm>
            <a:off x="1025906" y="1547590"/>
            <a:ext cx="8856503" cy="5256584"/>
          </a:xfrm>
        </p:spPr>
        <p:txBody>
          <a:bodyPr>
            <a:normAutofit/>
          </a:bodyPr>
          <a:lstStyle/>
          <a:p>
            <a:pPr marL="0" indent="0">
              <a:lnSpc>
                <a:spcPct val="120000"/>
              </a:lnSpc>
              <a:buNone/>
            </a:pPr>
            <a:r>
              <a:rPr lang="pl-PL" sz="2000" dirty="0">
                <a:latin typeface="Arial" panose="020B0604020202020204" pitchFamily="34" charset="0"/>
                <a:cs typeface="Arial" panose="020B0604020202020204" pitchFamily="34" charset="0"/>
              </a:rPr>
              <a:t>Wnioski w naborze mogą składać następujące </a:t>
            </a:r>
            <a:r>
              <a:rPr lang="pl-PL" sz="2000" dirty="0" smtClean="0">
                <a:latin typeface="Arial" panose="020B0604020202020204" pitchFamily="34" charset="0"/>
                <a:cs typeface="Arial" panose="020B0604020202020204" pitchFamily="34" charset="0"/>
              </a:rPr>
              <a:t>podmioty:</a:t>
            </a:r>
            <a:endParaRPr lang="pl-PL" sz="2000" dirty="0">
              <a:latin typeface="Arial" panose="020B0604020202020204" pitchFamily="34" charset="0"/>
              <a:cs typeface="Arial" panose="020B0604020202020204" pitchFamily="34" charset="0"/>
            </a:endParaRPr>
          </a:p>
          <a:p>
            <a:r>
              <a:rPr lang="pl-PL" sz="2000" dirty="0" smtClean="0">
                <a:latin typeface="Arial" panose="020B0604020202020204" pitchFamily="34" charset="0"/>
                <a:cs typeface="Arial" panose="020B0604020202020204" pitchFamily="34" charset="0"/>
              </a:rPr>
              <a:t>Szkoły </a:t>
            </a:r>
            <a:r>
              <a:rPr lang="pl-PL" sz="2000" dirty="0">
                <a:latin typeface="Arial" panose="020B0604020202020204" pitchFamily="34" charset="0"/>
                <a:cs typeface="Arial" panose="020B0604020202020204" pitchFamily="34" charset="0"/>
              </a:rPr>
              <a:t>i inne placówki systemu oświaty, </a:t>
            </a:r>
            <a:endParaRPr lang="pl-PL" sz="2000" dirty="0" smtClean="0">
              <a:latin typeface="Arial" panose="020B0604020202020204" pitchFamily="34" charset="0"/>
              <a:cs typeface="Arial" panose="020B0604020202020204" pitchFamily="34" charset="0"/>
            </a:endParaRPr>
          </a:p>
          <a:p>
            <a:r>
              <a:rPr lang="pl-PL" sz="2000" dirty="0">
                <a:latin typeface="Arial" panose="020B0604020202020204" pitchFamily="34" charset="0"/>
                <a:cs typeface="Arial" panose="020B0604020202020204" pitchFamily="34" charset="0"/>
              </a:rPr>
              <a:t>Publiczne zakłady opieki </a:t>
            </a:r>
            <a:r>
              <a:rPr lang="pl-PL" sz="2000" dirty="0" smtClean="0">
                <a:latin typeface="Arial" panose="020B0604020202020204" pitchFamily="34" charset="0"/>
                <a:cs typeface="Arial" panose="020B0604020202020204" pitchFamily="34" charset="0"/>
              </a:rPr>
              <a:t>zdrowotnej,</a:t>
            </a:r>
            <a:endParaRPr lang="pl-PL" sz="2000" dirty="0">
              <a:latin typeface="Arial" panose="020B0604020202020204" pitchFamily="34" charset="0"/>
              <a:cs typeface="Arial" panose="020B0604020202020204" pitchFamily="34" charset="0"/>
            </a:endParaRPr>
          </a:p>
          <a:p>
            <a:r>
              <a:rPr lang="pl-PL" sz="2000" dirty="0" smtClean="0">
                <a:latin typeface="Arial" panose="020B0604020202020204" pitchFamily="34" charset="0"/>
                <a:cs typeface="Arial" panose="020B0604020202020204" pitchFamily="34" charset="0"/>
              </a:rPr>
              <a:t>Uzdrowiska</a:t>
            </a:r>
            <a:r>
              <a:rPr lang="pl-PL" sz="2000" dirty="0">
                <a:latin typeface="Arial" panose="020B0604020202020204" pitchFamily="34" charset="0"/>
                <a:cs typeface="Arial" panose="020B0604020202020204" pitchFamily="34" charset="0"/>
              </a:rPr>
              <a:t>, </a:t>
            </a:r>
          </a:p>
          <a:p>
            <a:r>
              <a:rPr lang="pl-PL" sz="2000" dirty="0" smtClean="0">
                <a:latin typeface="Arial" panose="020B0604020202020204" pitchFamily="34" charset="0"/>
                <a:cs typeface="Arial" panose="020B0604020202020204" pitchFamily="34" charset="0"/>
              </a:rPr>
              <a:t>Niepubliczne </a:t>
            </a:r>
            <a:r>
              <a:rPr lang="pl-PL" sz="2000" dirty="0">
                <a:latin typeface="Arial" panose="020B0604020202020204" pitchFamily="34" charset="0"/>
                <a:cs typeface="Arial" panose="020B0604020202020204" pitchFamily="34" charset="0"/>
              </a:rPr>
              <a:t>zakłady opieki zdrowotnej, </a:t>
            </a:r>
          </a:p>
          <a:p>
            <a:r>
              <a:rPr lang="pl-PL" sz="2000" dirty="0" smtClean="0">
                <a:latin typeface="Arial" panose="020B0604020202020204" pitchFamily="34" charset="0"/>
                <a:cs typeface="Arial" panose="020B0604020202020204" pitchFamily="34" charset="0"/>
              </a:rPr>
              <a:t>Inne </a:t>
            </a:r>
            <a:r>
              <a:rPr lang="pl-PL" sz="2000" dirty="0">
                <a:latin typeface="Arial" panose="020B0604020202020204" pitchFamily="34" charset="0"/>
                <a:cs typeface="Arial" panose="020B0604020202020204" pitchFamily="34" charset="0"/>
              </a:rPr>
              <a:t>instytucje systemu ochrony zdrowia. </a:t>
            </a:r>
          </a:p>
          <a:p>
            <a:pPr marL="0" indent="0">
              <a:buNone/>
            </a:pPr>
            <a:r>
              <a:rPr lang="pl-PL" sz="2000" dirty="0">
                <a:solidFill>
                  <a:schemeClr val="accent1"/>
                </a:solidFill>
                <a:latin typeface="Arial" panose="020B0604020202020204" pitchFamily="34" charset="0"/>
                <a:cs typeface="Arial" panose="020B0604020202020204" pitchFamily="34" charset="0"/>
              </a:rPr>
              <a:t>Partnerem w projekcie może być tylko podmiot wskazany powyżej. </a:t>
            </a:r>
          </a:p>
          <a:p>
            <a:pPr marL="0" indent="0">
              <a:buNone/>
            </a:pPr>
            <a:endParaRPr lang="pl-PL" sz="2000" dirty="0" smtClean="0">
              <a:latin typeface="Arial" panose="020B0604020202020204" pitchFamily="34" charset="0"/>
              <a:cs typeface="Arial" panose="020B0604020202020204" pitchFamily="34" charset="0"/>
            </a:endParaRPr>
          </a:p>
          <a:p>
            <a:pPr marL="0" indent="0" algn="ctr">
              <a:buNone/>
            </a:pPr>
            <a:r>
              <a:rPr lang="pl-PL" sz="2200" b="1" dirty="0" smtClean="0">
                <a:solidFill>
                  <a:schemeClr val="accent1"/>
                </a:solidFill>
                <a:latin typeface="Arial" panose="020B0604020202020204" pitchFamily="34" charset="0"/>
                <a:cs typeface="Arial" panose="020B0604020202020204" pitchFamily="34" charset="0"/>
              </a:rPr>
              <a:t>Wnioskodawca </a:t>
            </a:r>
            <a:r>
              <a:rPr lang="pl-PL" sz="2200" b="1" dirty="0">
                <a:solidFill>
                  <a:schemeClr val="accent1"/>
                </a:solidFill>
                <a:latin typeface="Arial" panose="020B0604020202020204" pitchFamily="34" charset="0"/>
                <a:cs typeface="Arial" panose="020B0604020202020204" pitchFamily="34" charset="0"/>
              </a:rPr>
              <a:t>co najmniej od 24 miesięcy przed dniem złożenia wniosku o dofinansowanie musi posiadać swoją główną siedzibę, filię lub oddział na terenie województwa dolnośląskiego. </a:t>
            </a:r>
          </a:p>
          <a:p>
            <a:pPr marL="0" indent="0">
              <a:buNone/>
            </a:pPr>
            <a:endParaRPr lang="pl-PL" sz="2000" dirty="0">
              <a:latin typeface="Arial" panose="020B0604020202020204" pitchFamily="34" charset="0"/>
              <a:cs typeface="Arial" panose="020B0604020202020204" pitchFamily="34" charset="0"/>
            </a:endParaRPr>
          </a:p>
          <a:p>
            <a:pPr marL="0" indent="0">
              <a:lnSpc>
                <a:spcPct val="120000"/>
              </a:lnSpc>
              <a:buNone/>
            </a:pPr>
            <a:endParaRPr lang="pl-PL" sz="20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16</a:t>
            </a:fld>
            <a:endParaRPr lang="pl-PL" dirty="0"/>
          </a:p>
        </p:txBody>
      </p:sp>
    </p:spTree>
    <p:extLst>
      <p:ext uri="{BB962C8B-B14F-4D97-AF65-F5344CB8AC3E}">
        <p14:creationId xmlns:p14="http://schemas.microsoft.com/office/powerpoint/2010/main" val="18221212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5525" y="899836"/>
            <a:ext cx="8640381" cy="935785"/>
          </a:xfrm>
        </p:spPr>
        <p:txBody>
          <a:bodyPr/>
          <a:lstStyle/>
          <a:p>
            <a:r>
              <a:rPr lang="pl-PL" dirty="0"/>
              <a:t>Uczestnicy projektu </a:t>
            </a:r>
          </a:p>
        </p:txBody>
      </p:sp>
      <p:sp>
        <p:nvSpPr>
          <p:cNvPr id="3" name="Symbol zastępczy zawartości 2"/>
          <p:cNvSpPr>
            <a:spLocks noGrp="1"/>
          </p:cNvSpPr>
          <p:nvPr>
            <p:ph idx="1"/>
          </p:nvPr>
        </p:nvSpPr>
        <p:spPr>
          <a:xfrm>
            <a:off x="1025907" y="1547589"/>
            <a:ext cx="8640382" cy="5112250"/>
          </a:xfrm>
        </p:spPr>
        <p:txBody>
          <a:bodyPr>
            <a:normAutofit/>
          </a:bodyPr>
          <a:lstStyle/>
          <a:p>
            <a:pPr>
              <a:buFont typeface="Wingdings" panose="05000000000000000000" pitchFamily="2" charset="2"/>
              <a:buChar char="Ø"/>
            </a:pPr>
            <a:r>
              <a:rPr lang="pl-PL" sz="2000" dirty="0" smtClean="0">
                <a:latin typeface="Arial" panose="020B0604020202020204" pitchFamily="34" charset="0"/>
                <a:cs typeface="Arial" panose="020B0604020202020204" pitchFamily="34" charset="0"/>
              </a:rPr>
              <a:t>dzieci </a:t>
            </a:r>
            <a:r>
              <a:rPr lang="pl-PL" sz="2000" dirty="0">
                <a:latin typeface="Arial" panose="020B0604020202020204" pitchFamily="34" charset="0"/>
                <a:cs typeface="Arial" panose="020B0604020202020204" pitchFamily="34" charset="0"/>
              </a:rPr>
              <a:t>i </a:t>
            </a:r>
            <a:r>
              <a:rPr lang="pl-PL" sz="2000" dirty="0" smtClean="0">
                <a:latin typeface="Arial" panose="020B0604020202020204" pitchFamily="34" charset="0"/>
                <a:cs typeface="Arial" panose="020B0604020202020204" pitchFamily="34" charset="0"/>
              </a:rPr>
              <a:t>młodzież,</a:t>
            </a:r>
          </a:p>
          <a:p>
            <a:pPr>
              <a:buFont typeface="Wingdings" panose="05000000000000000000" pitchFamily="2" charset="2"/>
              <a:buChar char="Ø"/>
            </a:pPr>
            <a:r>
              <a:rPr lang="pl-PL" sz="2000" dirty="0" smtClean="0">
                <a:latin typeface="Arial" panose="020B0604020202020204" pitchFamily="34" charset="0"/>
                <a:cs typeface="Arial" panose="020B0604020202020204" pitchFamily="34" charset="0"/>
              </a:rPr>
              <a:t> kadra medyczna,</a:t>
            </a:r>
          </a:p>
          <a:p>
            <a:pPr>
              <a:buFont typeface="Wingdings" panose="05000000000000000000" pitchFamily="2" charset="2"/>
              <a:buChar char="Ø"/>
            </a:pPr>
            <a:r>
              <a:rPr lang="pl-PL" sz="2000" dirty="0" smtClean="0">
                <a:latin typeface="Arial" panose="020B0604020202020204" pitchFamily="34" charset="0"/>
                <a:cs typeface="Arial" panose="020B0604020202020204" pitchFamily="34" charset="0"/>
              </a:rPr>
              <a:t> kadra organizacyjna/administracyjna/zarządzająca </a:t>
            </a:r>
            <a:r>
              <a:rPr lang="pl-PL" sz="2000" dirty="0">
                <a:latin typeface="Arial" panose="020B0604020202020204" pitchFamily="34" charset="0"/>
                <a:cs typeface="Arial" panose="020B0604020202020204" pitchFamily="34" charset="0"/>
              </a:rPr>
              <a:t>systemu ochrony zdrowia</a:t>
            </a:r>
            <a:r>
              <a:rPr lang="pl-PL" sz="2000" dirty="0" smtClean="0">
                <a:latin typeface="Arial" panose="020B0604020202020204" pitchFamily="34" charset="0"/>
                <a:cs typeface="Arial" panose="020B0604020202020204" pitchFamily="34" charset="0"/>
              </a:rPr>
              <a:t>,</a:t>
            </a:r>
          </a:p>
          <a:p>
            <a:pPr>
              <a:buFont typeface="Wingdings" panose="05000000000000000000" pitchFamily="2" charset="2"/>
              <a:buChar char="Ø"/>
            </a:pPr>
            <a:r>
              <a:rPr lang="pl-PL" sz="2000" dirty="0" smtClean="0">
                <a:latin typeface="Arial" panose="020B0604020202020204" pitchFamily="34" charset="0"/>
                <a:cs typeface="Arial" panose="020B0604020202020204" pitchFamily="34" charset="0"/>
              </a:rPr>
              <a:t> mieszkańcy </a:t>
            </a:r>
            <a:r>
              <a:rPr lang="pl-PL" sz="2000" dirty="0">
                <a:latin typeface="Arial" panose="020B0604020202020204" pitchFamily="34" charset="0"/>
                <a:cs typeface="Arial" panose="020B0604020202020204" pitchFamily="34" charset="0"/>
              </a:rPr>
              <a:t>obszarów wiejskich</a:t>
            </a:r>
            <a:r>
              <a:rPr lang="pl-PL" sz="2000" dirty="0" smtClean="0">
                <a:latin typeface="Arial" panose="020B0604020202020204" pitchFamily="34" charset="0"/>
                <a:cs typeface="Arial" panose="020B0604020202020204" pitchFamily="34" charset="0"/>
              </a:rPr>
              <a:t>,</a:t>
            </a:r>
          </a:p>
          <a:p>
            <a:pPr>
              <a:buFont typeface="Wingdings" panose="05000000000000000000" pitchFamily="2" charset="2"/>
              <a:buChar char="Ø"/>
            </a:pPr>
            <a:r>
              <a:rPr lang="pl-PL" sz="2000" dirty="0" smtClean="0">
                <a:latin typeface="Arial" panose="020B0604020202020204" pitchFamily="34" charset="0"/>
                <a:cs typeface="Arial" panose="020B0604020202020204" pitchFamily="34" charset="0"/>
              </a:rPr>
              <a:t> mieszkańcy </a:t>
            </a:r>
            <a:r>
              <a:rPr lang="pl-PL" sz="2000" dirty="0">
                <a:latin typeface="Arial" panose="020B0604020202020204" pitchFamily="34" charset="0"/>
                <a:cs typeface="Arial" panose="020B0604020202020204" pitchFamily="34" charset="0"/>
              </a:rPr>
              <a:t>województwa, </a:t>
            </a:r>
          </a:p>
          <a:p>
            <a:pPr>
              <a:buFont typeface="Wingdings" panose="05000000000000000000" pitchFamily="2" charset="2"/>
              <a:buChar char="Ø"/>
            </a:pPr>
            <a:r>
              <a:rPr lang="pl-PL" sz="2000" dirty="0" smtClean="0">
                <a:latin typeface="Arial" panose="020B0604020202020204" pitchFamily="34" charset="0"/>
                <a:cs typeface="Arial" panose="020B0604020202020204" pitchFamily="34" charset="0"/>
              </a:rPr>
              <a:t>nauczyciele </a:t>
            </a:r>
            <a:r>
              <a:rPr lang="pl-PL" sz="2000" dirty="0">
                <a:latin typeface="Arial" panose="020B0604020202020204" pitchFamily="34" charset="0"/>
                <a:cs typeface="Arial" panose="020B0604020202020204" pitchFamily="34" charset="0"/>
              </a:rPr>
              <a:t>i </a:t>
            </a:r>
            <a:r>
              <a:rPr lang="pl-PL" sz="2000" dirty="0" smtClean="0">
                <a:latin typeface="Arial" panose="020B0604020202020204" pitchFamily="34" charset="0"/>
                <a:cs typeface="Arial" panose="020B0604020202020204" pitchFamily="34" charset="0"/>
              </a:rPr>
              <a:t>kadra zarządzająca, wspierająca </a:t>
            </a:r>
            <a:r>
              <a:rPr lang="pl-PL" sz="2000" dirty="0">
                <a:latin typeface="Arial" panose="020B0604020202020204" pitchFamily="34" charset="0"/>
                <a:cs typeface="Arial" panose="020B0604020202020204" pitchFamily="34" charset="0"/>
              </a:rPr>
              <a:t>i </a:t>
            </a:r>
            <a:r>
              <a:rPr lang="pl-PL" sz="2000" dirty="0" smtClean="0">
                <a:latin typeface="Arial" panose="020B0604020202020204" pitchFamily="34" charset="0"/>
                <a:cs typeface="Arial" panose="020B0604020202020204" pitchFamily="34" charset="0"/>
              </a:rPr>
              <a:t>organizująca </a:t>
            </a:r>
            <a:r>
              <a:rPr lang="pl-PL" sz="2000" dirty="0">
                <a:latin typeface="Arial" panose="020B0604020202020204" pitchFamily="34" charset="0"/>
                <a:cs typeface="Arial" panose="020B0604020202020204" pitchFamily="34" charset="0"/>
              </a:rPr>
              <a:t>proces nauczania ośrodków wychowania przedszkolnego, </a:t>
            </a:r>
          </a:p>
          <a:p>
            <a:pPr>
              <a:buFont typeface="Wingdings" panose="05000000000000000000" pitchFamily="2" charset="2"/>
              <a:buChar char="Ø"/>
            </a:pPr>
            <a:r>
              <a:rPr lang="pl-PL" sz="2000" dirty="0" smtClean="0">
                <a:latin typeface="Arial" panose="020B0604020202020204" pitchFamily="34" charset="0"/>
                <a:cs typeface="Arial" panose="020B0604020202020204" pitchFamily="34" charset="0"/>
              </a:rPr>
              <a:t>nauczyciele </a:t>
            </a:r>
            <a:r>
              <a:rPr lang="pl-PL" sz="2000" dirty="0">
                <a:latin typeface="Arial" panose="020B0604020202020204" pitchFamily="34" charset="0"/>
                <a:cs typeface="Arial" panose="020B0604020202020204" pitchFamily="34" charset="0"/>
              </a:rPr>
              <a:t>i </a:t>
            </a:r>
            <a:r>
              <a:rPr lang="pl-PL" sz="2000" dirty="0" smtClean="0">
                <a:latin typeface="Arial" panose="020B0604020202020204" pitchFamily="34" charset="0"/>
                <a:cs typeface="Arial" panose="020B0604020202020204" pitchFamily="34" charset="0"/>
              </a:rPr>
              <a:t>kadra zarządzająca, wspierająca </a:t>
            </a:r>
            <a:r>
              <a:rPr lang="pl-PL" sz="2000" dirty="0">
                <a:latin typeface="Arial" panose="020B0604020202020204" pitchFamily="34" charset="0"/>
                <a:cs typeface="Arial" panose="020B0604020202020204" pitchFamily="34" charset="0"/>
              </a:rPr>
              <a:t>i </a:t>
            </a:r>
            <a:r>
              <a:rPr lang="pl-PL" sz="2000" dirty="0" smtClean="0">
                <a:latin typeface="Arial" panose="020B0604020202020204" pitchFamily="34" charset="0"/>
                <a:cs typeface="Arial" panose="020B0604020202020204" pitchFamily="34" charset="0"/>
              </a:rPr>
              <a:t>organizująca </a:t>
            </a:r>
            <a:r>
              <a:rPr lang="pl-PL" sz="2000" dirty="0">
                <a:latin typeface="Arial" panose="020B0604020202020204" pitchFamily="34" charset="0"/>
                <a:cs typeface="Arial" panose="020B0604020202020204" pitchFamily="34" charset="0"/>
              </a:rPr>
              <a:t>proces nauczania szkół/ placówek systemu oświaty na poziomie </a:t>
            </a:r>
            <a:r>
              <a:rPr lang="pl-PL" sz="2000" dirty="0" smtClean="0">
                <a:latin typeface="Arial" panose="020B0604020202020204" pitchFamily="34" charset="0"/>
                <a:cs typeface="Arial" panose="020B0604020202020204" pitchFamily="34" charset="0"/>
              </a:rPr>
              <a:t>podstawowym,</a:t>
            </a:r>
          </a:p>
          <a:p>
            <a:pPr>
              <a:buFont typeface="Wingdings" panose="05000000000000000000" pitchFamily="2" charset="2"/>
              <a:buChar char="Ø"/>
            </a:pPr>
            <a:r>
              <a:rPr lang="pl-PL" sz="2000" dirty="0" smtClean="0">
                <a:latin typeface="Arial" panose="020B0604020202020204" pitchFamily="34" charset="0"/>
                <a:cs typeface="Arial" panose="020B0604020202020204" pitchFamily="34" charset="0"/>
              </a:rPr>
              <a:t>nauczyciele </a:t>
            </a:r>
            <a:r>
              <a:rPr lang="pl-PL" sz="2000" dirty="0">
                <a:latin typeface="Arial" panose="020B0604020202020204" pitchFamily="34" charset="0"/>
                <a:cs typeface="Arial" panose="020B0604020202020204" pitchFamily="34" charset="0"/>
              </a:rPr>
              <a:t>i </a:t>
            </a:r>
            <a:r>
              <a:rPr lang="pl-PL" sz="2000" dirty="0" smtClean="0">
                <a:latin typeface="Arial" panose="020B0604020202020204" pitchFamily="34" charset="0"/>
                <a:cs typeface="Arial" panose="020B0604020202020204" pitchFamily="34" charset="0"/>
              </a:rPr>
              <a:t>kadra zarządzająca, wspierająca </a:t>
            </a:r>
            <a:r>
              <a:rPr lang="pl-PL" sz="2000" dirty="0">
                <a:latin typeface="Arial" panose="020B0604020202020204" pitchFamily="34" charset="0"/>
                <a:cs typeface="Arial" panose="020B0604020202020204" pitchFamily="34" charset="0"/>
              </a:rPr>
              <a:t>i </a:t>
            </a:r>
            <a:r>
              <a:rPr lang="pl-PL" sz="2000" dirty="0" smtClean="0">
                <a:latin typeface="Arial" panose="020B0604020202020204" pitchFamily="34" charset="0"/>
                <a:cs typeface="Arial" panose="020B0604020202020204" pitchFamily="34" charset="0"/>
              </a:rPr>
              <a:t>organizująca </a:t>
            </a:r>
            <a:r>
              <a:rPr lang="pl-PL" sz="2000" dirty="0">
                <a:latin typeface="Arial" panose="020B0604020202020204" pitchFamily="34" charset="0"/>
                <a:cs typeface="Arial" panose="020B0604020202020204" pitchFamily="34" charset="0"/>
              </a:rPr>
              <a:t>proces nauczania szkół/ placówek systemu oświaty na poziomie ponadpodstawowym</a:t>
            </a:r>
            <a:endParaRPr lang="pl-PL" sz="2000" dirty="0"/>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17</a:t>
            </a:fld>
            <a:endParaRPr lang="pl-PL" dirty="0"/>
          </a:p>
        </p:txBody>
      </p:sp>
    </p:spTree>
    <p:extLst>
      <p:ext uri="{BB962C8B-B14F-4D97-AF65-F5344CB8AC3E}">
        <p14:creationId xmlns:p14="http://schemas.microsoft.com/office/powerpoint/2010/main" val="8106453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Uczestnicy projektu </a:t>
            </a:r>
          </a:p>
        </p:txBody>
      </p:sp>
      <p:sp>
        <p:nvSpPr>
          <p:cNvPr id="3" name="Symbol zastępczy zawartości 2"/>
          <p:cNvSpPr>
            <a:spLocks noGrp="1"/>
          </p:cNvSpPr>
          <p:nvPr>
            <p:ph idx="1"/>
          </p:nvPr>
        </p:nvSpPr>
        <p:spPr>
          <a:xfrm>
            <a:off x="1025907" y="1331565"/>
            <a:ext cx="8640382" cy="5328592"/>
          </a:xfrm>
        </p:spPr>
        <p:txBody>
          <a:bodyPr>
            <a:normAutofit/>
          </a:bodyPr>
          <a:lstStyle/>
          <a:p>
            <a:pPr marL="0" indent="0">
              <a:buNone/>
            </a:pPr>
            <a:endParaRPr lang="pl-PL" sz="2000" dirty="0">
              <a:latin typeface="Arial" panose="020B0604020202020204" pitchFamily="34" charset="0"/>
              <a:cs typeface="Arial" panose="020B0604020202020204" pitchFamily="34" charset="0"/>
            </a:endParaRPr>
          </a:p>
          <a:p>
            <a:pPr>
              <a:buFont typeface="Wingdings" panose="05000000000000000000" pitchFamily="2" charset="2"/>
              <a:buChar char="Ø"/>
            </a:pPr>
            <a:r>
              <a:rPr lang="pl-PL" sz="2000" dirty="0" smtClean="0">
                <a:latin typeface="Arial" panose="020B0604020202020204" pitchFamily="34" charset="0"/>
                <a:cs typeface="Arial" panose="020B0604020202020204" pitchFamily="34" charset="0"/>
              </a:rPr>
              <a:t>obywatele państw trzecich, </a:t>
            </a:r>
          </a:p>
          <a:p>
            <a:pPr algn="ctr">
              <a:buFont typeface="Wingdings" panose="05000000000000000000" pitchFamily="2" charset="2"/>
              <a:buChar char="v"/>
            </a:pPr>
            <a:r>
              <a:rPr lang="pl-PL" sz="2000" b="1" dirty="0" smtClean="0">
                <a:solidFill>
                  <a:schemeClr val="accent1"/>
                </a:solidFill>
                <a:latin typeface="Arial" panose="020B0604020202020204" pitchFamily="34" charset="0"/>
                <a:cs typeface="Arial" panose="020B0604020202020204" pitchFamily="34" charset="0"/>
              </a:rPr>
              <a:t>Przedmiotem naboru nie jest dyskryminacja ze względu na narodowość. </a:t>
            </a:r>
            <a:endParaRPr lang="pl-PL" sz="2000" dirty="0" smtClean="0">
              <a:solidFill>
                <a:schemeClr val="accent1"/>
              </a:solidFill>
              <a:latin typeface="Arial" panose="020B0604020202020204" pitchFamily="34" charset="0"/>
              <a:cs typeface="Arial" panose="020B0604020202020204" pitchFamily="34" charset="0"/>
            </a:endParaRPr>
          </a:p>
          <a:p>
            <a:pPr>
              <a:buFont typeface="Wingdings" panose="05000000000000000000" pitchFamily="2" charset="2"/>
              <a:buChar char="Ø"/>
            </a:pPr>
            <a:r>
              <a:rPr lang="pl-PL" sz="2000" dirty="0" smtClean="0">
                <a:latin typeface="Arial" panose="020B0604020202020204" pitchFamily="34" charset="0"/>
                <a:cs typeface="Arial" panose="020B0604020202020204" pitchFamily="34" charset="0"/>
              </a:rPr>
              <a:t>organizacje </a:t>
            </a:r>
            <a:r>
              <a:rPr lang="pl-PL" sz="2000" dirty="0">
                <a:latin typeface="Arial" panose="020B0604020202020204" pitchFamily="34" charset="0"/>
                <a:cs typeface="Arial" panose="020B0604020202020204" pitchFamily="34" charset="0"/>
              </a:rPr>
              <a:t>społeczeństwa obywatelskiego, </a:t>
            </a:r>
          </a:p>
          <a:p>
            <a:pPr>
              <a:buFont typeface="Wingdings" panose="05000000000000000000" pitchFamily="2" charset="2"/>
              <a:buChar char="Ø"/>
            </a:pPr>
            <a:r>
              <a:rPr lang="pl-PL" sz="2000" dirty="0" smtClean="0">
                <a:latin typeface="Arial" panose="020B0604020202020204" pitchFamily="34" charset="0"/>
                <a:cs typeface="Arial" panose="020B0604020202020204" pitchFamily="34" charset="0"/>
              </a:rPr>
              <a:t>osoby doświadczające </a:t>
            </a:r>
            <a:r>
              <a:rPr lang="pl-PL" sz="2000" dirty="0">
                <a:latin typeface="Arial" panose="020B0604020202020204" pitchFamily="34" charset="0"/>
                <a:cs typeface="Arial" panose="020B0604020202020204" pitchFamily="34" charset="0"/>
              </a:rPr>
              <a:t>stereotypów związanych z płcią, </a:t>
            </a:r>
          </a:p>
          <a:p>
            <a:pPr>
              <a:buFont typeface="Wingdings" panose="05000000000000000000" pitchFamily="2" charset="2"/>
              <a:buChar char="Ø"/>
            </a:pPr>
            <a:r>
              <a:rPr lang="pl-PL" sz="2000" dirty="0" smtClean="0">
                <a:latin typeface="Arial" panose="020B0604020202020204" pitchFamily="34" charset="0"/>
                <a:cs typeface="Arial" panose="020B0604020202020204" pitchFamily="34" charset="0"/>
              </a:rPr>
              <a:t>osoby dyskryminowane, </a:t>
            </a:r>
            <a:endParaRPr lang="pl-PL" sz="2000" dirty="0">
              <a:latin typeface="Arial" panose="020B0604020202020204" pitchFamily="34" charset="0"/>
              <a:cs typeface="Arial" panose="020B0604020202020204" pitchFamily="34" charset="0"/>
            </a:endParaRPr>
          </a:p>
          <a:p>
            <a:pPr>
              <a:buFont typeface="Wingdings" panose="05000000000000000000" pitchFamily="2" charset="2"/>
              <a:buChar char="Ø"/>
            </a:pPr>
            <a:r>
              <a:rPr lang="pl-PL" sz="2000" dirty="0" smtClean="0">
                <a:latin typeface="Arial" panose="020B0604020202020204" pitchFamily="34" charset="0"/>
                <a:cs typeface="Arial" panose="020B0604020202020204" pitchFamily="34" charset="0"/>
              </a:rPr>
              <a:t>osoby należące </a:t>
            </a:r>
            <a:r>
              <a:rPr lang="pl-PL" sz="2000" dirty="0">
                <a:latin typeface="Arial" panose="020B0604020202020204" pitchFamily="34" charset="0"/>
                <a:cs typeface="Arial" panose="020B0604020202020204" pitchFamily="34" charset="0"/>
              </a:rPr>
              <a:t>do społeczności marginalizowanych, w tym </a:t>
            </a:r>
            <a:r>
              <a:rPr lang="pl-PL" sz="2000" dirty="0" smtClean="0">
                <a:latin typeface="Arial" panose="020B0604020202020204" pitchFamily="34" charset="0"/>
                <a:cs typeface="Arial" panose="020B0604020202020204" pitchFamily="34" charset="0"/>
              </a:rPr>
              <a:t>Romowie </a:t>
            </a:r>
            <a:r>
              <a:rPr lang="pl-PL" sz="2000" dirty="0">
                <a:latin typeface="Arial" panose="020B0604020202020204" pitchFamily="34" charset="0"/>
                <a:cs typeface="Arial" panose="020B0604020202020204" pitchFamily="34" charset="0"/>
              </a:rPr>
              <a:t>oraz ich dzieci, </a:t>
            </a:r>
          </a:p>
          <a:p>
            <a:pPr>
              <a:buFont typeface="Wingdings" panose="05000000000000000000" pitchFamily="2" charset="2"/>
              <a:buChar char="Ø"/>
            </a:pPr>
            <a:r>
              <a:rPr lang="pl-PL" sz="2000" dirty="0" smtClean="0">
                <a:latin typeface="Arial" panose="020B0604020202020204" pitchFamily="34" charset="0"/>
                <a:cs typeface="Arial" panose="020B0604020202020204" pitchFamily="34" charset="0"/>
              </a:rPr>
              <a:t>osoby starsze zagrożone </a:t>
            </a:r>
            <a:r>
              <a:rPr lang="pl-PL" sz="2000" dirty="0">
                <a:latin typeface="Arial" panose="020B0604020202020204" pitchFamily="34" charset="0"/>
                <a:cs typeface="Arial" panose="020B0604020202020204" pitchFamily="34" charset="0"/>
              </a:rPr>
              <a:t>izolacją i wyłączeniem z życia </a:t>
            </a:r>
            <a:r>
              <a:rPr lang="pl-PL" sz="2000" dirty="0" smtClean="0">
                <a:latin typeface="Arial" panose="020B0604020202020204" pitchFamily="34" charset="0"/>
                <a:cs typeface="Arial" panose="020B0604020202020204" pitchFamily="34" charset="0"/>
              </a:rPr>
              <a:t>społecznego, </a:t>
            </a:r>
          </a:p>
          <a:p>
            <a:pPr>
              <a:buFont typeface="Wingdings" panose="05000000000000000000" pitchFamily="2" charset="2"/>
              <a:buChar char="Ø"/>
            </a:pPr>
            <a:r>
              <a:rPr lang="pl-PL" sz="2000" dirty="0" smtClean="0">
                <a:latin typeface="Arial" panose="020B0604020202020204" pitchFamily="34" charset="0"/>
                <a:cs typeface="Arial" panose="020B0604020202020204" pitchFamily="34" charset="0"/>
              </a:rPr>
              <a:t>osoby </a:t>
            </a:r>
            <a:r>
              <a:rPr lang="pl-PL" sz="2000" dirty="0">
                <a:latin typeface="Arial" panose="020B0604020202020204" pitchFamily="34" charset="0"/>
                <a:cs typeface="Arial" panose="020B0604020202020204" pitchFamily="34" charset="0"/>
              </a:rPr>
              <a:t>z niepełnosprawnościami, </a:t>
            </a:r>
          </a:p>
          <a:p>
            <a:pPr>
              <a:buFont typeface="Wingdings" panose="05000000000000000000" pitchFamily="2" charset="2"/>
              <a:buChar char="Ø"/>
            </a:pPr>
            <a:r>
              <a:rPr lang="pl-PL" sz="2000" dirty="0" smtClean="0">
                <a:latin typeface="Arial" panose="020B0604020202020204" pitchFamily="34" charset="0"/>
                <a:cs typeface="Arial" panose="020B0604020202020204" pitchFamily="34" charset="0"/>
              </a:rPr>
              <a:t>partnerzy społeczni,</a:t>
            </a:r>
            <a:endParaRPr lang="pl-PL" sz="2000"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pl-PL" sz="2000" dirty="0">
              <a:latin typeface="Arial" panose="020B0604020202020204" pitchFamily="34" charset="0"/>
              <a:cs typeface="Arial" panose="020B0604020202020204" pitchFamily="34" charset="0"/>
            </a:endParaRPr>
          </a:p>
          <a:p>
            <a:pPr marL="0" indent="0">
              <a:buNone/>
            </a:pPr>
            <a:endParaRPr lang="pl-PL" dirty="0"/>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18</a:t>
            </a:fld>
            <a:endParaRPr lang="pl-PL" dirty="0"/>
          </a:p>
        </p:txBody>
      </p:sp>
    </p:spTree>
    <p:extLst>
      <p:ext uri="{BB962C8B-B14F-4D97-AF65-F5344CB8AC3E}">
        <p14:creationId xmlns:p14="http://schemas.microsoft.com/office/powerpoint/2010/main" val="24007251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5525" y="899836"/>
            <a:ext cx="8640381" cy="720003"/>
          </a:xfrm>
        </p:spPr>
        <p:txBody>
          <a:bodyPr/>
          <a:lstStyle/>
          <a:p>
            <a:r>
              <a:rPr lang="pl-PL" dirty="0"/>
              <a:t>Uczestnicy projektu </a:t>
            </a:r>
          </a:p>
        </p:txBody>
      </p:sp>
      <p:sp>
        <p:nvSpPr>
          <p:cNvPr id="3" name="Symbol zastępczy zawartości 2"/>
          <p:cNvSpPr>
            <a:spLocks noGrp="1"/>
          </p:cNvSpPr>
          <p:nvPr>
            <p:ph idx="1"/>
          </p:nvPr>
        </p:nvSpPr>
        <p:spPr>
          <a:xfrm>
            <a:off x="1025907" y="1331565"/>
            <a:ext cx="8640382" cy="5328274"/>
          </a:xfrm>
        </p:spPr>
        <p:txBody>
          <a:bodyPr>
            <a:normAutofit/>
          </a:bodyPr>
          <a:lstStyle/>
          <a:p>
            <a:pPr marL="0" indent="0">
              <a:buNone/>
            </a:pPr>
            <a:endParaRPr lang="pl-PL" sz="2000" dirty="0">
              <a:latin typeface="Arial" panose="020B0604020202020204" pitchFamily="34" charset="0"/>
              <a:cs typeface="Arial" panose="020B0604020202020204" pitchFamily="34" charset="0"/>
            </a:endParaRPr>
          </a:p>
          <a:p>
            <a:pPr>
              <a:buFont typeface="Wingdings" panose="05000000000000000000" pitchFamily="2" charset="2"/>
              <a:buChar char="Ø"/>
            </a:pPr>
            <a:r>
              <a:rPr lang="pl-PL" sz="2000" dirty="0" smtClean="0">
                <a:latin typeface="Arial" panose="020B0604020202020204" pitchFamily="34" charset="0"/>
                <a:cs typeface="Arial" panose="020B0604020202020204" pitchFamily="34" charset="0"/>
              </a:rPr>
              <a:t>pracodawcy, </a:t>
            </a:r>
            <a:endParaRPr lang="pl-PL" sz="2000" dirty="0">
              <a:latin typeface="Arial" panose="020B0604020202020204" pitchFamily="34" charset="0"/>
              <a:cs typeface="Arial" panose="020B0604020202020204" pitchFamily="34" charset="0"/>
            </a:endParaRPr>
          </a:p>
          <a:p>
            <a:pPr>
              <a:buFont typeface="Wingdings" panose="05000000000000000000" pitchFamily="2" charset="2"/>
              <a:buChar char="Ø"/>
            </a:pPr>
            <a:r>
              <a:rPr lang="pl-PL" sz="2000" dirty="0" smtClean="0">
                <a:latin typeface="Arial" panose="020B0604020202020204" pitchFamily="34" charset="0"/>
                <a:cs typeface="Arial" panose="020B0604020202020204" pitchFamily="34" charset="0"/>
              </a:rPr>
              <a:t>pracownicy, </a:t>
            </a:r>
            <a:endParaRPr lang="pl-PL" sz="2000" dirty="0">
              <a:latin typeface="Arial" panose="020B0604020202020204" pitchFamily="34" charset="0"/>
              <a:cs typeface="Arial" panose="020B0604020202020204" pitchFamily="34" charset="0"/>
            </a:endParaRPr>
          </a:p>
          <a:p>
            <a:pPr>
              <a:buFont typeface="Wingdings" panose="05000000000000000000" pitchFamily="2" charset="2"/>
              <a:buChar char="Ø"/>
            </a:pPr>
            <a:r>
              <a:rPr lang="pl-PL" sz="2000" dirty="0" smtClean="0">
                <a:latin typeface="Arial" panose="020B0604020202020204" pitchFamily="34" charset="0"/>
                <a:cs typeface="Arial" panose="020B0604020202020204" pitchFamily="34" charset="0"/>
              </a:rPr>
              <a:t>pracownicy </a:t>
            </a:r>
            <a:r>
              <a:rPr lang="pl-PL" sz="2000" dirty="0">
                <a:latin typeface="Arial" panose="020B0604020202020204" pitchFamily="34" charset="0"/>
                <a:cs typeface="Arial" panose="020B0604020202020204" pitchFamily="34" charset="0"/>
              </a:rPr>
              <a:t>i </a:t>
            </a:r>
            <a:r>
              <a:rPr lang="pl-PL" sz="2000" dirty="0" smtClean="0">
                <a:latin typeface="Arial" panose="020B0604020202020204" pitchFamily="34" charset="0"/>
                <a:cs typeface="Arial" panose="020B0604020202020204" pitchFamily="34" charset="0"/>
              </a:rPr>
              <a:t>wolontariusze </a:t>
            </a:r>
            <a:r>
              <a:rPr lang="pl-PL" sz="2000" dirty="0">
                <a:latin typeface="Arial" panose="020B0604020202020204" pitchFamily="34" charset="0"/>
                <a:cs typeface="Arial" panose="020B0604020202020204" pitchFamily="34" charset="0"/>
              </a:rPr>
              <a:t>organizacji społeczeństwa obywatelskiego; </a:t>
            </a:r>
          </a:p>
          <a:p>
            <a:pPr>
              <a:buFont typeface="Wingdings" panose="05000000000000000000" pitchFamily="2" charset="2"/>
              <a:buChar char="Ø"/>
            </a:pPr>
            <a:r>
              <a:rPr lang="pl-PL" sz="2000" dirty="0" smtClean="0">
                <a:latin typeface="Arial" panose="020B0604020202020204" pitchFamily="34" charset="0"/>
                <a:cs typeface="Arial" panose="020B0604020202020204" pitchFamily="34" charset="0"/>
              </a:rPr>
              <a:t>pracownicy </a:t>
            </a:r>
            <a:r>
              <a:rPr lang="pl-PL" sz="2000" dirty="0">
                <a:latin typeface="Arial" panose="020B0604020202020204" pitchFamily="34" charset="0"/>
                <a:cs typeface="Arial" panose="020B0604020202020204" pitchFamily="34" charset="0"/>
              </a:rPr>
              <a:t>podmiotów leczniczych, </a:t>
            </a:r>
          </a:p>
          <a:p>
            <a:pPr>
              <a:buFont typeface="Wingdings" panose="05000000000000000000" pitchFamily="2" charset="2"/>
              <a:buChar char="Ø"/>
            </a:pPr>
            <a:r>
              <a:rPr lang="pl-PL" sz="2000" dirty="0" smtClean="0">
                <a:latin typeface="Arial" panose="020B0604020202020204" pitchFamily="34" charset="0"/>
                <a:cs typeface="Arial" panose="020B0604020202020204" pitchFamily="34" charset="0"/>
              </a:rPr>
              <a:t>pracownicy </a:t>
            </a:r>
            <a:r>
              <a:rPr lang="pl-PL" sz="2000" dirty="0">
                <a:latin typeface="Arial" panose="020B0604020202020204" pitchFamily="34" charset="0"/>
                <a:cs typeface="Arial" panose="020B0604020202020204" pitchFamily="34" charset="0"/>
              </a:rPr>
              <a:t>systemu oświaty, </a:t>
            </a:r>
          </a:p>
          <a:p>
            <a:pPr>
              <a:buFont typeface="Wingdings" panose="05000000000000000000" pitchFamily="2" charset="2"/>
              <a:buChar char="Ø"/>
            </a:pPr>
            <a:r>
              <a:rPr lang="pl-PL" sz="2000" dirty="0" smtClean="0">
                <a:latin typeface="Arial" panose="020B0604020202020204" pitchFamily="34" charset="0"/>
                <a:cs typeface="Arial" panose="020B0604020202020204" pitchFamily="34" charset="0"/>
              </a:rPr>
              <a:t>przedsiębiorstwa </a:t>
            </a:r>
            <a:r>
              <a:rPr lang="pl-PL" sz="2000" dirty="0">
                <a:latin typeface="Arial" panose="020B0604020202020204" pitchFamily="34" charset="0"/>
                <a:cs typeface="Arial" panose="020B0604020202020204" pitchFamily="34" charset="0"/>
              </a:rPr>
              <a:t>(w tym MŚP), </a:t>
            </a:r>
          </a:p>
          <a:p>
            <a:pPr>
              <a:buFont typeface="Wingdings" panose="05000000000000000000" pitchFamily="2" charset="2"/>
              <a:buChar char="Ø"/>
            </a:pPr>
            <a:r>
              <a:rPr lang="pl-PL" sz="2000" dirty="0" smtClean="0">
                <a:latin typeface="Arial" panose="020B0604020202020204" pitchFamily="34" charset="0"/>
                <a:cs typeface="Arial" panose="020B0604020202020204" pitchFamily="34" charset="0"/>
              </a:rPr>
              <a:t>rodzice </a:t>
            </a:r>
            <a:r>
              <a:rPr lang="pl-PL" sz="2000" dirty="0">
                <a:latin typeface="Arial" panose="020B0604020202020204" pitchFamily="34" charset="0"/>
                <a:cs typeface="Arial" panose="020B0604020202020204" pitchFamily="34" charset="0"/>
              </a:rPr>
              <a:t>i </a:t>
            </a:r>
            <a:r>
              <a:rPr lang="pl-PL" sz="2000" dirty="0" smtClean="0">
                <a:latin typeface="Arial" panose="020B0604020202020204" pitchFamily="34" charset="0"/>
                <a:cs typeface="Arial" panose="020B0604020202020204" pitchFamily="34" charset="0"/>
              </a:rPr>
              <a:t>opiekunowie prawni </a:t>
            </a:r>
            <a:r>
              <a:rPr lang="pl-PL" sz="2000" dirty="0">
                <a:latin typeface="Arial" panose="020B0604020202020204" pitchFamily="34" charset="0"/>
                <a:cs typeface="Arial" panose="020B0604020202020204" pitchFamily="34" charset="0"/>
              </a:rPr>
              <a:t>dzieci i młodzieży, </a:t>
            </a:r>
          </a:p>
          <a:p>
            <a:pPr>
              <a:buFont typeface="Wingdings" panose="05000000000000000000" pitchFamily="2" charset="2"/>
              <a:buChar char="Ø"/>
            </a:pPr>
            <a:r>
              <a:rPr lang="pl-PL" sz="2000" dirty="0" smtClean="0">
                <a:latin typeface="Arial" panose="020B0604020202020204" pitchFamily="34" charset="0"/>
                <a:cs typeface="Arial" panose="020B0604020202020204" pitchFamily="34" charset="0"/>
              </a:rPr>
              <a:t>społeczność przyjmująca, </a:t>
            </a:r>
            <a:endParaRPr lang="pl-PL" sz="2000" dirty="0">
              <a:latin typeface="Arial" panose="020B0604020202020204" pitchFamily="34" charset="0"/>
              <a:cs typeface="Arial" panose="020B0604020202020204" pitchFamily="34" charset="0"/>
            </a:endParaRPr>
          </a:p>
          <a:p>
            <a:pPr>
              <a:buFont typeface="Wingdings" panose="05000000000000000000" pitchFamily="2" charset="2"/>
              <a:buChar char="Ø"/>
            </a:pPr>
            <a:r>
              <a:rPr lang="pl-PL" sz="2000" dirty="0" smtClean="0">
                <a:latin typeface="Arial" panose="020B0604020202020204" pitchFamily="34" charset="0"/>
                <a:cs typeface="Arial" panose="020B0604020202020204" pitchFamily="34" charset="0"/>
              </a:rPr>
              <a:t>społeczność marginalizowana, </a:t>
            </a:r>
            <a:endParaRPr lang="pl-PL" sz="2000" dirty="0">
              <a:latin typeface="Arial" panose="020B0604020202020204" pitchFamily="34" charset="0"/>
              <a:cs typeface="Arial" panose="020B0604020202020204" pitchFamily="34" charset="0"/>
            </a:endParaRPr>
          </a:p>
          <a:p>
            <a:pPr>
              <a:buFont typeface="Wingdings" panose="05000000000000000000" pitchFamily="2" charset="2"/>
              <a:buChar char="Ø"/>
            </a:pPr>
            <a:r>
              <a:rPr lang="pl-PL" sz="2000" dirty="0" smtClean="0">
                <a:latin typeface="Arial" panose="020B0604020202020204" pitchFamily="34" charset="0"/>
                <a:cs typeface="Arial" panose="020B0604020202020204" pitchFamily="34" charset="0"/>
              </a:rPr>
              <a:t>szkoły </a:t>
            </a:r>
            <a:r>
              <a:rPr lang="pl-PL" sz="2000" dirty="0">
                <a:latin typeface="Arial" panose="020B0604020202020204" pitchFamily="34" charset="0"/>
                <a:cs typeface="Arial" panose="020B0604020202020204" pitchFamily="34" charset="0"/>
              </a:rPr>
              <a:t>i </a:t>
            </a:r>
            <a:r>
              <a:rPr lang="pl-PL" sz="2000" dirty="0" smtClean="0">
                <a:latin typeface="Arial" panose="020B0604020202020204" pitchFamily="34" charset="0"/>
                <a:cs typeface="Arial" panose="020B0604020202020204" pitchFamily="34" charset="0"/>
              </a:rPr>
              <a:t>placówki oświatowe</a:t>
            </a:r>
            <a:r>
              <a:rPr lang="pl-PL" sz="2000" b="1" dirty="0" smtClean="0">
                <a:latin typeface="Arial" panose="020B0604020202020204" pitchFamily="34" charset="0"/>
                <a:cs typeface="Arial" panose="020B0604020202020204" pitchFamily="34" charset="0"/>
              </a:rPr>
              <a:t>. </a:t>
            </a:r>
            <a:endParaRPr lang="pl-PL" sz="2000"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pl-PL" sz="2000" dirty="0" smtClean="0">
              <a:latin typeface="Arial" panose="020B0604020202020204" pitchFamily="34" charset="0"/>
              <a:cs typeface="Arial" panose="020B0604020202020204" pitchFamily="34" charset="0"/>
            </a:endParaRPr>
          </a:p>
          <a:p>
            <a:endParaRPr lang="pl-PL" dirty="0"/>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19</a:t>
            </a:fld>
            <a:endParaRPr lang="pl-PL" dirty="0"/>
          </a:p>
        </p:txBody>
      </p:sp>
    </p:spTree>
    <p:extLst>
      <p:ext uri="{BB962C8B-B14F-4D97-AF65-F5344CB8AC3E}">
        <p14:creationId xmlns:p14="http://schemas.microsoft.com/office/powerpoint/2010/main" val="8622441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Obraz 5">
            <a:extLst>
              <a:ext uri="{FF2B5EF4-FFF2-40B4-BE49-F238E27FC236}">
                <a16:creationId xmlns:a16="http://schemas.microsoft.com/office/drawing/2014/main" id="{BF8B62A6-287F-FABF-757B-102A5B63259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53417" y="6227288"/>
            <a:ext cx="8748000" cy="925860"/>
          </a:xfrm>
          <a:prstGeom prst="rect">
            <a:avLst/>
          </a:prstGeom>
        </p:spPr>
      </p:pic>
      <p:sp>
        <p:nvSpPr>
          <p:cNvPr id="7" name="Prostokąt 6"/>
          <p:cNvSpPr/>
          <p:nvPr/>
        </p:nvSpPr>
        <p:spPr>
          <a:xfrm>
            <a:off x="1313459" y="2915741"/>
            <a:ext cx="7920880" cy="2285241"/>
          </a:xfrm>
          <a:prstGeom prst="rect">
            <a:avLst/>
          </a:prstGeom>
        </p:spPr>
        <p:txBody>
          <a:bodyPr wrap="square">
            <a:spAutoFit/>
          </a:bodyPr>
          <a:lstStyle/>
          <a:p>
            <a:pPr>
              <a:spcBef>
                <a:spcPts val="600"/>
              </a:spcBef>
              <a:spcAft>
                <a:spcPts val="300"/>
              </a:spcAft>
            </a:pPr>
            <a:r>
              <a:rPr lang="pl-PL" sz="2000" b="1" dirty="0">
                <a:solidFill>
                  <a:schemeClr val="accent2">
                    <a:lumMod val="50000"/>
                  </a:schemeClr>
                </a:solidFill>
                <a:latin typeface="Arial" panose="020B0604020202020204" pitchFamily="34" charset="0"/>
                <a:ea typeface="Times New Roman" panose="02020603050405020304" pitchFamily="18" charset="0"/>
                <a:cs typeface="Arial" panose="020B0604020202020204" pitchFamily="34" charset="0"/>
              </a:rPr>
              <a:t>Nabór </a:t>
            </a:r>
            <a:r>
              <a:rPr lang="pl-PL" sz="2000" b="1" dirty="0" smtClean="0">
                <a:solidFill>
                  <a:schemeClr val="accent2">
                    <a:lumMod val="50000"/>
                  </a:schemeClr>
                </a:solidFill>
                <a:latin typeface="Arial" panose="020B0604020202020204" pitchFamily="34" charset="0"/>
                <a:ea typeface="Times New Roman" panose="02020603050405020304" pitchFamily="18" charset="0"/>
                <a:cs typeface="Arial" panose="020B0604020202020204" pitchFamily="34" charset="0"/>
              </a:rPr>
              <a:t>nr</a:t>
            </a:r>
            <a:r>
              <a:rPr lang="pl-PL" sz="2000" b="1" dirty="0" smtClean="0">
                <a:latin typeface="Arial" panose="020B0604020202020204" pitchFamily="34" charset="0"/>
                <a:ea typeface="Times New Roman" panose="02020603050405020304" pitchFamily="18" charset="0"/>
                <a:cs typeface="Arial" panose="020B0604020202020204" pitchFamily="34" charset="0"/>
              </a:rPr>
              <a:t> </a:t>
            </a:r>
            <a:r>
              <a:rPr lang="pl-PL" sz="2000" b="1" dirty="0">
                <a:latin typeface="Arial" panose="020B0604020202020204" pitchFamily="34" charset="0"/>
                <a:cs typeface="Arial" panose="020B0604020202020204" pitchFamily="34" charset="0"/>
              </a:rPr>
              <a:t>FEDS.07.03-IP.02-169/24</a:t>
            </a:r>
            <a:r>
              <a:rPr lang="pl-PL" sz="2000" dirty="0">
                <a:latin typeface="Arial" panose="020B0604020202020204" pitchFamily="34" charset="0"/>
                <a:cs typeface="Arial" panose="020B0604020202020204" pitchFamily="34" charset="0"/>
              </a:rPr>
              <a:t> </a:t>
            </a:r>
            <a:endParaRPr lang="pl-PL" sz="2000" dirty="0" smtClean="0">
              <a:latin typeface="Arial" panose="020B0604020202020204" pitchFamily="34" charset="0"/>
              <a:cs typeface="Arial" panose="020B0604020202020204" pitchFamily="34" charset="0"/>
            </a:endParaRPr>
          </a:p>
          <a:p>
            <a:pPr>
              <a:spcBef>
                <a:spcPts val="600"/>
              </a:spcBef>
              <a:spcAft>
                <a:spcPts val="300"/>
              </a:spcAft>
            </a:pPr>
            <a:r>
              <a:rPr lang="pl-PL" sz="2000" b="1" dirty="0" smtClean="0">
                <a:solidFill>
                  <a:schemeClr val="accent2">
                    <a:lumMod val="50000"/>
                  </a:schemeClr>
                </a:solidFill>
                <a:latin typeface="Arial" panose="020B0604020202020204" pitchFamily="34" charset="0"/>
                <a:ea typeface="Times New Roman" panose="02020603050405020304" pitchFamily="18" charset="0"/>
                <a:cs typeface="Arial" panose="020B0604020202020204" pitchFamily="34" charset="0"/>
              </a:rPr>
              <a:t>W </a:t>
            </a:r>
            <a:r>
              <a:rPr lang="pl-PL" sz="2000" b="1" dirty="0">
                <a:solidFill>
                  <a:schemeClr val="accent2">
                    <a:lumMod val="50000"/>
                  </a:schemeClr>
                </a:solidFill>
                <a:latin typeface="Arial" panose="020B0604020202020204" pitchFamily="34" charset="0"/>
                <a:ea typeface="Times New Roman" panose="02020603050405020304" pitchFamily="18" charset="0"/>
                <a:cs typeface="Arial" panose="020B0604020202020204" pitchFamily="34" charset="0"/>
              </a:rPr>
              <a:t>ramach </a:t>
            </a:r>
            <a:r>
              <a:rPr lang="pl-PL" sz="2000" b="1" dirty="0" smtClean="0">
                <a:solidFill>
                  <a:schemeClr val="accent2">
                    <a:lumMod val="50000"/>
                  </a:schemeClr>
                </a:solidFill>
                <a:latin typeface="Arial" panose="020B0604020202020204" pitchFamily="34" charset="0"/>
                <a:ea typeface="Times New Roman" panose="02020603050405020304" pitchFamily="18" charset="0"/>
                <a:cs typeface="Arial" panose="020B0604020202020204" pitchFamily="34" charset="0"/>
              </a:rPr>
              <a:t>programu</a:t>
            </a:r>
            <a:r>
              <a:rPr lang="pl-PL" sz="2000" b="1" dirty="0" smtClean="0">
                <a:latin typeface="Arial" panose="020B0604020202020204" pitchFamily="34" charset="0"/>
                <a:ea typeface="Times New Roman" panose="02020603050405020304" pitchFamily="18" charset="0"/>
                <a:cs typeface="Arial" panose="020B0604020202020204" pitchFamily="34" charset="0"/>
              </a:rPr>
              <a:t> </a:t>
            </a:r>
            <a:r>
              <a:rPr lang="pl-PL" sz="2000" b="1" dirty="0">
                <a:latin typeface="Arial" panose="020B0604020202020204" pitchFamily="34" charset="0"/>
                <a:ea typeface="Times New Roman" panose="02020603050405020304" pitchFamily="18" charset="0"/>
                <a:cs typeface="Arial" panose="020B0604020202020204" pitchFamily="34" charset="0"/>
              </a:rPr>
              <a:t>Fundusze Europejskie dla Dolnego Śląska 2021-2027 Europejski Fundusz Społeczny PLUS</a:t>
            </a:r>
          </a:p>
          <a:p>
            <a:pPr>
              <a:spcBef>
                <a:spcPts val="600"/>
              </a:spcBef>
              <a:spcAft>
                <a:spcPts val="300"/>
              </a:spcAft>
            </a:pPr>
            <a:r>
              <a:rPr lang="pl-PL" sz="2000" b="1" dirty="0">
                <a:solidFill>
                  <a:schemeClr val="accent2">
                    <a:lumMod val="50000"/>
                  </a:schemeClr>
                </a:solidFill>
                <a:latin typeface="Arial" panose="020B0604020202020204" pitchFamily="34" charset="0"/>
                <a:ea typeface="Times New Roman" panose="02020603050405020304" pitchFamily="18" charset="0"/>
                <a:cs typeface="Arial" panose="020B0604020202020204" pitchFamily="34" charset="0"/>
              </a:rPr>
              <a:t>Priorytet 7</a:t>
            </a:r>
            <a:r>
              <a:rPr lang="pl-PL" sz="2000" b="1" dirty="0">
                <a:latin typeface="Arial" panose="020B0604020202020204" pitchFamily="34" charset="0"/>
                <a:ea typeface="Times New Roman" panose="02020603050405020304" pitchFamily="18" charset="0"/>
                <a:cs typeface="Arial" panose="020B0604020202020204" pitchFamily="34" charset="0"/>
              </a:rPr>
              <a:t> Fundusze Europejskie na rzecz rynku pracy i włączenia społecznego na Dolnym Śląsku</a:t>
            </a:r>
          </a:p>
          <a:p>
            <a:pPr>
              <a:spcBef>
                <a:spcPts val="600"/>
              </a:spcBef>
              <a:spcAft>
                <a:spcPts val="300"/>
              </a:spcAft>
            </a:pPr>
            <a:r>
              <a:rPr lang="pl-PL" sz="2000" b="1" dirty="0">
                <a:solidFill>
                  <a:schemeClr val="accent2">
                    <a:lumMod val="50000"/>
                  </a:schemeClr>
                </a:solidFill>
                <a:latin typeface="Arial" panose="020B0604020202020204" pitchFamily="34" charset="0"/>
                <a:ea typeface="Times New Roman" panose="02020603050405020304" pitchFamily="18" charset="0"/>
                <a:cs typeface="Arial" panose="020B0604020202020204" pitchFamily="34" charset="0"/>
              </a:rPr>
              <a:t>Działanie </a:t>
            </a:r>
            <a:r>
              <a:rPr lang="pl-PL" sz="2000" b="1" dirty="0" smtClean="0">
                <a:solidFill>
                  <a:schemeClr val="accent2">
                    <a:lumMod val="50000"/>
                  </a:schemeClr>
                </a:solidFill>
                <a:latin typeface="Arial" panose="020B0604020202020204" pitchFamily="34" charset="0"/>
                <a:ea typeface="Times New Roman" panose="02020603050405020304" pitchFamily="18" charset="0"/>
                <a:cs typeface="Arial" panose="020B0604020202020204" pitchFamily="34" charset="0"/>
              </a:rPr>
              <a:t>7.3 </a:t>
            </a:r>
            <a:r>
              <a:rPr lang="pl-PL" sz="2000" b="1" dirty="0">
                <a:latin typeface="Arial" panose="020B0604020202020204" pitchFamily="34" charset="0"/>
                <a:cs typeface="Arial" panose="020B0604020202020204" pitchFamily="34" charset="0"/>
              </a:rPr>
              <a:t>Równe szanse </a:t>
            </a:r>
            <a:endParaRPr lang="pl-PL" sz="2000" b="1"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9086656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5525" y="899836"/>
            <a:ext cx="8640381" cy="720003"/>
          </a:xfrm>
        </p:spPr>
        <p:txBody>
          <a:bodyPr/>
          <a:lstStyle/>
          <a:p>
            <a:r>
              <a:rPr lang="pl-PL" dirty="0"/>
              <a:t>Uczestnicy projektu </a:t>
            </a:r>
          </a:p>
        </p:txBody>
      </p:sp>
      <p:sp>
        <p:nvSpPr>
          <p:cNvPr id="3" name="Symbol zastępczy zawartości 2"/>
          <p:cNvSpPr>
            <a:spLocks noGrp="1"/>
          </p:cNvSpPr>
          <p:nvPr>
            <p:ph idx="1"/>
          </p:nvPr>
        </p:nvSpPr>
        <p:spPr>
          <a:xfrm>
            <a:off x="1025907" y="1331565"/>
            <a:ext cx="8640382" cy="5328274"/>
          </a:xfrm>
        </p:spPr>
        <p:txBody>
          <a:bodyPr>
            <a:normAutofit fontScale="92500"/>
          </a:bodyPr>
          <a:lstStyle/>
          <a:p>
            <a:pPr marL="0" indent="0">
              <a:buNone/>
            </a:pPr>
            <a:endParaRPr lang="pl-PL" sz="2000" dirty="0" smtClean="0">
              <a:latin typeface="Arial" panose="020B0604020202020204" pitchFamily="34" charset="0"/>
              <a:cs typeface="Arial" panose="020B0604020202020204" pitchFamily="34" charset="0"/>
            </a:endParaRPr>
          </a:p>
          <a:p>
            <a:r>
              <a:rPr lang="pl-PL" dirty="0"/>
              <a:t>U</a:t>
            </a:r>
            <a:r>
              <a:rPr lang="pl-PL" dirty="0" smtClean="0"/>
              <a:t>czestnikami </a:t>
            </a:r>
            <a:r>
              <a:rPr lang="pl-PL" dirty="0"/>
              <a:t>projektu są osoby </a:t>
            </a:r>
            <a:r>
              <a:rPr lang="pl-PL" dirty="0" smtClean="0"/>
              <a:t>zamieszkujące</a:t>
            </a:r>
            <a:r>
              <a:rPr lang="pl-PL" dirty="0"/>
              <a:t>, pracujące lub uczące się na terenie województwa </a:t>
            </a:r>
            <a:r>
              <a:rPr lang="pl-PL" dirty="0" smtClean="0"/>
              <a:t>dolnośląskiego.</a:t>
            </a:r>
          </a:p>
          <a:p>
            <a:r>
              <a:rPr lang="pl-PL" dirty="0" smtClean="0"/>
              <a:t>W przypadku </a:t>
            </a:r>
            <a:r>
              <a:rPr lang="pl-PL"/>
              <a:t>podmiotów/organizacji </a:t>
            </a:r>
            <a:r>
              <a:rPr lang="pl-PL" smtClean="0"/>
              <a:t>- </a:t>
            </a:r>
            <a:r>
              <a:rPr lang="pl-PL" dirty="0"/>
              <a:t>wsparcie musi być kierowane do podmiotów/ organizacji działających na terenie Dolnego Śląska, tzn. do podmiotów/organizacji, które posiadają swoją jednostkę organizacyjną, główną siedzibę, filię lub oddział na terenie województwa dolnośląskiego.</a:t>
            </a:r>
          </a:p>
          <a:p>
            <a:r>
              <a:rPr lang="pl-PL" dirty="0"/>
              <a:t>W przypadku inicjatyw lokalnych w zakresie zapobiegania dyskryminacji i przemocy mogą być one realizowane wyłącznie na obszarach wiejskich i wiejsko- miejskich województwa dolnośląskiego</a:t>
            </a:r>
            <a:r>
              <a:rPr lang="pl-PL" dirty="0" smtClean="0"/>
              <a:t>.</a:t>
            </a:r>
            <a:endParaRPr lang="pl-PL" dirty="0"/>
          </a:p>
          <a:p>
            <a:r>
              <a:rPr lang="pl-PL" b="1" dirty="0"/>
              <a:t>W ramach projektu zapewniają Państwo, że dany podmiot/organizacja/pracownik/ członek/przedstawiciel/wolontariusz organizacji społeczeństwa obywatelskiego/ partnera społecznego nie otrzymuje jednocześnie wsparcia o analogicznym celu/charakterze w innym projekcie dofinansowanym ze środków EFS+ w ramach Działania 7.4.E, 7.5.D lub 7.7.G.</a:t>
            </a:r>
            <a:endParaRPr lang="pl-PL" dirty="0"/>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20</a:t>
            </a:fld>
            <a:endParaRPr lang="pl-PL" dirty="0"/>
          </a:p>
        </p:txBody>
      </p:sp>
    </p:spTree>
    <p:extLst>
      <p:ext uri="{BB962C8B-B14F-4D97-AF65-F5344CB8AC3E}">
        <p14:creationId xmlns:p14="http://schemas.microsoft.com/office/powerpoint/2010/main" val="26151520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5525" y="611486"/>
            <a:ext cx="8640381" cy="648071"/>
          </a:xfrm>
        </p:spPr>
        <p:txBody>
          <a:bodyPr>
            <a:normAutofit/>
          </a:bodyPr>
          <a:lstStyle/>
          <a:p>
            <a:r>
              <a:rPr lang="pl-PL"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Finansowanie projektu</a:t>
            </a:r>
            <a:endParaRPr lang="pl-PL"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aphicFrame>
        <p:nvGraphicFramePr>
          <p:cNvPr id="11" name="Symbol zastępczy zawartości 10"/>
          <p:cNvGraphicFramePr>
            <a:graphicFrameLocks noGrp="1"/>
          </p:cNvGraphicFramePr>
          <p:nvPr>
            <p:ph idx="1"/>
            <p:extLst>
              <p:ext uri="{D42A27DB-BD31-4B8C-83A1-F6EECF244321}">
                <p14:modId xmlns:p14="http://schemas.microsoft.com/office/powerpoint/2010/main" val="2745132526"/>
              </p:ext>
            </p:extLst>
          </p:nvPr>
        </p:nvGraphicFramePr>
        <p:xfrm>
          <a:off x="917655" y="971525"/>
          <a:ext cx="8856503" cy="60483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ymbol zastępczy numeru slajdu 3"/>
          <p:cNvSpPr>
            <a:spLocks noGrp="1"/>
          </p:cNvSpPr>
          <p:nvPr>
            <p:ph type="sldNum" sz="quarter" idx="10"/>
          </p:nvPr>
        </p:nvSpPr>
        <p:spPr/>
        <p:txBody>
          <a:bodyPr/>
          <a:lstStyle/>
          <a:p>
            <a:fld id="{EB4015AA-59F6-416B-87A6-8E3D940284E2}" type="slidenum">
              <a:rPr lang="pl-PL" smtClean="0"/>
              <a:pPr/>
              <a:t>21</a:t>
            </a:fld>
            <a:endParaRPr lang="pl-PL" dirty="0"/>
          </a:p>
        </p:txBody>
      </p:sp>
    </p:spTree>
    <p:extLst>
      <p:ext uri="{BB962C8B-B14F-4D97-AF65-F5344CB8AC3E}">
        <p14:creationId xmlns:p14="http://schemas.microsoft.com/office/powerpoint/2010/main" val="25343657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1259557"/>
            <a:ext cx="8640382" cy="5400282"/>
          </a:xfrm>
        </p:spPr>
        <p:txBody>
          <a:bodyPr>
            <a:normAutofit/>
          </a:bodyPr>
          <a:lstStyle/>
          <a:p>
            <a:pPr marL="0" indent="0">
              <a:buNone/>
            </a:pPr>
            <a:endParaRPr lang="pl-PL" sz="2000" dirty="0" smtClean="0">
              <a:latin typeface="Arial" panose="020B0604020202020204" pitchFamily="34" charset="0"/>
              <a:cs typeface="Arial" panose="020B0604020202020204" pitchFamily="34" charset="0"/>
            </a:endParaRPr>
          </a:p>
          <a:p>
            <a:r>
              <a:rPr lang="pl-PL" sz="2000" b="1" dirty="0">
                <a:latin typeface="Arial" panose="020B0604020202020204" pitchFamily="34" charset="0"/>
                <a:cs typeface="Arial" panose="020B0604020202020204" pitchFamily="34" charset="0"/>
              </a:rPr>
              <a:t>Realizacja projektu nie może przekraczać 24 miesięcy, przy czym rekomendujemy, aby okres realizacji Państwa projektu nie przekraczał 30 września 2027 r. </a:t>
            </a:r>
            <a:endParaRPr lang="pl-PL" sz="2000" b="1" dirty="0" smtClean="0">
              <a:latin typeface="Arial" panose="020B0604020202020204" pitchFamily="34" charset="0"/>
              <a:cs typeface="Arial" panose="020B0604020202020204" pitchFamily="34" charset="0"/>
            </a:endParaRPr>
          </a:p>
          <a:p>
            <a:r>
              <a:rPr lang="pl-PL" sz="2000" dirty="0">
                <a:latin typeface="Arial" panose="020B0604020202020204" pitchFamily="34" charset="0"/>
                <a:cs typeface="Arial" panose="020B0604020202020204" pitchFamily="34" charset="0"/>
              </a:rPr>
              <a:t>Orientacyjny termin rozstrzygnięcia naboru </a:t>
            </a:r>
            <a:r>
              <a:rPr lang="pl-PL" sz="2000" dirty="0" smtClean="0">
                <a:latin typeface="Arial" panose="020B0604020202020204" pitchFamily="34" charset="0"/>
                <a:cs typeface="Arial" panose="020B0604020202020204" pitchFamily="34" charset="0"/>
              </a:rPr>
              <a:t>– lipiec 2025 </a:t>
            </a:r>
            <a:r>
              <a:rPr lang="pl-PL" sz="2000" dirty="0">
                <a:latin typeface="Arial" panose="020B0604020202020204" pitchFamily="34" charset="0"/>
                <a:cs typeface="Arial" panose="020B0604020202020204" pitchFamily="34" charset="0"/>
              </a:rPr>
              <a:t>r. </a:t>
            </a:r>
            <a:endParaRPr lang="pl-PL" sz="2000" dirty="0" smtClean="0">
              <a:latin typeface="Arial" panose="020B0604020202020204" pitchFamily="34" charset="0"/>
              <a:cs typeface="Arial" panose="020B0604020202020204" pitchFamily="34" charset="0"/>
            </a:endParaRPr>
          </a:p>
          <a:p>
            <a:r>
              <a:rPr lang="pl-PL" sz="2000" dirty="0" smtClean="0">
                <a:latin typeface="Arial" panose="020B0604020202020204" pitchFamily="34" charset="0"/>
                <a:cs typeface="Arial" panose="020B0604020202020204" pitchFamily="34" charset="0"/>
              </a:rPr>
              <a:t>Okres </a:t>
            </a:r>
            <a:r>
              <a:rPr lang="pl-PL" sz="2000" dirty="0">
                <a:latin typeface="Arial" panose="020B0604020202020204" pitchFamily="34" charset="0"/>
                <a:cs typeface="Arial" panose="020B0604020202020204" pitchFamily="34" charset="0"/>
              </a:rPr>
              <a:t>kwalifikowalności wydatków w ramach Państwa projektu określony będzie w umowie o dofinansowanie projektu i będzie on tożsamy z okresem realizacji projektu</a:t>
            </a:r>
            <a:r>
              <a:rPr lang="pl-PL" sz="2000" dirty="0" smtClean="0">
                <a:latin typeface="Arial" panose="020B0604020202020204" pitchFamily="34" charset="0"/>
                <a:cs typeface="Arial" panose="020B0604020202020204" pitchFamily="34" charset="0"/>
              </a:rPr>
              <a:t>.</a:t>
            </a:r>
          </a:p>
          <a:p>
            <a:r>
              <a:rPr lang="pl-PL" sz="2000" dirty="0">
                <a:latin typeface="Arial" panose="020B0604020202020204" pitchFamily="34" charset="0"/>
                <a:cs typeface="Arial" panose="020B0604020202020204" pitchFamily="34" charset="0"/>
              </a:rPr>
              <a:t>Końcową datą kwalifikowalności wydatków w ramach programu jest 31 grudnia </a:t>
            </a:r>
            <a:r>
              <a:rPr lang="pl-PL" sz="2000" dirty="0" smtClean="0">
                <a:latin typeface="Arial" panose="020B0604020202020204" pitchFamily="34" charset="0"/>
                <a:cs typeface="Arial" panose="020B0604020202020204" pitchFamily="34" charset="0"/>
              </a:rPr>
              <a:t>2029 </a:t>
            </a:r>
            <a:r>
              <a:rPr lang="pl-PL" sz="2000" dirty="0">
                <a:latin typeface="Arial" panose="020B0604020202020204" pitchFamily="34" charset="0"/>
                <a:cs typeface="Arial" panose="020B0604020202020204" pitchFamily="34" charset="0"/>
              </a:rPr>
              <a:t>r</a:t>
            </a:r>
            <a:r>
              <a:rPr lang="pl-PL" sz="2000" dirty="0" smtClean="0">
                <a:latin typeface="Arial" panose="020B0604020202020204" pitchFamily="34" charset="0"/>
                <a:cs typeface="Arial" panose="020B0604020202020204" pitchFamily="34" charset="0"/>
              </a:rPr>
              <a:t>.</a:t>
            </a:r>
          </a:p>
          <a:p>
            <a:r>
              <a:rPr lang="pl-PL" sz="2000" dirty="0">
                <a:latin typeface="Arial" panose="020B0604020202020204" pitchFamily="34" charset="0"/>
                <a:cs typeface="Arial" panose="020B0604020202020204" pitchFamily="34" charset="0"/>
              </a:rPr>
              <a:t>Wniosek o płatność końcową zobowiązani są Państwo złożyć w terminie do 30 dni od daty zakończenia realizacji projektu, wskazanej we wniosku o dofinansowanie projektu. </a:t>
            </a: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22</a:t>
            </a:fld>
            <a:endParaRPr lang="pl-PL" dirty="0"/>
          </a:p>
        </p:txBody>
      </p:sp>
    </p:spTree>
    <p:extLst>
      <p:ext uri="{BB962C8B-B14F-4D97-AF65-F5344CB8AC3E}">
        <p14:creationId xmlns:p14="http://schemas.microsoft.com/office/powerpoint/2010/main" val="34111178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5525" y="899836"/>
            <a:ext cx="8640381" cy="503737"/>
          </a:xfrm>
        </p:spPr>
        <p:txBody>
          <a:bodyPr/>
          <a:lstStyle/>
          <a:p>
            <a:r>
              <a:rPr lang="pl-PL" dirty="0" smtClean="0"/>
              <a:t>Cross-</a:t>
            </a:r>
            <a:r>
              <a:rPr lang="pl-PL" dirty="0" err="1" smtClean="0"/>
              <a:t>financing</a:t>
            </a:r>
            <a:endParaRPr lang="pl-PL" dirty="0"/>
          </a:p>
        </p:txBody>
      </p:sp>
      <p:sp>
        <p:nvSpPr>
          <p:cNvPr id="3" name="Symbol zastępczy zawartości 2"/>
          <p:cNvSpPr>
            <a:spLocks noGrp="1"/>
          </p:cNvSpPr>
          <p:nvPr>
            <p:ph idx="1"/>
          </p:nvPr>
        </p:nvSpPr>
        <p:spPr>
          <a:xfrm>
            <a:off x="1025907" y="1619597"/>
            <a:ext cx="8640382" cy="5040242"/>
          </a:xfrm>
        </p:spPr>
        <p:txBody>
          <a:bodyPr>
            <a:noAutofit/>
          </a:bodyPr>
          <a:lstStyle/>
          <a:p>
            <a:pPr>
              <a:spcAft>
                <a:spcPts val="600"/>
              </a:spcAft>
            </a:pPr>
            <a:r>
              <a:rPr lang="pl-PL" sz="2000" dirty="0" smtClean="0">
                <a:latin typeface="Arial" panose="020B0604020202020204" pitchFamily="34" charset="0"/>
                <a:cs typeface="Arial" panose="020B0604020202020204" pitchFamily="34" charset="0"/>
              </a:rPr>
              <a:t>Zgodnie </a:t>
            </a:r>
            <a:r>
              <a:rPr lang="pl-PL" sz="2000" dirty="0">
                <a:latin typeface="Arial" panose="020B0604020202020204" pitchFamily="34" charset="0"/>
                <a:cs typeface="Arial" panose="020B0604020202020204" pitchFamily="34" charset="0"/>
              </a:rPr>
              <a:t>z „Wytycznymi dotyczącymi kwalifikowalności wydatków na lata 2021-2027” EFRR może finansować w sposób komplementarny działania objęte zakresem z EFS+, a EFS+ działania objęte zakresem pomocy z EFRR. </a:t>
            </a:r>
            <a:r>
              <a:rPr lang="pl-PL" sz="2000" b="1" dirty="0">
                <a:latin typeface="Arial" panose="020B0604020202020204" pitchFamily="34" charset="0"/>
                <a:cs typeface="Arial" panose="020B0604020202020204" pitchFamily="34" charset="0"/>
              </a:rPr>
              <a:t>Wartość wydatków w ramach cross-</a:t>
            </a:r>
            <a:r>
              <a:rPr lang="pl-PL" sz="2000" b="1" dirty="0" err="1">
                <a:latin typeface="Arial" panose="020B0604020202020204" pitchFamily="34" charset="0"/>
                <a:cs typeface="Arial" panose="020B0604020202020204" pitchFamily="34" charset="0"/>
              </a:rPr>
              <a:t>financingu</a:t>
            </a:r>
            <a:r>
              <a:rPr lang="pl-PL" sz="2000" b="1" dirty="0">
                <a:latin typeface="Arial" panose="020B0604020202020204" pitchFamily="34" charset="0"/>
                <a:cs typeface="Arial" panose="020B0604020202020204" pitchFamily="34" charset="0"/>
              </a:rPr>
              <a:t> nie może stanowić więcej niż 15% całkowitej wartości projektu. </a:t>
            </a:r>
            <a:r>
              <a:rPr lang="pl-PL" sz="2000" dirty="0">
                <a:latin typeface="Arial" panose="020B0604020202020204" pitchFamily="34" charset="0"/>
                <a:cs typeface="Arial" panose="020B0604020202020204" pitchFamily="34" charset="0"/>
              </a:rPr>
              <a:t>Limit ten wylicza się z uwzględnieniem kosztów bezpośrednich i odpowiadających im kosztów pośrednich.</a:t>
            </a:r>
          </a:p>
          <a:p>
            <a:r>
              <a:rPr lang="pl-PL" sz="2000" dirty="0">
                <a:latin typeface="Arial" panose="020B0604020202020204" pitchFamily="34" charset="0"/>
                <a:cs typeface="Arial" panose="020B0604020202020204" pitchFamily="34" charset="0"/>
              </a:rPr>
              <a:t>Cross-</a:t>
            </a:r>
            <a:r>
              <a:rPr lang="pl-PL" sz="2000" dirty="0" err="1">
                <a:latin typeface="Arial" panose="020B0604020202020204" pitchFamily="34" charset="0"/>
                <a:cs typeface="Arial" panose="020B0604020202020204" pitchFamily="34" charset="0"/>
              </a:rPr>
              <a:t>financing</a:t>
            </a:r>
            <a:r>
              <a:rPr lang="pl-PL" sz="2000" dirty="0">
                <a:latin typeface="Arial" panose="020B0604020202020204" pitchFamily="34" charset="0"/>
                <a:cs typeface="Arial" panose="020B0604020202020204" pitchFamily="34" charset="0"/>
              </a:rPr>
              <a:t> w projektach EFS+ dotyczy wyłącznie trzech grup wydatków: </a:t>
            </a:r>
          </a:p>
          <a:p>
            <a:pPr marL="606425" indent="-342900">
              <a:buFont typeface="+mj-lt"/>
              <a:buAutoNum type="alphaLcParenR"/>
            </a:pPr>
            <a:r>
              <a:rPr lang="pl-PL" sz="2000" dirty="0">
                <a:solidFill>
                  <a:schemeClr val="accent1"/>
                </a:solidFill>
                <a:latin typeface="Arial" panose="020B0604020202020204" pitchFamily="34" charset="0"/>
                <a:cs typeface="Arial" panose="020B0604020202020204" pitchFamily="34" charset="0"/>
              </a:rPr>
              <a:t>zakupu gruntu i nieruchomości </a:t>
            </a:r>
            <a:r>
              <a:rPr lang="pl-PL" sz="2000" dirty="0">
                <a:latin typeface="Arial" panose="020B0604020202020204" pitchFamily="34" charset="0"/>
                <a:cs typeface="Arial" panose="020B0604020202020204" pitchFamily="34" charset="0"/>
              </a:rPr>
              <a:t>- jest kwalifikowalny w ramach cross-</a:t>
            </a:r>
            <a:r>
              <a:rPr lang="pl-PL" sz="2000" dirty="0" err="1">
                <a:latin typeface="Arial" panose="020B0604020202020204" pitchFamily="34" charset="0"/>
                <a:cs typeface="Arial" panose="020B0604020202020204" pitchFamily="34" charset="0"/>
              </a:rPr>
              <a:t>financingu</a:t>
            </a:r>
            <a:r>
              <a:rPr lang="pl-PL" sz="2000" dirty="0">
                <a:latin typeface="Arial" panose="020B0604020202020204" pitchFamily="34" charset="0"/>
                <a:cs typeface="Arial" panose="020B0604020202020204" pitchFamily="34" charset="0"/>
              </a:rPr>
              <a:t>, o ile spełnione zostaną warunki kwalifikowalności takich wydatków wskazane w podrozdziale 3.4 „Wytycznych dotyczących kwalifikowalności wydatków na lata 2021-2027”; </a:t>
            </a:r>
            <a:endParaRPr lang="pl-PL" sz="2000" dirty="0" smtClean="0">
              <a:latin typeface="Arial" panose="020B0604020202020204" pitchFamily="34" charset="0"/>
              <a:cs typeface="Arial" panose="020B0604020202020204" pitchFamily="34" charset="0"/>
            </a:endParaRPr>
          </a:p>
          <a:p>
            <a:pPr marL="606425" indent="-342900">
              <a:buFont typeface="+mj-lt"/>
              <a:buAutoNum type="alphaLcParenR"/>
            </a:pPr>
            <a:endParaRPr lang="pl-PL" sz="2000" dirty="0">
              <a:latin typeface="Arial" panose="020B0604020202020204" pitchFamily="34" charset="0"/>
              <a:cs typeface="Arial" panose="020B0604020202020204" pitchFamily="34" charset="0"/>
            </a:endParaRPr>
          </a:p>
          <a:p>
            <a:pPr marL="263525" indent="0">
              <a:buNone/>
            </a:pPr>
            <a:endParaRPr lang="pl-PL" sz="2000" dirty="0" smtClean="0">
              <a:latin typeface="Arial" panose="020B0604020202020204" pitchFamily="34" charset="0"/>
              <a:cs typeface="Arial" panose="020B0604020202020204" pitchFamily="34" charset="0"/>
            </a:endParaRPr>
          </a:p>
          <a:p>
            <a:pPr marL="606425" indent="-342900">
              <a:buFont typeface="+mj-lt"/>
              <a:buAutoNum type="alphaLcParenR"/>
            </a:pPr>
            <a:endParaRPr lang="pl-PL" sz="2000" dirty="0">
              <a:latin typeface="Arial" panose="020B0604020202020204" pitchFamily="34" charset="0"/>
              <a:cs typeface="Arial" panose="020B0604020202020204" pitchFamily="34" charset="0"/>
            </a:endParaRPr>
          </a:p>
          <a:p>
            <a:pPr marL="0" indent="0">
              <a:lnSpc>
                <a:spcPct val="150000"/>
              </a:lnSpc>
              <a:spcBef>
                <a:spcPts val="1000"/>
              </a:spcBef>
              <a:spcAft>
                <a:spcPts val="600"/>
              </a:spcAft>
              <a:buNone/>
            </a:pPr>
            <a:endParaRPr lang="pl-PL" sz="2000" b="1"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23</a:t>
            </a:fld>
            <a:endParaRPr lang="pl-PL" dirty="0"/>
          </a:p>
        </p:txBody>
      </p:sp>
    </p:spTree>
    <p:extLst>
      <p:ext uri="{BB962C8B-B14F-4D97-AF65-F5344CB8AC3E}">
        <p14:creationId xmlns:p14="http://schemas.microsoft.com/office/powerpoint/2010/main" val="32839559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5525" y="899836"/>
            <a:ext cx="8640381" cy="575745"/>
          </a:xfrm>
        </p:spPr>
        <p:txBody>
          <a:bodyPr/>
          <a:lstStyle/>
          <a:p>
            <a:r>
              <a:rPr lang="pl-PL" dirty="0"/>
              <a:t>Cross-</a:t>
            </a:r>
            <a:r>
              <a:rPr lang="pl-PL" dirty="0" err="1"/>
              <a:t>financing</a:t>
            </a:r>
            <a:endParaRPr lang="pl-PL" dirty="0"/>
          </a:p>
        </p:txBody>
      </p:sp>
      <p:sp>
        <p:nvSpPr>
          <p:cNvPr id="3" name="Symbol zastępczy zawartości 2"/>
          <p:cNvSpPr>
            <a:spLocks noGrp="1"/>
          </p:cNvSpPr>
          <p:nvPr>
            <p:ph idx="1"/>
          </p:nvPr>
        </p:nvSpPr>
        <p:spPr>
          <a:xfrm>
            <a:off x="1025907" y="1475581"/>
            <a:ext cx="8640382" cy="5184258"/>
          </a:xfrm>
        </p:spPr>
        <p:txBody>
          <a:bodyPr>
            <a:normAutofit fontScale="25000" lnSpcReduction="20000"/>
          </a:bodyPr>
          <a:lstStyle/>
          <a:p>
            <a:pPr marL="0" indent="0">
              <a:buNone/>
            </a:pPr>
            <a:r>
              <a:rPr lang="pl-PL" sz="8000" dirty="0" smtClean="0">
                <a:solidFill>
                  <a:schemeClr val="accent1"/>
                </a:solidFill>
                <a:latin typeface="Arial" panose="020B0604020202020204" pitchFamily="34" charset="0"/>
                <a:cs typeface="Arial" panose="020B0604020202020204" pitchFamily="34" charset="0"/>
              </a:rPr>
              <a:t>b) zakupu </a:t>
            </a:r>
            <a:r>
              <a:rPr lang="pl-PL" sz="8000" dirty="0">
                <a:solidFill>
                  <a:schemeClr val="accent1"/>
                </a:solidFill>
                <a:latin typeface="Arial" panose="020B0604020202020204" pitchFamily="34" charset="0"/>
                <a:cs typeface="Arial" panose="020B0604020202020204" pitchFamily="34" charset="0"/>
              </a:rPr>
              <a:t>infrastruktury </a:t>
            </a:r>
            <a:r>
              <a:rPr lang="pl-PL" sz="8000" dirty="0">
                <a:latin typeface="Arial" panose="020B0604020202020204" pitchFamily="34" charset="0"/>
                <a:cs typeface="Arial" panose="020B0604020202020204" pitchFamily="34" charset="0"/>
              </a:rPr>
              <a:t>- rozumianej jako budowa nowej infrastruktury oraz wykonywanie wszelkich prac w ramach istniejącej infrastruktury, których wynik staje się częścią nieruchomości i które zostają trwale przyłączone do nieruchomości, w szczególności adaptacja oraz prace remontowe związane z dostosowaniem nieruchomości lub pomieszczeń do nowej funkcji (np. wykonanie podjazdu do budynku, zainstalowanie windy w budynku, renowacja budynku lub pomieszczeń, prace adaptacyjne w budynku lub pomieszczeniach; </a:t>
            </a:r>
            <a:endParaRPr lang="pl-PL" sz="8000" dirty="0">
              <a:solidFill>
                <a:srgbClr val="000000"/>
              </a:solidFill>
              <a:latin typeface="Arial" panose="020B0604020202020204" pitchFamily="34" charset="0"/>
            </a:endParaRPr>
          </a:p>
          <a:p>
            <a:pPr marL="342900" indent="-342900">
              <a:buFont typeface="+mj-lt"/>
              <a:buAutoNum type="alphaLcParenR" startAt="3"/>
            </a:pPr>
            <a:r>
              <a:rPr lang="pl-PL" sz="8000" dirty="0">
                <a:solidFill>
                  <a:schemeClr val="accent1"/>
                </a:solidFill>
                <a:latin typeface="Arial" panose="020B0604020202020204" pitchFamily="34" charset="0"/>
              </a:rPr>
              <a:t>zakupu mebli, sprzętu i </a:t>
            </a:r>
            <a:r>
              <a:rPr lang="pl-PL" sz="8000" dirty="0" smtClean="0">
                <a:solidFill>
                  <a:schemeClr val="accent1"/>
                </a:solidFill>
                <a:latin typeface="Arial" panose="020B0604020202020204" pitchFamily="34" charset="0"/>
              </a:rPr>
              <a:t>pojazdów</a:t>
            </a:r>
            <a:r>
              <a:rPr lang="pl-PL" sz="8000" dirty="0" smtClean="0">
                <a:latin typeface="Arial" panose="020B0604020202020204" pitchFamily="34" charset="0"/>
              </a:rPr>
              <a:t>.</a:t>
            </a:r>
            <a:endParaRPr lang="pl-PL" sz="8000" dirty="0">
              <a:latin typeface="Arial" panose="020B0604020202020204" pitchFamily="34" charset="0"/>
            </a:endParaRPr>
          </a:p>
          <a:p>
            <a:pPr marL="0" indent="0" algn="ctr">
              <a:buNone/>
            </a:pPr>
            <a:endParaRPr lang="pl-PL" sz="8000" b="1" dirty="0" smtClean="0">
              <a:solidFill>
                <a:schemeClr val="accent1"/>
              </a:solidFill>
              <a:latin typeface="Arial" panose="020B0604020202020204" pitchFamily="34" charset="0"/>
            </a:endParaRPr>
          </a:p>
          <a:p>
            <a:pPr marL="0" indent="0">
              <a:buNone/>
            </a:pPr>
            <a:r>
              <a:rPr lang="pl-PL" sz="8000" b="1" dirty="0" smtClean="0">
                <a:solidFill>
                  <a:schemeClr val="accent2">
                    <a:lumMod val="50000"/>
                  </a:schemeClr>
                </a:solidFill>
                <a:latin typeface="Arial" panose="020B0604020202020204" pitchFamily="34" charset="0"/>
              </a:rPr>
              <a:t>WYJĄTKI:</a:t>
            </a:r>
          </a:p>
          <a:p>
            <a:pPr marL="631825" indent="-273050">
              <a:buFont typeface="Arial" panose="020B0604020202020204" pitchFamily="34" charset="0"/>
              <a:buChar char="•"/>
            </a:pPr>
            <a:r>
              <a:rPr lang="pl-PL" sz="8000" dirty="0" smtClean="0">
                <a:latin typeface="Arial" panose="020B0604020202020204" pitchFamily="34" charset="0"/>
              </a:rPr>
              <a:t>zakupy </a:t>
            </a:r>
            <a:r>
              <a:rPr lang="pl-PL" sz="8000" dirty="0">
                <a:latin typeface="Arial" panose="020B0604020202020204" pitchFamily="34" charset="0"/>
              </a:rPr>
              <a:t>te zostaną zamortyzowane w całości w okresie realizacji projektu, z zastrzeżeniem podrozdziału 3.7 „Wytycznych dotyczących kwalifikowalności wydatków na lata 2021-2027”, </a:t>
            </a:r>
            <a:r>
              <a:rPr lang="pl-PL" sz="8000" dirty="0" smtClean="0">
                <a:latin typeface="Arial" panose="020B0604020202020204" pitchFamily="34" charset="0"/>
              </a:rPr>
              <a:t>lub</a:t>
            </a:r>
          </a:p>
          <a:p>
            <a:pPr marL="358775" indent="0">
              <a:buNone/>
            </a:pPr>
            <a:endParaRPr lang="pl-PL" sz="8000" dirty="0" smtClean="0">
              <a:latin typeface="Arial" panose="020B0604020202020204" pitchFamily="34" charset="0"/>
            </a:endParaRPr>
          </a:p>
          <a:p>
            <a:pPr marL="358775" indent="0">
              <a:buNone/>
            </a:pPr>
            <a:endParaRPr lang="pl-PL" sz="8000" dirty="0">
              <a:latin typeface="Arial" panose="020B0604020202020204" pitchFamily="34" charset="0"/>
            </a:endParaRPr>
          </a:p>
          <a:p>
            <a:pPr marL="0" indent="0">
              <a:buNone/>
            </a:pPr>
            <a:endParaRPr lang="pl-PL" sz="7200" dirty="0"/>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24</a:t>
            </a:fld>
            <a:endParaRPr lang="pl-PL" dirty="0"/>
          </a:p>
        </p:txBody>
      </p:sp>
    </p:spTree>
    <p:extLst>
      <p:ext uri="{BB962C8B-B14F-4D97-AF65-F5344CB8AC3E}">
        <p14:creationId xmlns:p14="http://schemas.microsoft.com/office/powerpoint/2010/main" val="2430603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5525" y="899836"/>
            <a:ext cx="8640381" cy="575745"/>
          </a:xfrm>
        </p:spPr>
        <p:txBody>
          <a:bodyPr/>
          <a:lstStyle/>
          <a:p>
            <a:r>
              <a:rPr lang="pl-PL" dirty="0"/>
              <a:t>Cross-</a:t>
            </a:r>
            <a:r>
              <a:rPr lang="pl-PL" dirty="0" err="1"/>
              <a:t>financing</a:t>
            </a:r>
            <a:endParaRPr lang="pl-PL" dirty="0"/>
          </a:p>
        </p:txBody>
      </p:sp>
      <p:sp>
        <p:nvSpPr>
          <p:cNvPr id="3" name="Symbol zastępczy zawartości 2"/>
          <p:cNvSpPr>
            <a:spLocks noGrp="1"/>
          </p:cNvSpPr>
          <p:nvPr>
            <p:ph idx="1"/>
          </p:nvPr>
        </p:nvSpPr>
        <p:spPr>
          <a:xfrm>
            <a:off x="1025907" y="1475581"/>
            <a:ext cx="8640382" cy="5184576"/>
          </a:xfrm>
        </p:spPr>
        <p:txBody>
          <a:bodyPr>
            <a:normAutofit/>
          </a:bodyPr>
          <a:lstStyle/>
          <a:p>
            <a:pPr>
              <a:buFont typeface="Arial" panose="020B0604020202020204" pitchFamily="34" charset="0"/>
              <a:buChar char="•"/>
            </a:pPr>
            <a:r>
              <a:rPr lang="pl-PL" sz="2000" dirty="0" smtClean="0">
                <a:latin typeface="Arial" panose="020B0604020202020204" pitchFamily="34" charset="0"/>
                <a:cs typeface="Arial" panose="020B0604020202020204" pitchFamily="34" charset="0"/>
              </a:rPr>
              <a:t>zostanie </a:t>
            </a:r>
            <a:r>
              <a:rPr lang="pl-PL" sz="2000" dirty="0">
                <a:latin typeface="Arial" panose="020B0604020202020204" pitchFamily="34" charset="0"/>
                <a:cs typeface="Arial" panose="020B0604020202020204" pitchFamily="34" charset="0"/>
              </a:rPr>
              <a:t>przez Państwa udowodnione, że zakup będzie najbardziej opłacalną opcją, tj. wymaga mniejszych nakładów finansowych niż </a:t>
            </a:r>
            <a:r>
              <a:rPr lang="pl-PL" sz="2000" dirty="0" smtClean="0">
                <a:latin typeface="Arial" panose="020B0604020202020204" pitchFamily="34" charset="0"/>
                <a:cs typeface="Arial" panose="020B0604020202020204" pitchFamily="34" charset="0"/>
              </a:rPr>
              <a:t>inne, </a:t>
            </a:r>
            <a:r>
              <a:rPr lang="pl-PL" sz="2000" dirty="0">
                <a:latin typeface="Arial" panose="020B0604020202020204" pitchFamily="34" charset="0"/>
                <a:cs typeface="Arial" panose="020B0604020202020204" pitchFamily="34" charset="0"/>
              </a:rPr>
              <a:t>np. najem lub leasing, ale jednocześnie jest odpowiedni do osiągnięcia celu </a:t>
            </a:r>
            <a:r>
              <a:rPr lang="pl-PL" sz="2000" dirty="0" smtClean="0">
                <a:latin typeface="Arial" panose="020B0604020202020204" pitchFamily="34" charset="0"/>
                <a:cs typeface="Arial" panose="020B0604020202020204" pitchFamily="34" charset="0"/>
              </a:rPr>
              <a:t>projektu</a:t>
            </a:r>
            <a:r>
              <a:rPr lang="pl-PL" sz="2000" dirty="0">
                <a:latin typeface="Arial" panose="020B0604020202020204" pitchFamily="34" charset="0"/>
                <a:cs typeface="Arial" panose="020B0604020202020204" pitchFamily="34" charset="0"/>
              </a:rPr>
              <a:t>. Przy porównywaniu kosztów finansowych związanych z różnymi opcjami, ocena powinna opierać się na przedmiotach o podobnych cechach. Uzasadnienie zakupu jako najbardziej opłacalnej opcji powinno wynikać z zatwierdzonego wniosku, </a:t>
            </a:r>
            <a:endParaRPr lang="pl-PL" sz="2000" dirty="0" smtClean="0">
              <a:latin typeface="Arial" panose="020B0604020202020204" pitchFamily="34" charset="0"/>
              <a:cs typeface="Arial" panose="020B0604020202020204" pitchFamily="34" charset="0"/>
            </a:endParaRPr>
          </a:p>
          <a:p>
            <a:pPr marL="0" indent="0">
              <a:buNone/>
            </a:pPr>
            <a:r>
              <a:rPr lang="pl-PL" sz="2000" dirty="0" smtClean="0">
                <a:latin typeface="Arial" panose="020B0604020202020204" pitchFamily="34" charset="0"/>
                <a:cs typeface="Arial" panose="020B0604020202020204" pitchFamily="34" charset="0"/>
              </a:rPr>
              <a:t>lub </a:t>
            </a:r>
          </a:p>
          <a:p>
            <a:pPr>
              <a:buFont typeface="Arial" panose="020B0604020202020204" pitchFamily="34" charset="0"/>
              <a:buChar char="•"/>
            </a:pPr>
            <a:r>
              <a:rPr lang="pl-PL" sz="2000" dirty="0" smtClean="0">
                <a:latin typeface="Arial" panose="020B0604020202020204" pitchFamily="34" charset="0"/>
                <a:cs typeface="Arial" panose="020B0604020202020204" pitchFamily="34" charset="0"/>
              </a:rPr>
              <a:t>zakupy </a:t>
            </a:r>
            <a:r>
              <a:rPr lang="pl-PL" sz="2000" dirty="0">
                <a:latin typeface="Arial" panose="020B0604020202020204" pitchFamily="34" charset="0"/>
                <a:cs typeface="Arial" panose="020B0604020202020204" pitchFamily="34" charset="0"/>
              </a:rPr>
              <a:t>te są konieczne dla osiągniecia celów projektu (np. doposażenie pracowni naukowych). Uzasadnienie konieczności tych zakupów powinno wynikać z zatwierdzonego wniosku (za niezasadny uznamy zakup sprzętu dokonanego w celu wspomagania procesu wdrażania projektu, np. zakup komputerów na potrzeby szkolenia osób bezrobotnych). </a:t>
            </a:r>
            <a:endParaRPr lang="pl-PL" sz="2000" dirty="0" smtClean="0">
              <a:latin typeface="Arial" panose="020B0604020202020204" pitchFamily="34" charset="0"/>
              <a:cs typeface="Arial" panose="020B0604020202020204" pitchFamily="34" charset="0"/>
            </a:endParaRPr>
          </a:p>
          <a:p>
            <a:pPr marL="0" indent="0" algn="ctr">
              <a:buNone/>
            </a:pPr>
            <a:r>
              <a:rPr lang="pl-PL" b="1" dirty="0">
                <a:solidFill>
                  <a:schemeClr val="accent2">
                    <a:lumMod val="50000"/>
                  </a:schemeClr>
                </a:solidFill>
                <a:latin typeface="Arial" panose="020B0604020202020204" pitchFamily="34" charset="0"/>
                <a:cs typeface="Arial" panose="020B0604020202020204" pitchFamily="34" charset="0"/>
              </a:rPr>
              <a:t>Z</a:t>
            </a:r>
            <a:r>
              <a:rPr lang="pl-PL" b="1" dirty="0" smtClean="0">
                <a:solidFill>
                  <a:schemeClr val="accent2">
                    <a:lumMod val="50000"/>
                  </a:schemeClr>
                </a:solidFill>
                <a:latin typeface="Arial" panose="020B0604020202020204" pitchFamily="34" charset="0"/>
                <a:cs typeface="Arial" panose="020B0604020202020204" pitchFamily="34" charset="0"/>
              </a:rPr>
              <a:t>akup </a:t>
            </a:r>
            <a:r>
              <a:rPr lang="pl-PL" b="1" dirty="0">
                <a:solidFill>
                  <a:schemeClr val="accent2">
                    <a:lumMod val="50000"/>
                  </a:schemeClr>
                </a:solidFill>
                <a:latin typeface="Arial" panose="020B0604020202020204" pitchFamily="34" charset="0"/>
                <a:cs typeface="Arial" panose="020B0604020202020204" pitchFamily="34" charset="0"/>
              </a:rPr>
              <a:t>mebli, sprzętu i pojazdów niespełniający żadnego z ww. warunków stanowi cross-</a:t>
            </a:r>
            <a:r>
              <a:rPr lang="pl-PL" b="1" dirty="0" err="1">
                <a:solidFill>
                  <a:schemeClr val="accent2">
                    <a:lumMod val="50000"/>
                  </a:schemeClr>
                </a:solidFill>
                <a:latin typeface="Arial" panose="020B0604020202020204" pitchFamily="34" charset="0"/>
                <a:cs typeface="Arial" panose="020B0604020202020204" pitchFamily="34" charset="0"/>
              </a:rPr>
              <a:t>financing</a:t>
            </a:r>
            <a:r>
              <a:rPr lang="pl-PL" b="1" dirty="0">
                <a:solidFill>
                  <a:schemeClr val="accent2">
                    <a:lumMod val="50000"/>
                  </a:schemeClr>
                </a:solidFill>
                <a:latin typeface="Arial" panose="020B0604020202020204" pitchFamily="34" charset="0"/>
                <a:cs typeface="Arial" panose="020B0604020202020204" pitchFamily="34" charset="0"/>
              </a:rPr>
              <a:t>. </a:t>
            </a:r>
            <a:endParaRPr lang="pl-PL" sz="2000" b="1" dirty="0" smtClean="0">
              <a:solidFill>
                <a:schemeClr val="accent2">
                  <a:lumMod val="50000"/>
                </a:schemeClr>
              </a:solidFill>
              <a:latin typeface="Arial" panose="020B0604020202020204" pitchFamily="34" charset="0"/>
              <a:cs typeface="Arial" panose="020B0604020202020204" pitchFamily="34" charset="0"/>
            </a:endParaRPr>
          </a:p>
          <a:p>
            <a:pPr>
              <a:buFont typeface="Arial" panose="020B0604020202020204" pitchFamily="34" charset="0"/>
              <a:buChar char="•"/>
            </a:pPr>
            <a:endParaRPr lang="pl-PL" sz="2000" dirty="0">
              <a:latin typeface="Arial" panose="020B0604020202020204" pitchFamily="34" charset="0"/>
              <a:cs typeface="Arial" panose="020B0604020202020204" pitchFamily="34" charset="0"/>
            </a:endParaRPr>
          </a:p>
          <a:p>
            <a:pPr marL="0" indent="0">
              <a:buNone/>
            </a:pPr>
            <a:endParaRPr lang="pl-PL" sz="7200" dirty="0"/>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25</a:t>
            </a:fld>
            <a:endParaRPr lang="pl-PL" dirty="0"/>
          </a:p>
        </p:txBody>
      </p:sp>
    </p:spTree>
    <p:extLst>
      <p:ext uri="{BB962C8B-B14F-4D97-AF65-F5344CB8AC3E}">
        <p14:creationId xmlns:p14="http://schemas.microsoft.com/office/powerpoint/2010/main" val="1210689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5525" y="395462"/>
            <a:ext cx="8640381" cy="504055"/>
          </a:xfrm>
        </p:spPr>
        <p:txBody>
          <a:bodyPr/>
          <a:lstStyle/>
          <a:p>
            <a:r>
              <a:rPr lang="pl-PL" dirty="0" smtClean="0"/>
              <a:t>Zasady horyzontalne</a:t>
            </a:r>
            <a:endParaRPr lang="pl-PL" dirty="0"/>
          </a:p>
        </p:txBody>
      </p:sp>
      <p:sp>
        <p:nvSpPr>
          <p:cNvPr id="3" name="Symbol zastępczy zawartości 2"/>
          <p:cNvSpPr>
            <a:spLocks noGrp="1"/>
          </p:cNvSpPr>
          <p:nvPr>
            <p:ph idx="1"/>
          </p:nvPr>
        </p:nvSpPr>
        <p:spPr>
          <a:xfrm>
            <a:off x="1025907" y="755501"/>
            <a:ext cx="8640382" cy="6264336"/>
          </a:xfrm>
        </p:spPr>
        <p:txBody>
          <a:bodyPr>
            <a:noAutofit/>
          </a:bodyPr>
          <a:lstStyle/>
          <a:p>
            <a:pPr marL="0" indent="0">
              <a:lnSpc>
                <a:spcPct val="100000"/>
              </a:lnSpc>
              <a:spcBef>
                <a:spcPts val="600"/>
              </a:spcBef>
              <a:buNone/>
            </a:pPr>
            <a:endParaRPr lang="pl-PL" dirty="0" smtClean="0">
              <a:latin typeface="Arial" panose="020B0604020202020204" pitchFamily="34" charset="0"/>
            </a:endParaRPr>
          </a:p>
          <a:p>
            <a:pPr marL="0" indent="0">
              <a:lnSpc>
                <a:spcPct val="100000"/>
              </a:lnSpc>
              <a:spcBef>
                <a:spcPts val="600"/>
              </a:spcBef>
              <a:buNone/>
            </a:pPr>
            <a:r>
              <a:rPr lang="pl-PL" dirty="0" smtClean="0">
                <a:latin typeface="Arial" panose="020B0604020202020204" pitchFamily="34" charset="0"/>
              </a:rPr>
              <a:t>Realizując </a:t>
            </a:r>
            <a:r>
              <a:rPr lang="pl-PL" dirty="0">
                <a:latin typeface="Arial" panose="020B0604020202020204" pitchFamily="34" charset="0"/>
              </a:rPr>
              <a:t>projekty dofinansowane z FEDS 2021-2027 należy przestrzegać zasad </a:t>
            </a:r>
            <a:r>
              <a:rPr lang="pl-PL" dirty="0" smtClean="0">
                <a:latin typeface="Arial" panose="020B0604020202020204" pitchFamily="34" charset="0"/>
              </a:rPr>
              <a:t>horyzontalnych, </a:t>
            </a:r>
            <a:r>
              <a:rPr lang="pl-PL" dirty="0">
                <a:latin typeface="Arial" panose="020B0604020202020204" pitchFamily="34" charset="0"/>
              </a:rPr>
              <a:t>a obowiązek ich stosowania wynika z Umowy Partnerstwa, programu FEDS 2021-2027 oraz wytycznych.</a:t>
            </a:r>
          </a:p>
          <a:p>
            <a:pPr marL="0" indent="0">
              <a:lnSpc>
                <a:spcPct val="100000"/>
              </a:lnSpc>
              <a:spcBef>
                <a:spcPts val="600"/>
              </a:spcBef>
              <a:buNone/>
            </a:pPr>
            <a:r>
              <a:rPr lang="pl-PL" dirty="0">
                <a:latin typeface="Arial" panose="020B0604020202020204" pitchFamily="34" charset="0"/>
              </a:rPr>
              <a:t>Wsparcie udzielane będzie wyłącznie projektom i beneficjentom, którzy przestrzegają zasad horyzontalnych, o których mowa w art. 9 rozporządzenia ogólnego.</a:t>
            </a:r>
          </a:p>
          <a:p>
            <a:pPr marL="0" indent="0">
              <a:lnSpc>
                <a:spcPct val="100000"/>
              </a:lnSpc>
              <a:spcBef>
                <a:spcPts val="600"/>
              </a:spcBef>
              <a:buNone/>
            </a:pPr>
            <a:r>
              <a:rPr lang="pl-PL" dirty="0">
                <a:latin typeface="Arial" panose="020B0604020202020204" pitchFamily="34" charset="0"/>
              </a:rPr>
              <a:t>Projekt musi być zgodny z następującymi zasadami :</a:t>
            </a:r>
          </a:p>
          <a:p>
            <a:pPr marL="0" indent="0">
              <a:lnSpc>
                <a:spcPct val="100000"/>
              </a:lnSpc>
              <a:spcBef>
                <a:spcPts val="600"/>
              </a:spcBef>
              <a:buNone/>
            </a:pPr>
            <a:r>
              <a:rPr lang="pl-PL" dirty="0">
                <a:latin typeface="Arial" panose="020B0604020202020204" pitchFamily="34" charset="0"/>
              </a:rPr>
              <a:t>• zasadą równości kobiet i mężczyzn;</a:t>
            </a:r>
          </a:p>
          <a:p>
            <a:pPr marL="0" indent="0">
              <a:lnSpc>
                <a:spcPct val="100000"/>
              </a:lnSpc>
              <a:spcBef>
                <a:spcPts val="600"/>
              </a:spcBef>
              <a:buNone/>
            </a:pPr>
            <a:r>
              <a:rPr lang="pl-PL" dirty="0">
                <a:latin typeface="Arial" panose="020B0604020202020204" pitchFamily="34" charset="0"/>
              </a:rPr>
              <a:t>• zasadą równości szans i niedyskryminacji, w tym dostępności dla osób z niepełnosprawnością;</a:t>
            </a:r>
          </a:p>
          <a:p>
            <a:pPr marL="0" indent="0">
              <a:lnSpc>
                <a:spcPct val="100000"/>
              </a:lnSpc>
              <a:spcBef>
                <a:spcPts val="600"/>
              </a:spcBef>
              <a:buNone/>
            </a:pPr>
            <a:r>
              <a:rPr lang="pl-PL" dirty="0">
                <a:latin typeface="Arial" panose="020B0604020202020204" pitchFamily="34" charset="0"/>
              </a:rPr>
              <a:t>• zasadą zrównoważonego rozwoju, w tym zasadą „nie czyń poważnych szkód” (DNSH)</a:t>
            </a:r>
          </a:p>
          <a:p>
            <a:pPr marL="0" indent="0">
              <a:lnSpc>
                <a:spcPct val="100000"/>
              </a:lnSpc>
              <a:spcBef>
                <a:spcPts val="600"/>
              </a:spcBef>
              <a:buNone/>
            </a:pPr>
            <a:r>
              <a:rPr lang="pl-PL" dirty="0">
                <a:latin typeface="Arial" panose="020B0604020202020204" pitchFamily="34" charset="0"/>
              </a:rPr>
              <a:t>oraz:</a:t>
            </a:r>
          </a:p>
          <a:p>
            <a:pPr marL="0" indent="0">
              <a:lnSpc>
                <a:spcPct val="100000"/>
              </a:lnSpc>
              <a:spcBef>
                <a:spcPts val="600"/>
              </a:spcBef>
              <a:buNone/>
            </a:pPr>
            <a:r>
              <a:rPr lang="pl-PL" dirty="0">
                <a:latin typeface="Arial" panose="020B0604020202020204" pitchFamily="34" charset="0"/>
              </a:rPr>
              <a:t>• Kartą Praw Podstawowych Unii Europejskiej z dnia 26 października 2012 r.;</a:t>
            </a:r>
          </a:p>
          <a:p>
            <a:pPr marL="0" indent="0">
              <a:lnSpc>
                <a:spcPct val="100000"/>
              </a:lnSpc>
              <a:spcBef>
                <a:spcPts val="600"/>
              </a:spcBef>
              <a:buNone/>
            </a:pPr>
            <a:r>
              <a:rPr lang="pl-PL" dirty="0">
                <a:latin typeface="Arial" panose="020B0604020202020204" pitchFamily="34" charset="0"/>
              </a:rPr>
              <a:t>• Konwencją o Prawach Osób Niepełnosprawnych sporządzoną w Nowym Jorku dnia 13 grudnia 2006 r. (w szczególności praw ujętych w art. 5–9, art. 12, art. 16, art. 19–21, art. 24–30).</a:t>
            </a:r>
          </a:p>
          <a:p>
            <a:pPr marL="0" indent="0">
              <a:lnSpc>
                <a:spcPct val="100000"/>
              </a:lnSpc>
              <a:spcBef>
                <a:spcPts val="600"/>
              </a:spcBef>
              <a:buNone/>
            </a:pPr>
            <a:r>
              <a:rPr lang="pl-PL" dirty="0">
                <a:latin typeface="Arial" panose="020B0604020202020204" pitchFamily="34" charset="0"/>
              </a:rPr>
              <a:t>Zasady te muszą być stosowane na etapie przygotowywania, wdrażania, monitorowania, sprawozdawczości i trwałości projektu i mogą one być weryfikowane podczas kontroli.</a:t>
            </a:r>
          </a:p>
          <a:p>
            <a:pPr marL="0" indent="0">
              <a:lnSpc>
                <a:spcPct val="100000"/>
              </a:lnSpc>
              <a:spcBef>
                <a:spcPts val="600"/>
              </a:spcBef>
              <a:buNone/>
            </a:pPr>
            <a:endParaRPr lang="pl-PL" sz="1900" dirty="0">
              <a:solidFill>
                <a:srgbClr val="FF0000"/>
              </a:solidFill>
              <a:latin typeface="Arial" panose="020B0604020202020204"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26</a:t>
            </a:fld>
            <a:endParaRPr lang="pl-PL" dirty="0"/>
          </a:p>
        </p:txBody>
      </p:sp>
    </p:spTree>
    <p:extLst>
      <p:ext uri="{BB962C8B-B14F-4D97-AF65-F5344CB8AC3E}">
        <p14:creationId xmlns:p14="http://schemas.microsoft.com/office/powerpoint/2010/main" val="464623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426" y="611485"/>
            <a:ext cx="8928511" cy="6048353"/>
          </a:xfrm>
        </p:spPr>
        <p:txBody>
          <a:bodyPr>
            <a:noAutofit/>
          </a:bodyPr>
          <a:lstStyle/>
          <a:p>
            <a:pPr marL="0" indent="0">
              <a:spcBef>
                <a:spcPts val="600"/>
              </a:spcBef>
              <a:buNone/>
            </a:pPr>
            <a:r>
              <a:rPr lang="pl-PL" b="1" dirty="0">
                <a:latin typeface="Arial" panose="020B0604020202020204" pitchFamily="34" charset="0"/>
                <a:cs typeface="Arial" panose="020B0604020202020204" pitchFamily="34" charset="0"/>
              </a:rPr>
              <a:t>Zasada wspierania zrównoważonego rozwoju </a:t>
            </a:r>
            <a:r>
              <a:rPr lang="pl-PL" dirty="0">
                <a:latin typeface="Arial" panose="020B0604020202020204" pitchFamily="34" charset="0"/>
                <a:cs typeface="Arial" panose="020B0604020202020204" pitchFamily="34" charset="0"/>
              </a:rPr>
              <a:t>ma na celu zapewnienie, że realizowany przez Państwa projekt jest zgodny z celami zrównoważonego rozwoju ONZ, celami Porozumienia Paryskiego, zasadą „nie czyń poważnych szkód” (DNSH) oraz celami w zakresie środowiska określonymi w art. 11 Traktatu o funkcjonowaniu Unii Europejskiej co wynika z art. 9 rozporządzenia </a:t>
            </a:r>
            <a:r>
              <a:rPr lang="pl-PL" dirty="0" smtClean="0">
                <a:latin typeface="Arial" panose="020B0604020202020204" pitchFamily="34" charset="0"/>
                <a:cs typeface="Arial" panose="020B0604020202020204" pitchFamily="34" charset="0"/>
              </a:rPr>
              <a:t>ogólnego.</a:t>
            </a:r>
            <a:endParaRPr lang="pl-PL" dirty="0">
              <a:latin typeface="Arial" panose="020B0604020202020204" pitchFamily="34" charset="0"/>
              <a:cs typeface="Arial" panose="020B0604020202020204" pitchFamily="34" charset="0"/>
            </a:endParaRPr>
          </a:p>
          <a:p>
            <a:pPr marL="0" indent="0">
              <a:spcBef>
                <a:spcPts val="600"/>
              </a:spcBef>
              <a:buNone/>
            </a:pPr>
            <a:endParaRPr lang="pl-PL" b="0" i="0" u="none" strike="noStrike" baseline="0" dirty="0">
              <a:latin typeface="Arial" panose="020B0604020202020204" pitchFamily="34" charset="0"/>
              <a:cs typeface="Arial" panose="020B0604020202020204" pitchFamily="34" charset="0"/>
            </a:endParaRPr>
          </a:p>
          <a:p>
            <a:pPr>
              <a:spcBef>
                <a:spcPts val="600"/>
              </a:spcBef>
            </a:pPr>
            <a:r>
              <a:rPr lang="pl-PL" b="0" i="0" u="none" strike="noStrike" baseline="0" dirty="0">
                <a:latin typeface="Arial" panose="020B0604020202020204" pitchFamily="34" charset="0"/>
                <a:cs typeface="Arial" panose="020B0604020202020204" pitchFamily="34" charset="0"/>
              </a:rPr>
              <a:t>We wniosku powinni Państwo co najmniej zadeklarować zgodność projektu z zasadą zrównoważonego rozwoju lub neutralność wobec tej zasady. </a:t>
            </a:r>
          </a:p>
          <a:p>
            <a:pPr>
              <a:spcBef>
                <a:spcPts val="600"/>
              </a:spcBef>
            </a:pPr>
            <a:r>
              <a:rPr lang="pl-PL" b="0" i="0" u="none" strike="noStrike" baseline="0" dirty="0">
                <a:latin typeface="Arial" panose="020B0604020202020204" pitchFamily="34" charset="0"/>
                <a:cs typeface="Arial" panose="020B0604020202020204" pitchFamily="34" charset="0"/>
              </a:rPr>
              <a:t>Projekt neutralny to projekt niezwiązany z kwestiami ochrony środowiska, niewpływający w żaden sposób na jego stan. Natomiast projekt zrównoważony środowiskowo podlega kryteriom w art. 3 rozporządzenia nr 2020/852 w sprawie tak zwanej „Taksonomii”. </a:t>
            </a:r>
          </a:p>
          <a:p>
            <a:pPr marL="0" indent="0">
              <a:spcBef>
                <a:spcPts val="600"/>
              </a:spcBef>
              <a:buNone/>
            </a:pPr>
            <a:endParaRPr lang="pl-PL" b="1" i="0" u="none" strike="noStrike" baseline="0" dirty="0">
              <a:solidFill>
                <a:srgbClr val="FF0000"/>
              </a:solidFill>
              <a:latin typeface="Arial" panose="020B0604020202020204" pitchFamily="34" charset="0"/>
              <a:cs typeface="Arial" panose="020B0604020202020204" pitchFamily="34" charset="0"/>
            </a:endParaRPr>
          </a:p>
          <a:p>
            <a:pPr marL="0" indent="0">
              <a:spcBef>
                <a:spcPts val="600"/>
              </a:spcBef>
              <a:buNone/>
            </a:pPr>
            <a:endParaRPr lang="pl-PL" b="1" dirty="0">
              <a:solidFill>
                <a:srgbClr val="FF0000"/>
              </a:solidFill>
              <a:latin typeface="Arial" panose="020B0604020202020204" pitchFamily="34" charset="0"/>
              <a:cs typeface="Arial" panose="020B0604020202020204" pitchFamily="34" charset="0"/>
            </a:endParaRPr>
          </a:p>
          <a:p>
            <a:pPr marL="0" indent="0">
              <a:spcBef>
                <a:spcPts val="600"/>
              </a:spcBef>
              <a:buNone/>
            </a:pPr>
            <a:r>
              <a:rPr lang="pl-PL" b="1" i="0" u="none" strike="noStrike" baseline="0" dirty="0">
                <a:latin typeface="Arial" panose="020B0604020202020204" pitchFamily="34" charset="0"/>
                <a:cs typeface="Arial" panose="020B0604020202020204" pitchFamily="34" charset="0"/>
              </a:rPr>
              <a:t>Zasada równości kobiet i mężczyzn </a:t>
            </a:r>
            <a:r>
              <a:rPr lang="pl-PL" b="0" i="0" u="none" strike="noStrike" baseline="0" dirty="0">
                <a:latin typeface="Arial" panose="020B0604020202020204" pitchFamily="34" charset="0"/>
                <a:cs typeface="Arial" panose="020B0604020202020204" pitchFamily="34" charset="0"/>
              </a:rPr>
              <a:t>jest jedną z naczelnych i podstawowych zasad horyzontalnych w UE. Polega na zwalczaniu wykluczenia społecznego i dyskryminacji oraz wspieraniu sprawiedliwości społecznej i ochrony socjalnej, równości kobiet i mężczyzn, solidarności między pokoleniami oraz ochronę praw dziecka. </a:t>
            </a:r>
          </a:p>
          <a:p>
            <a:pPr marL="0" indent="0">
              <a:spcBef>
                <a:spcPts val="600"/>
              </a:spcBef>
              <a:buNone/>
            </a:pPr>
            <a:r>
              <a:rPr lang="pl-PL" b="0" i="0" u="none" strike="noStrike" baseline="0" dirty="0">
                <a:latin typeface="Arial" panose="020B0604020202020204" pitchFamily="34" charset="0"/>
                <a:cs typeface="Arial" panose="020B0604020202020204" pitchFamily="34" charset="0"/>
              </a:rPr>
              <a:t> </a:t>
            </a: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27</a:t>
            </a:fld>
            <a:endParaRPr lang="pl-PL" dirty="0"/>
          </a:p>
        </p:txBody>
      </p:sp>
    </p:spTree>
    <p:extLst>
      <p:ext uri="{BB962C8B-B14F-4D97-AF65-F5344CB8AC3E}">
        <p14:creationId xmlns:p14="http://schemas.microsoft.com/office/powerpoint/2010/main" val="27487215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6" y="611485"/>
            <a:ext cx="8928511" cy="6048353"/>
          </a:xfrm>
        </p:spPr>
        <p:txBody>
          <a:bodyPr>
            <a:noAutofit/>
          </a:bodyPr>
          <a:lstStyle/>
          <a:p>
            <a:pPr marL="0" indent="0">
              <a:spcBef>
                <a:spcPts val="600"/>
              </a:spcBef>
              <a:buNone/>
            </a:pPr>
            <a:r>
              <a:rPr lang="pl-PL" b="1" dirty="0">
                <a:latin typeface="Arial" panose="020B0604020202020204" pitchFamily="34" charset="0"/>
                <a:cs typeface="Arial" panose="020B0604020202020204" pitchFamily="34" charset="0"/>
              </a:rPr>
              <a:t>Zasada równości szans i niedyskryminacji </a:t>
            </a:r>
            <a:r>
              <a:rPr lang="pl-PL" dirty="0">
                <a:latin typeface="Arial" panose="020B0604020202020204" pitchFamily="34" charset="0"/>
                <a:cs typeface="Arial" panose="020B0604020202020204" pitchFamily="34" charset="0"/>
              </a:rPr>
              <a:t>ma na celu zapobieganie wszelkim formom dyskryminacji, nie tylko ze względu na płeć, ale również ze względu na rasę, kolor skóry, pochodzenie etniczne lub społeczne, cechy genetyczne, język, religię lub przekonania, poglądy polityczne lub wszelkie inne poglądy, przynależność do mniejszości narodowej, majątek, urodzenie, niepełnosprawność, wiek lub orientację seksualną. </a:t>
            </a:r>
          </a:p>
          <a:p>
            <a:pPr>
              <a:spcBef>
                <a:spcPts val="600"/>
              </a:spcBef>
            </a:pPr>
            <a:r>
              <a:rPr lang="pl-PL" dirty="0">
                <a:latin typeface="Arial" panose="020B0604020202020204" pitchFamily="34" charset="0"/>
                <a:cs typeface="Arial" panose="020B0604020202020204" pitchFamily="34" charset="0"/>
              </a:rPr>
              <a:t>Przestrzeganie tej zasady jest prawnym obowiązkiem, dlatego </a:t>
            </a:r>
            <a:r>
              <a:rPr lang="pl-PL" dirty="0" smtClean="0">
                <a:latin typeface="Arial" panose="020B0604020202020204" pitchFamily="34" charset="0"/>
                <a:cs typeface="Arial" panose="020B0604020202020204" pitchFamily="34" charset="0"/>
              </a:rPr>
              <a:t>muszą </a:t>
            </a:r>
            <a:r>
              <a:rPr lang="pl-PL" dirty="0">
                <a:latin typeface="Arial" panose="020B0604020202020204" pitchFamily="34" charset="0"/>
                <a:cs typeface="Arial" panose="020B0604020202020204" pitchFamily="34" charset="0"/>
              </a:rPr>
              <a:t>Państwo umieścić we wniosku informacje potwierdzające zgodność planowanego projektu z zasadą równości szans i niedyskryminacji. </a:t>
            </a:r>
          </a:p>
          <a:p>
            <a:pPr>
              <a:spcBef>
                <a:spcPts val="600"/>
              </a:spcBef>
            </a:pPr>
            <a:r>
              <a:rPr lang="pl-PL" dirty="0">
                <a:latin typeface="Arial" panose="020B0604020202020204" pitchFamily="34" charset="0"/>
                <a:cs typeface="Arial" panose="020B0604020202020204" pitchFamily="34" charset="0"/>
              </a:rPr>
              <a:t>Ponadto w oparciu o „Strategię EU na rzecz równości osób LGBTIQ na lata 2020-2025”, kraje członkowskie zostały wezwane do uwzględnienia walki z dyskryminacją osób LGBTIQ we wszystkich obszarach polityki UE, prawodawstwie i programach finansowania UE </a:t>
            </a:r>
          </a:p>
          <a:p>
            <a:pPr>
              <a:spcBef>
                <a:spcPts val="600"/>
              </a:spcBef>
            </a:pPr>
            <a:r>
              <a:rPr lang="pl-PL" dirty="0">
                <a:latin typeface="Arial" panose="020B0604020202020204" pitchFamily="34" charset="0"/>
                <a:cs typeface="Arial" panose="020B0604020202020204" pitchFamily="34" charset="0"/>
              </a:rPr>
              <a:t>Ponadto zobowiązani są Państwo do realizacji projektu w oparciu o Standardy dostępności dla polityki spójności 2021-2027, które stanowią załącznik nr 2 do „Wytycznych dotyczących realizacji zasad równościowych w ramach funduszy unijnych na lata 2021-2027”. </a:t>
            </a: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28</a:t>
            </a:fld>
            <a:endParaRPr lang="pl-PL" dirty="0"/>
          </a:p>
        </p:txBody>
      </p:sp>
    </p:spTree>
    <p:extLst>
      <p:ext uri="{BB962C8B-B14F-4D97-AF65-F5344CB8AC3E}">
        <p14:creationId xmlns:p14="http://schemas.microsoft.com/office/powerpoint/2010/main" val="17424841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5525" y="899836"/>
            <a:ext cx="8640381" cy="503737"/>
          </a:xfrm>
        </p:spPr>
        <p:txBody>
          <a:bodyPr/>
          <a:lstStyle/>
          <a:p>
            <a:r>
              <a:rPr lang="pl-PL" dirty="0" smtClean="0"/>
              <a:t>Wskaźniki</a:t>
            </a:r>
            <a:endParaRPr lang="pl-PL" dirty="0"/>
          </a:p>
        </p:txBody>
      </p:sp>
      <p:sp>
        <p:nvSpPr>
          <p:cNvPr id="3" name="Symbol zastępczy zawartości 2"/>
          <p:cNvSpPr>
            <a:spLocks noGrp="1"/>
          </p:cNvSpPr>
          <p:nvPr>
            <p:ph idx="1"/>
          </p:nvPr>
        </p:nvSpPr>
        <p:spPr>
          <a:xfrm>
            <a:off x="1025907" y="1619597"/>
            <a:ext cx="8640382" cy="5040242"/>
          </a:xfrm>
        </p:spPr>
        <p:txBody>
          <a:bodyPr>
            <a:noAutofit/>
          </a:bodyPr>
          <a:lstStyle/>
          <a:p>
            <a:pPr marL="0" indent="0">
              <a:buNone/>
            </a:pPr>
            <a:endParaRPr lang="pl-PL" dirty="0" smtClean="0"/>
          </a:p>
          <a:p>
            <a:r>
              <a:rPr lang="pl-PL" sz="2000" dirty="0" smtClean="0">
                <a:latin typeface="Arial" panose="020B0604020202020204" pitchFamily="34" charset="0"/>
                <a:cs typeface="Arial" panose="020B0604020202020204" pitchFamily="34" charset="0"/>
              </a:rPr>
              <a:t>W ramach wniosku o dofinansowanie projektu obligatoryjnie wybierają Państwo </a:t>
            </a:r>
            <a:r>
              <a:rPr lang="pl-PL" sz="2000" b="1" dirty="0" smtClean="0">
                <a:solidFill>
                  <a:schemeClr val="tx2">
                    <a:lumMod val="60000"/>
                    <a:lumOff val="40000"/>
                  </a:schemeClr>
                </a:solidFill>
                <a:latin typeface="Arial" panose="020B0604020202020204" pitchFamily="34" charset="0"/>
                <a:cs typeface="Arial" panose="020B0604020202020204" pitchFamily="34" charset="0"/>
              </a:rPr>
              <a:t>adekwatne do zakresu wsparcia wskaźniki </a:t>
            </a:r>
            <a:r>
              <a:rPr lang="pl-PL" sz="2000" dirty="0" smtClean="0">
                <a:latin typeface="Arial" panose="020B0604020202020204" pitchFamily="34" charset="0"/>
                <a:cs typeface="Arial" panose="020B0604020202020204" pitchFamily="34" charset="0"/>
              </a:rPr>
              <a:t>produktu </a:t>
            </a:r>
            <a:r>
              <a:rPr lang="pl-PL" sz="2000" dirty="0">
                <a:latin typeface="Arial" panose="020B0604020202020204" pitchFamily="34" charset="0"/>
                <a:cs typeface="Arial" panose="020B0604020202020204" pitchFamily="34" charset="0"/>
              </a:rPr>
              <a:t>i rezultatu </a:t>
            </a:r>
            <a:r>
              <a:rPr lang="pl-PL" sz="2000" dirty="0" smtClean="0">
                <a:latin typeface="Arial" panose="020B0604020202020204" pitchFamily="34" charset="0"/>
                <a:cs typeface="Arial" panose="020B0604020202020204" pitchFamily="34" charset="0"/>
              </a:rPr>
              <a:t>służące pomiarowi działań i celów założonych w projekcie, oraz źródła ich weryfikacji/ pozyskania danych do pomiaru oraz częstotliwość pomiaru – wskaźniki zostały określone w załączniku nr 2 do Regulaminu. </a:t>
            </a:r>
            <a:endParaRPr lang="pl-PL" sz="2000" b="1" dirty="0" smtClean="0">
              <a:latin typeface="Arial" panose="020B0604020202020204" pitchFamily="34" charset="0"/>
              <a:cs typeface="Arial" panose="020B0604020202020204" pitchFamily="34" charset="0"/>
            </a:endParaRPr>
          </a:p>
          <a:p>
            <a:r>
              <a:rPr lang="pl-PL" sz="2000" dirty="0">
                <a:latin typeface="Arial" panose="020B0604020202020204" pitchFamily="34" charset="0"/>
                <a:cs typeface="Arial" panose="020B0604020202020204" pitchFamily="34" charset="0"/>
              </a:rPr>
              <a:t>Nie należy duplikować (uszczegóławiać) wskaźników programowych (obowiązkowe i dodatkowe) i wpisywać ich jako wskaźników własnych. </a:t>
            </a:r>
          </a:p>
          <a:p>
            <a:r>
              <a:rPr lang="pl-PL" sz="2000" dirty="0">
                <a:latin typeface="Arial" panose="020B0604020202020204" pitchFamily="34" charset="0"/>
                <a:cs typeface="Arial" panose="020B0604020202020204" pitchFamily="34" charset="0"/>
              </a:rPr>
              <a:t>Wskaźniki obowiązkowe i dodatkowe wybierane są z listy rozwijanej w generatorze wniosków o dofinansowanie. </a:t>
            </a:r>
          </a:p>
          <a:p>
            <a:r>
              <a:rPr lang="pl-PL" sz="2000" dirty="0" smtClean="0">
                <a:latin typeface="Arial" panose="020B0604020202020204" pitchFamily="34" charset="0"/>
                <a:cs typeface="Arial" panose="020B0604020202020204" pitchFamily="34" charset="0"/>
              </a:rPr>
              <a:t>Dla </a:t>
            </a:r>
            <a:r>
              <a:rPr lang="pl-PL" sz="2000" dirty="0">
                <a:latin typeface="Arial" panose="020B0604020202020204" pitchFamily="34" charset="0"/>
                <a:cs typeface="Arial" panose="020B0604020202020204" pitchFamily="34" charset="0"/>
              </a:rPr>
              <a:t>wskaźników dotyczących osób należy dokonać podziału wskaźników według płci, tj. kobiety (K) i mężczyźni (M). </a:t>
            </a: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29</a:t>
            </a:fld>
            <a:endParaRPr lang="pl-PL" dirty="0"/>
          </a:p>
        </p:txBody>
      </p:sp>
    </p:spTree>
    <p:extLst>
      <p:ext uri="{BB962C8B-B14F-4D97-AF65-F5344CB8AC3E}">
        <p14:creationId xmlns:p14="http://schemas.microsoft.com/office/powerpoint/2010/main" val="5368601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601490" y="2843733"/>
            <a:ext cx="4968552" cy="648072"/>
          </a:xfrm>
        </p:spPr>
        <p:txBody>
          <a:bodyPr>
            <a:noAutofit/>
          </a:bodyPr>
          <a:lstStyle/>
          <a:p>
            <a:r>
              <a:rPr lang="pl-PL" sz="1800" dirty="0" smtClean="0">
                <a:latin typeface="Arial" panose="020B0604020202020204" pitchFamily="34" charset="0"/>
                <a:cs typeface="Arial" panose="020B0604020202020204" pitchFamily="34" charset="0"/>
              </a:rPr>
              <a:t>Typy wsparcia:</a:t>
            </a:r>
            <a:endParaRPr lang="pl-PL" sz="1800" dirty="0">
              <a:latin typeface="Arial" panose="020B0604020202020204" pitchFamily="34" charset="0"/>
              <a:cs typeface="Arial" panose="020B0604020202020204" pitchFamily="34" charset="0"/>
            </a:endParaRPr>
          </a:p>
        </p:txBody>
      </p:sp>
      <p:sp>
        <p:nvSpPr>
          <p:cNvPr id="3" name="Podtytuł 2"/>
          <p:cNvSpPr>
            <a:spLocks noGrp="1"/>
          </p:cNvSpPr>
          <p:nvPr>
            <p:ph type="subTitle" idx="1"/>
          </p:nvPr>
        </p:nvSpPr>
        <p:spPr>
          <a:xfrm>
            <a:off x="1457474" y="3275781"/>
            <a:ext cx="7920037" cy="2808312"/>
          </a:xfrm>
        </p:spPr>
        <p:txBody>
          <a:bodyPr>
            <a:normAutofit fontScale="92500"/>
          </a:bodyPr>
          <a:lstStyle/>
          <a:p>
            <a:pPr>
              <a:spcBef>
                <a:spcPts val="0"/>
              </a:spcBef>
            </a:pPr>
            <a:r>
              <a:rPr lang="pl-PL" sz="2000" dirty="0" smtClean="0">
                <a:solidFill>
                  <a:schemeClr val="accent2">
                    <a:lumMod val="50000"/>
                  </a:schemeClr>
                </a:solidFill>
                <a:latin typeface="Arial" panose="020B0604020202020204" pitchFamily="34" charset="0"/>
                <a:ea typeface="Times New Roman" panose="02020603050405020304" pitchFamily="18" charset="0"/>
                <a:cs typeface="Arial" panose="020B0604020202020204" pitchFamily="34" charset="0"/>
              </a:rPr>
              <a:t>7.3.A</a:t>
            </a:r>
            <a:r>
              <a:rPr lang="pl-PL" sz="2000" dirty="0" smtClean="0">
                <a:latin typeface="Arial" panose="020B0604020202020204" pitchFamily="34" charset="0"/>
                <a:ea typeface="Times New Roman" panose="02020603050405020304" pitchFamily="18" charset="0"/>
                <a:cs typeface="Arial" panose="020B0604020202020204" pitchFamily="34" charset="0"/>
              </a:rPr>
              <a:t> </a:t>
            </a:r>
            <a:r>
              <a:rPr lang="pl-PL" sz="2000" dirty="0" smtClean="0">
                <a:latin typeface="Arial" panose="020B0604020202020204" pitchFamily="34" charset="0"/>
                <a:cs typeface="Arial" panose="020B0604020202020204" pitchFamily="34" charset="0"/>
              </a:rPr>
              <a:t>Wsparcie </a:t>
            </a:r>
            <a:r>
              <a:rPr lang="pl-PL" sz="2000" dirty="0">
                <a:latin typeface="Arial" panose="020B0604020202020204" pitchFamily="34" charset="0"/>
                <a:cs typeface="Arial" panose="020B0604020202020204" pitchFamily="34" charset="0"/>
              </a:rPr>
              <a:t>w zakresie równego traktowania i niedyskryminacji</a:t>
            </a:r>
          </a:p>
          <a:p>
            <a:pPr>
              <a:spcBef>
                <a:spcPts val="0"/>
              </a:spcBef>
            </a:pPr>
            <a:r>
              <a:rPr lang="pl-PL" sz="2000" dirty="0" smtClean="0">
                <a:solidFill>
                  <a:schemeClr val="accent2">
                    <a:lumMod val="50000"/>
                  </a:schemeClr>
                </a:solidFill>
                <a:latin typeface="Arial" panose="020B0604020202020204" pitchFamily="34" charset="0"/>
                <a:cs typeface="Arial" panose="020B0604020202020204" pitchFamily="34" charset="0"/>
              </a:rPr>
              <a:t>7.3.B</a:t>
            </a:r>
            <a:r>
              <a:rPr lang="pl-PL" sz="2000" dirty="0" smtClean="0">
                <a:latin typeface="Arial" panose="020B0604020202020204" pitchFamily="34" charset="0"/>
                <a:cs typeface="Arial" panose="020B0604020202020204" pitchFamily="34" charset="0"/>
              </a:rPr>
              <a:t> </a:t>
            </a:r>
            <a:r>
              <a:rPr lang="pl-PL" sz="2000" dirty="0">
                <a:latin typeface="Arial" panose="020B0604020202020204" pitchFamily="34" charset="0"/>
                <a:cs typeface="Arial" panose="020B0604020202020204" pitchFamily="34" charset="0"/>
              </a:rPr>
              <a:t>Wsparcie dzieci i młodzieży w wieku szkolnym w zakresie zapobiegania dyskryminacji i przemocy</a:t>
            </a:r>
          </a:p>
          <a:p>
            <a:pPr>
              <a:spcBef>
                <a:spcPts val="0"/>
              </a:spcBef>
            </a:pPr>
            <a:r>
              <a:rPr lang="pl-PL" sz="2000" dirty="0">
                <a:solidFill>
                  <a:schemeClr val="accent2">
                    <a:lumMod val="50000"/>
                  </a:schemeClr>
                </a:solidFill>
                <a:latin typeface="Arial" panose="020B0604020202020204" pitchFamily="34" charset="0"/>
                <a:cs typeface="Arial" panose="020B0604020202020204" pitchFamily="34" charset="0"/>
              </a:rPr>
              <a:t>7.3.C</a:t>
            </a:r>
            <a:r>
              <a:rPr lang="pl-PL" sz="2000" dirty="0">
                <a:latin typeface="Arial" panose="020B0604020202020204" pitchFamily="34" charset="0"/>
                <a:cs typeface="Arial" panose="020B0604020202020204" pitchFamily="34" charset="0"/>
              </a:rPr>
              <a:t> Wsparcie dialogu społecznego i budowania zdolności partnerów społecznych, działających na rzecz równości i niedyskryminacji</a:t>
            </a:r>
          </a:p>
          <a:p>
            <a:pPr>
              <a:spcBef>
                <a:spcPts val="0"/>
              </a:spcBef>
            </a:pPr>
            <a:endParaRPr lang="pl-PL" sz="1800" dirty="0"/>
          </a:p>
        </p:txBody>
      </p:sp>
      <p:sp>
        <p:nvSpPr>
          <p:cNvPr id="4" name="Symbol zastępczy daty 3"/>
          <p:cNvSpPr>
            <a:spLocks noGrp="1"/>
          </p:cNvSpPr>
          <p:nvPr>
            <p:ph type="dt" sz="half" idx="10"/>
          </p:nvPr>
        </p:nvSpPr>
        <p:spPr/>
        <p:txBody>
          <a:bodyPr/>
          <a:lstStyle/>
          <a:p>
            <a:fld id="{68EEE8EE-D7CF-4F1D-849B-3E54D1DD80B0}" type="datetime1">
              <a:rPr lang="pl-PL" smtClean="0"/>
              <a:t>18.12.2024</a:t>
            </a:fld>
            <a:endParaRPr lang="pl-PL" dirty="0"/>
          </a:p>
        </p:txBody>
      </p:sp>
    </p:spTree>
    <p:extLst>
      <p:ext uri="{BB962C8B-B14F-4D97-AF65-F5344CB8AC3E}">
        <p14:creationId xmlns:p14="http://schemas.microsoft.com/office/powerpoint/2010/main" val="13111283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5525" y="683494"/>
            <a:ext cx="8640381" cy="648071"/>
          </a:xfrm>
        </p:spPr>
        <p:txBody>
          <a:bodyPr>
            <a:normAutofit fontScale="90000"/>
          </a:bodyPr>
          <a:lstStyle/>
          <a:p>
            <a:r>
              <a:rPr lang="pl-PL" sz="3100" dirty="0"/>
              <a:t>W</a:t>
            </a:r>
            <a:r>
              <a:rPr lang="pl-PL" sz="3100" dirty="0" smtClean="0"/>
              <a:t>skaźniki </a:t>
            </a:r>
            <a:r>
              <a:rPr lang="pl-PL" sz="3100" dirty="0"/>
              <a:t>produktu </a:t>
            </a:r>
            <a:r>
              <a:rPr lang="pl-PL" b="0" dirty="0"/>
              <a:t/>
            </a:r>
            <a:br>
              <a:rPr lang="pl-PL" b="0" dirty="0"/>
            </a:br>
            <a:endParaRPr lang="pl-PL" dirty="0"/>
          </a:p>
        </p:txBody>
      </p:sp>
      <p:sp>
        <p:nvSpPr>
          <p:cNvPr id="3" name="Symbol zastępczy zawartości 2"/>
          <p:cNvSpPr>
            <a:spLocks noGrp="1"/>
          </p:cNvSpPr>
          <p:nvPr>
            <p:ph idx="1"/>
          </p:nvPr>
        </p:nvSpPr>
        <p:spPr>
          <a:xfrm>
            <a:off x="1025907" y="1403573"/>
            <a:ext cx="8640382" cy="5256266"/>
          </a:xfrm>
        </p:spPr>
        <p:txBody>
          <a:bodyPr/>
          <a:lstStyle/>
          <a:p>
            <a:pPr marL="0" indent="0">
              <a:buNone/>
            </a:pPr>
            <a:r>
              <a:rPr lang="pl-PL" b="1" dirty="0"/>
              <a:t>1) Liczba osób objętych wsparciem w zakresie równości kobiet i mężczyzn (osoby) </a:t>
            </a:r>
            <a:endParaRPr lang="pl-PL" dirty="0"/>
          </a:p>
          <a:p>
            <a:pPr marL="0" indent="0">
              <a:buNone/>
            </a:pPr>
            <a:r>
              <a:rPr lang="pl-PL" dirty="0"/>
              <a:t>We wskaźniku należy wykazać wszystkie osoby, które zostały objęte wsparciem EFS</a:t>
            </a:r>
            <a:r>
              <a:rPr lang="pl-PL" dirty="0" smtClean="0"/>
              <a:t>+ </a:t>
            </a:r>
            <a:r>
              <a:rPr lang="pl-PL" dirty="0"/>
              <a:t>w zakresie równości kobiet i mężczyzn. Przynależność do grupy określana jest w momencie rozpoczęcia udziału w projekcie, tj. w chwili rozpoczęcia udziału w pierwszej formie wsparcia. </a:t>
            </a:r>
            <a:endParaRPr lang="pl-PL" dirty="0" smtClean="0"/>
          </a:p>
          <a:p>
            <a:pPr marL="0" indent="0">
              <a:buNone/>
            </a:pPr>
            <a:r>
              <a:rPr lang="pl-PL" b="1" dirty="0"/>
              <a:t>2) Liczba osób objętych wsparciem w zakresie równości szans i niedyskryminacji ze względu na rasę, pochodzenie etniczne, religię, światopogląd, niepełnosprawności, wiek lub orientację seksualną (osoby) </a:t>
            </a:r>
            <a:endParaRPr lang="pl-PL" b="1" dirty="0" smtClean="0"/>
          </a:p>
          <a:p>
            <a:pPr marL="0" indent="0">
              <a:buNone/>
            </a:pPr>
            <a:r>
              <a:rPr lang="pl-PL" dirty="0"/>
              <a:t>We wskaźniku należy wykazać wszystkie osoby, które zostały objęte wsparciem EFS+ w zakresie równości szans i niedyskryminacji ze względu na rasę, pochodzenie etniczne, religię, światopogląd, niepełnosprawności, wiek lub orientację seksualną. </a:t>
            </a:r>
          </a:p>
          <a:p>
            <a:pPr marL="0" indent="0">
              <a:buNone/>
            </a:pPr>
            <a:r>
              <a:rPr lang="pl-PL" dirty="0"/>
              <a:t>Wsparcie to dotyczy w szczególności działań mających bezpośredni wpływ na równość szans i niedyskryminacji, a także udziału osób w szkoleniach, webinariach, warsztatach poświęconych tej tematyce. </a:t>
            </a: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30</a:t>
            </a:fld>
            <a:endParaRPr lang="pl-PL" dirty="0"/>
          </a:p>
        </p:txBody>
      </p:sp>
    </p:spTree>
    <p:extLst>
      <p:ext uri="{BB962C8B-B14F-4D97-AF65-F5344CB8AC3E}">
        <p14:creationId xmlns:p14="http://schemas.microsoft.com/office/powerpoint/2010/main" val="39451438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5525" y="899836"/>
            <a:ext cx="8640381" cy="575745"/>
          </a:xfrm>
        </p:spPr>
        <p:txBody>
          <a:bodyPr>
            <a:normAutofit/>
          </a:bodyPr>
          <a:lstStyle/>
          <a:p>
            <a:r>
              <a:rPr lang="pl-PL" dirty="0"/>
              <a:t>Wskaźniki produktu</a:t>
            </a:r>
          </a:p>
        </p:txBody>
      </p:sp>
      <p:sp>
        <p:nvSpPr>
          <p:cNvPr id="3" name="Symbol zastępczy zawartości 2"/>
          <p:cNvSpPr>
            <a:spLocks noGrp="1"/>
          </p:cNvSpPr>
          <p:nvPr>
            <p:ph idx="1"/>
          </p:nvPr>
        </p:nvSpPr>
        <p:spPr>
          <a:xfrm>
            <a:off x="1025907" y="1475581"/>
            <a:ext cx="8640382" cy="5184258"/>
          </a:xfrm>
        </p:spPr>
        <p:txBody>
          <a:bodyPr>
            <a:noAutofit/>
          </a:bodyPr>
          <a:lstStyle/>
          <a:p>
            <a:pPr marL="0" indent="0">
              <a:buNone/>
            </a:pPr>
            <a:r>
              <a:rPr lang="pl-PL" b="1" dirty="0"/>
              <a:t>3) Liczba osób należących do mniejszości, w tym społeczności marginalizowanych takich jak Romowie, objętych wsparciem w programie (osoby) </a:t>
            </a:r>
            <a:endParaRPr lang="pl-PL" b="1" dirty="0" smtClean="0"/>
          </a:p>
          <a:p>
            <a:pPr marL="0" indent="0">
              <a:buNone/>
            </a:pPr>
            <a:r>
              <a:rPr lang="pl-PL" dirty="0"/>
              <a:t>Wskaźnik obejmuje osoby należące do mniejszości narodowych i etnicznych biorące udział w projektach EFS+. </a:t>
            </a:r>
            <a:r>
              <a:rPr lang="pl-PL" dirty="0" smtClean="0"/>
              <a:t>Zgodnie </a:t>
            </a:r>
            <a:r>
              <a:rPr lang="pl-PL" dirty="0"/>
              <a:t>z prawem krajowym mniejszości narodowe to mniejszość: białoruska, czeska, litewska, niemiecka, ormiańska, rosyjska, słowacka, ukraińska, żydowska. Mniejszości </a:t>
            </a:r>
            <a:r>
              <a:rPr lang="pl-PL" dirty="0" smtClean="0"/>
              <a:t>etniczne</a:t>
            </a:r>
            <a:r>
              <a:rPr lang="pl-PL" dirty="0"/>
              <a:t>: karaimska, łemkowska, romska, tatarska</a:t>
            </a:r>
            <a:r>
              <a:rPr lang="pl-PL" dirty="0" smtClean="0"/>
              <a:t>.</a:t>
            </a:r>
          </a:p>
          <a:p>
            <a:pPr marL="0" indent="0">
              <a:buNone/>
            </a:pPr>
            <a:r>
              <a:rPr lang="pl-PL" b="1" dirty="0" smtClean="0"/>
              <a:t>4) Liczba </a:t>
            </a:r>
            <a:r>
              <a:rPr lang="pl-PL" b="1" dirty="0"/>
              <a:t>osób z niepełnosprawnościami objętych wsparciem w programie (osoby) </a:t>
            </a:r>
            <a:endParaRPr lang="pl-PL" dirty="0"/>
          </a:p>
          <a:p>
            <a:pPr marL="0" indent="0">
              <a:buNone/>
            </a:pPr>
            <a:r>
              <a:rPr lang="pl-PL" dirty="0"/>
              <a:t>Za osoby z niepełnosprawnościami uznaje się osoby niepełnosprawne w świetle przepisów ustawy z dnia 27 sierpnia 1997 r. o rehabilitacji zawodowej i społecznej oraz zatrudnianiu osób niepełnosprawnych, a także osoby z zaburzeniami psychicznymi, o których mowa w ustawie z dnia 19 sierpnia 1994 r. o ochronie zdrowia psychicznego tj. osoby z odpowiednim orzeczeniem lub innym dokumentem poświadczającym stan zdrowia.</a:t>
            </a: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31</a:t>
            </a:fld>
            <a:endParaRPr lang="pl-PL" dirty="0"/>
          </a:p>
        </p:txBody>
      </p:sp>
    </p:spTree>
    <p:extLst>
      <p:ext uri="{BB962C8B-B14F-4D97-AF65-F5344CB8AC3E}">
        <p14:creationId xmlns:p14="http://schemas.microsoft.com/office/powerpoint/2010/main" val="13476705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5525" y="899836"/>
            <a:ext cx="8640381" cy="575745"/>
          </a:xfrm>
        </p:spPr>
        <p:txBody>
          <a:bodyPr/>
          <a:lstStyle/>
          <a:p>
            <a:r>
              <a:rPr lang="pl-PL" dirty="0"/>
              <a:t>Wskaźniki produktu</a:t>
            </a:r>
          </a:p>
        </p:txBody>
      </p:sp>
      <p:sp>
        <p:nvSpPr>
          <p:cNvPr id="3" name="Symbol zastępczy zawartości 2"/>
          <p:cNvSpPr>
            <a:spLocks noGrp="1"/>
          </p:cNvSpPr>
          <p:nvPr>
            <p:ph idx="1"/>
          </p:nvPr>
        </p:nvSpPr>
        <p:spPr/>
        <p:txBody>
          <a:bodyPr/>
          <a:lstStyle/>
          <a:p>
            <a:pPr marL="0" indent="0">
              <a:buNone/>
            </a:pPr>
            <a:r>
              <a:rPr lang="pl-PL" b="1" dirty="0"/>
              <a:t>5) Liczba organizacji partnerów społecznych objętych wsparciem (podmioty) </a:t>
            </a:r>
            <a:endParaRPr lang="pl-PL" dirty="0"/>
          </a:p>
          <a:p>
            <a:pPr marL="0" indent="0">
              <a:buNone/>
            </a:pPr>
            <a:r>
              <a:rPr lang="pl-PL" dirty="0"/>
              <a:t>Jako organizacje partnerów społecznych należy rozumieć organizacje pracodawców i organizacje pracowników działające na podstawie jednej z następujących ustaw: </a:t>
            </a:r>
            <a:r>
              <a:rPr lang="pl-PL" dirty="0" smtClean="0"/>
              <a:t>---ustawy </a:t>
            </a:r>
            <a:r>
              <a:rPr lang="pl-PL" dirty="0"/>
              <a:t>z dnia 23 maja 1991 r. o organizacjach pracodawców, ustawy z dnia 22 marca 1989 r. o rzemiośle albo ustawy z dnia 23 maja 1991 r. o związkach </a:t>
            </a:r>
            <a:r>
              <a:rPr lang="pl-PL" dirty="0" smtClean="0"/>
              <a:t>zawodowych. </a:t>
            </a:r>
            <a:r>
              <a:rPr lang="pl-PL" dirty="0"/>
              <a:t>Wskaźnik mierzy liczbę reprezentatywnych organizacji partnerów społecznych i zrzeszonych w ich strukturach organizacji członkowskich, objętych wsparciem, o którym mowa w art. 9 ust. 1 i 2 </a:t>
            </a:r>
            <a:r>
              <a:rPr lang="pl-PL" i="1" dirty="0"/>
              <a:t>rozporządzenia Parlamentu Europejskiego i Rady (UE) 2021/1057 z dnia 24 czerwca 2021 r. ustanawiającego Europejski Fundusz Społeczny Plus (EFS+) oraz uchylającego rozporządzenie (UE) nr 1296/2013 </a:t>
            </a:r>
            <a:r>
              <a:rPr lang="pl-PL" dirty="0"/>
              <a:t>i monitorowanym kodem 07 </a:t>
            </a:r>
            <a:r>
              <a:rPr lang="pl-PL" i="1" dirty="0"/>
              <a:t>Budowanie zdolności partnerów </a:t>
            </a:r>
            <a:r>
              <a:rPr lang="pl-PL" i="1" dirty="0" smtClean="0"/>
              <a:t>społecznych</a:t>
            </a:r>
            <a:r>
              <a:rPr lang="pl-PL" dirty="0"/>
              <a:t>, zgodnie z założeniami Programu. </a:t>
            </a: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32</a:t>
            </a:fld>
            <a:endParaRPr lang="pl-PL" dirty="0"/>
          </a:p>
        </p:txBody>
      </p:sp>
    </p:spTree>
    <p:extLst>
      <p:ext uri="{BB962C8B-B14F-4D97-AF65-F5344CB8AC3E}">
        <p14:creationId xmlns:p14="http://schemas.microsoft.com/office/powerpoint/2010/main" val="37143683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5525" y="899836"/>
            <a:ext cx="8640381" cy="575745"/>
          </a:xfrm>
        </p:spPr>
        <p:txBody>
          <a:bodyPr/>
          <a:lstStyle/>
          <a:p>
            <a:r>
              <a:rPr lang="pl-PL" dirty="0"/>
              <a:t>Wskaźniki produktu</a:t>
            </a:r>
          </a:p>
        </p:txBody>
      </p:sp>
      <p:sp>
        <p:nvSpPr>
          <p:cNvPr id="3" name="Symbol zastępczy zawartości 2"/>
          <p:cNvSpPr>
            <a:spLocks noGrp="1"/>
          </p:cNvSpPr>
          <p:nvPr>
            <p:ph idx="1"/>
          </p:nvPr>
        </p:nvSpPr>
        <p:spPr/>
        <p:txBody>
          <a:bodyPr/>
          <a:lstStyle/>
          <a:p>
            <a:pPr marL="0" indent="0">
              <a:buNone/>
            </a:pPr>
            <a:r>
              <a:rPr lang="pl-PL" b="1" dirty="0"/>
              <a:t>6) Liczba przedstawicieli organizacji partnerów społecznych objętych wsparciem (osoby) </a:t>
            </a:r>
            <a:endParaRPr lang="pl-PL" b="1" dirty="0" smtClean="0"/>
          </a:p>
          <a:p>
            <a:pPr marL="0" indent="0">
              <a:buNone/>
            </a:pPr>
            <a:r>
              <a:rPr lang="pl-PL" dirty="0" smtClean="0"/>
              <a:t>Wskaźnik mierzy liczbę przedstawicieli organizacji partnerów społecznych, którzy przystąpili do projektu i otrzymali wsparcie w zakresie związanym z budowaniem zdolności organizacji partnerów społecznych, zgodnie z definicją wskaźnika produktu: Liczba organizacji partnerów społecznych objętych wsparciem (podmioty). </a:t>
            </a:r>
          </a:p>
          <a:p>
            <a:pPr marL="0" indent="0">
              <a:buNone/>
            </a:pPr>
            <a:r>
              <a:rPr lang="pl-PL" b="1" dirty="0"/>
              <a:t>7) Liczba organizacji społeczeństwa obywatelskiego wspartych w co najmniej jednym z następujących obszarów: standardy i procedury zarządzania, refleksyjność, wydolność finansowa, rzecznictwo, jakość usług, współpraca międzysektorowa (podmioty) </a:t>
            </a:r>
            <a:endParaRPr lang="pl-PL" b="1" dirty="0" smtClean="0"/>
          </a:p>
          <a:p>
            <a:pPr marL="0" indent="0">
              <a:buNone/>
            </a:pPr>
            <a:r>
              <a:rPr lang="pl-PL" dirty="0"/>
              <a:t>Wskaźnik mierzy liczbę organizacji społeczeństwa obywatelskiego, którym zostało udzielone wsparcie w ramach co najmniej jednego z obszarów wskazanych w nazwie wskaźnika. </a:t>
            </a: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33</a:t>
            </a:fld>
            <a:endParaRPr lang="pl-PL" dirty="0"/>
          </a:p>
        </p:txBody>
      </p:sp>
    </p:spTree>
    <p:extLst>
      <p:ext uri="{BB962C8B-B14F-4D97-AF65-F5344CB8AC3E}">
        <p14:creationId xmlns:p14="http://schemas.microsoft.com/office/powerpoint/2010/main" val="40938647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5525" y="899836"/>
            <a:ext cx="8640381" cy="575745"/>
          </a:xfrm>
        </p:spPr>
        <p:txBody>
          <a:bodyPr/>
          <a:lstStyle/>
          <a:p>
            <a:r>
              <a:rPr lang="pl-PL" dirty="0"/>
              <a:t>Wskaźniki produktu</a:t>
            </a:r>
          </a:p>
        </p:txBody>
      </p:sp>
      <p:sp>
        <p:nvSpPr>
          <p:cNvPr id="3" name="Symbol zastępczy zawartości 2"/>
          <p:cNvSpPr>
            <a:spLocks noGrp="1"/>
          </p:cNvSpPr>
          <p:nvPr>
            <p:ph idx="1"/>
          </p:nvPr>
        </p:nvSpPr>
        <p:spPr/>
        <p:txBody>
          <a:bodyPr>
            <a:normAutofit/>
          </a:bodyPr>
          <a:lstStyle/>
          <a:p>
            <a:pPr marL="0" indent="0">
              <a:buNone/>
            </a:pPr>
            <a:r>
              <a:rPr lang="pl-PL" b="1" dirty="0"/>
              <a:t>8) Liczba organizacji społeczeństwa obywatelskiego wspartych w zakresie wdrażania nowych metod działania lub rodzajów usług (podmioty) </a:t>
            </a:r>
            <a:endParaRPr lang="pl-PL" b="1" dirty="0" smtClean="0"/>
          </a:p>
          <a:p>
            <a:pPr marL="0" indent="0">
              <a:buNone/>
            </a:pPr>
            <a:r>
              <a:rPr lang="pl-PL" dirty="0"/>
              <a:t>Wskaźnik mierzy liczbę organizacji społeczeństwa obywatelskiego objętych </a:t>
            </a:r>
            <a:r>
              <a:rPr lang="pl-PL" dirty="0" smtClean="0"/>
              <a:t>wsparciem </a:t>
            </a:r>
            <a:r>
              <a:rPr lang="pl-PL" dirty="0"/>
              <a:t>w zakresie wdrażania nowych metod działania lub rodzajów usług. </a:t>
            </a:r>
            <a:endParaRPr lang="pl-PL" dirty="0" smtClean="0"/>
          </a:p>
          <a:p>
            <a:pPr marL="0" indent="0">
              <a:buNone/>
            </a:pPr>
            <a:r>
              <a:rPr lang="pl-PL" b="1" dirty="0"/>
              <a:t>9) Liczba przedstawicieli organizacji społeczeństwa obywatelskiego (w tym wolontariuszy) objętych wsparciem w programie (osoby) </a:t>
            </a:r>
            <a:endParaRPr lang="pl-PL" dirty="0"/>
          </a:p>
          <a:p>
            <a:pPr marL="0" indent="0">
              <a:buNone/>
            </a:pPr>
            <a:r>
              <a:rPr lang="pl-PL" dirty="0"/>
              <a:t>Definicja organizacji społeczeństwa obywatelskiego zgodnie ze wskaźnikiem: Liczba organizacji społeczeństwa obywatelskiego wspartych w co najmniej jednym z następujących obszarów: standardy i procedury zarządzania, refleksyjność, wydolność finansowa, rzecznictwo, jakość usług, współpraca międzysektorowa (podmioty). </a:t>
            </a:r>
          </a:p>
          <a:p>
            <a:pPr marL="0" indent="0">
              <a:buNone/>
            </a:pPr>
            <a:r>
              <a:rPr lang="pl-PL" dirty="0"/>
              <a:t>Wskaźnik mierzy liczbę przedstawicieli organizacji społeczeństwa obywatelskiego (osoby zatrudnione w organizacjach, współpracujące na podstawie umów cywilno-prawnych oraz wolontariuszy) objętych wsparciem w programie. </a:t>
            </a: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34</a:t>
            </a:fld>
            <a:endParaRPr lang="pl-PL" dirty="0"/>
          </a:p>
        </p:txBody>
      </p:sp>
    </p:spTree>
    <p:extLst>
      <p:ext uri="{BB962C8B-B14F-4D97-AF65-F5344CB8AC3E}">
        <p14:creationId xmlns:p14="http://schemas.microsoft.com/office/powerpoint/2010/main" val="13627725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5525" y="899836"/>
            <a:ext cx="8640381" cy="647753"/>
          </a:xfrm>
        </p:spPr>
        <p:txBody>
          <a:bodyPr/>
          <a:lstStyle/>
          <a:p>
            <a:r>
              <a:rPr lang="pl-PL" dirty="0"/>
              <a:t>Wskaźniki produktu</a:t>
            </a:r>
          </a:p>
        </p:txBody>
      </p:sp>
      <p:sp>
        <p:nvSpPr>
          <p:cNvPr id="3" name="Symbol zastępczy zawartości 2"/>
          <p:cNvSpPr>
            <a:spLocks noGrp="1"/>
          </p:cNvSpPr>
          <p:nvPr>
            <p:ph idx="1"/>
          </p:nvPr>
        </p:nvSpPr>
        <p:spPr>
          <a:xfrm>
            <a:off x="1025907" y="1547589"/>
            <a:ext cx="8640382" cy="5112250"/>
          </a:xfrm>
        </p:spPr>
        <p:txBody>
          <a:bodyPr>
            <a:normAutofit/>
          </a:bodyPr>
          <a:lstStyle/>
          <a:p>
            <a:pPr marL="0" indent="0">
              <a:buNone/>
            </a:pPr>
            <a:r>
              <a:rPr lang="pl-PL" b="1" dirty="0"/>
              <a:t>10) Liczba osób pochodzących z obszarów wiejskich objętych wsparciem w programie (osoby) </a:t>
            </a:r>
            <a:endParaRPr lang="pl-PL" dirty="0"/>
          </a:p>
          <a:p>
            <a:pPr marL="0" indent="0">
              <a:buNone/>
            </a:pPr>
            <a:r>
              <a:rPr lang="pl-PL" dirty="0" smtClean="0"/>
              <a:t>Osoby </a:t>
            </a:r>
            <a:r>
              <a:rPr lang="pl-PL" dirty="0"/>
              <a:t>pochodzące z obszarów wiejskich należy rozumieć jako osoby przebywające na obszarach słabo zaludnionych zgodnie ze stopniem urbanizacji (DEGURBA kategoria 3). </a:t>
            </a:r>
            <a:r>
              <a:rPr lang="pl-PL" dirty="0" smtClean="0"/>
              <a:t>Obszary </a:t>
            </a:r>
            <a:r>
              <a:rPr lang="pl-PL" dirty="0"/>
              <a:t>słabo zaludnione to obszary, na których więcej niż 50% populacji zamieszkuje tereny wiejskie. </a:t>
            </a:r>
            <a:r>
              <a:rPr lang="pl-PL" dirty="0" smtClean="0"/>
              <a:t>Wartość </a:t>
            </a:r>
            <a:r>
              <a:rPr lang="pl-PL" dirty="0"/>
              <a:t>tego wskaźnika jest obliczana automatycznie na podstawie gminy zamieszkania uczestnika wg kategorii 3 klasyfikacji DEGURBA. </a:t>
            </a:r>
            <a:endParaRPr lang="pl-PL" dirty="0" smtClean="0"/>
          </a:p>
          <a:p>
            <a:pPr marL="0" indent="0">
              <a:buNone/>
            </a:pPr>
            <a:r>
              <a:rPr lang="pl-PL" b="1" dirty="0" smtClean="0"/>
              <a:t>11</a:t>
            </a:r>
            <a:r>
              <a:rPr lang="pl-PL" b="1" dirty="0"/>
              <a:t>) Liczba osób w wieku 18-29 lat objętych wsparciem w programie (osoby) </a:t>
            </a:r>
            <a:endParaRPr lang="pl-PL" dirty="0"/>
          </a:p>
          <a:p>
            <a:pPr marL="0" indent="0">
              <a:buNone/>
            </a:pPr>
            <a:r>
              <a:rPr lang="pl-PL" dirty="0"/>
              <a:t>Osoby w wieku między 18 a 29 rokiem życia, tj. od dnia, w którym przypadają 18 urodziny do dnia poprzedzającego 30 urodziny, objęte wsparciem EFS+. </a:t>
            </a:r>
          </a:p>
          <a:p>
            <a:pPr marL="0" indent="0">
              <a:buNone/>
            </a:pPr>
            <a:r>
              <a:rPr lang="pl-PL" dirty="0"/>
              <a:t>Wiek uczestników określany jest na podstawie daty urodzenia (dzień, miesiąc, rok) i ustalany w dniu rozpoczęcia udziału w projekcie, tj. w momencie rozpoczęcia udziału w pierwszej formie wsparcia w projekcie. </a:t>
            </a: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35</a:t>
            </a:fld>
            <a:endParaRPr lang="pl-PL" dirty="0"/>
          </a:p>
        </p:txBody>
      </p:sp>
    </p:spTree>
    <p:extLst>
      <p:ext uri="{BB962C8B-B14F-4D97-AF65-F5344CB8AC3E}">
        <p14:creationId xmlns:p14="http://schemas.microsoft.com/office/powerpoint/2010/main" val="337396596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5525" y="899836"/>
            <a:ext cx="8640381" cy="575745"/>
          </a:xfrm>
        </p:spPr>
        <p:txBody>
          <a:bodyPr/>
          <a:lstStyle/>
          <a:p>
            <a:r>
              <a:rPr lang="pl-PL" dirty="0"/>
              <a:t>Wskaźniki produktu</a:t>
            </a:r>
          </a:p>
        </p:txBody>
      </p:sp>
      <p:sp>
        <p:nvSpPr>
          <p:cNvPr id="3" name="Symbol zastępczy zawartości 2"/>
          <p:cNvSpPr>
            <a:spLocks noGrp="1"/>
          </p:cNvSpPr>
          <p:nvPr>
            <p:ph idx="1"/>
          </p:nvPr>
        </p:nvSpPr>
        <p:spPr/>
        <p:txBody>
          <a:bodyPr>
            <a:normAutofit/>
          </a:bodyPr>
          <a:lstStyle/>
          <a:p>
            <a:pPr marL="0" indent="0">
              <a:buNone/>
            </a:pPr>
            <a:r>
              <a:rPr lang="pl-PL" b="1" dirty="0"/>
              <a:t>12) Liczba osób w wieku 55 lat i więcej objętych wsparciem w programie (osoby) </a:t>
            </a:r>
            <a:endParaRPr lang="pl-PL" dirty="0"/>
          </a:p>
          <a:p>
            <a:pPr marL="0" indent="0">
              <a:buNone/>
            </a:pPr>
            <a:r>
              <a:rPr lang="pl-PL" dirty="0"/>
              <a:t>Osoby w wieku 55 lat i więcej, tj. od dnia, w którym przypadają 55 urodziny, objęte wsparciem EFS+. </a:t>
            </a:r>
            <a:r>
              <a:rPr lang="pl-PL" dirty="0" smtClean="0"/>
              <a:t>Wiek </a:t>
            </a:r>
            <a:r>
              <a:rPr lang="pl-PL" dirty="0"/>
              <a:t>uczestników określany jest na podstawie daty urodzenia (dzień, miesiąc, rok) i ustalany w dniu rozpoczęcia udziału w projekcie, tj. w momencie rozpoczęcia udziału w pierwszej formie wsparcia w projekcie. </a:t>
            </a:r>
          </a:p>
          <a:p>
            <a:pPr marL="0" indent="0">
              <a:buNone/>
            </a:pPr>
            <a:r>
              <a:rPr lang="pl-PL" b="1" dirty="0"/>
              <a:t>13) Liczba osób w wieku poniżej 18 lat objętych wsparciem w programie (osoby) </a:t>
            </a:r>
            <a:endParaRPr lang="pl-PL" dirty="0"/>
          </a:p>
          <a:p>
            <a:pPr marL="0" indent="0">
              <a:buNone/>
            </a:pPr>
            <a:r>
              <a:rPr lang="pl-PL" dirty="0"/>
              <a:t>Osoby w wieku poniżej 18 lat, tj. do dnia poprzedzającego dzień 18 urodzin, objęte wsparciem EFS+. </a:t>
            </a:r>
            <a:r>
              <a:rPr lang="pl-PL" dirty="0" smtClean="0"/>
              <a:t>Wiek </a:t>
            </a:r>
            <a:r>
              <a:rPr lang="pl-PL" dirty="0"/>
              <a:t>uczestników określany jest na podstawie daty urodzenia (dzień, miesiąc, rok) i ustalany w dniu rozpoczęcia udziału w projekcie, tj. w momencie rozpoczęcia udziału w pierwszej formie wsparcia w projekcie. </a:t>
            </a: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36</a:t>
            </a:fld>
            <a:endParaRPr lang="pl-PL" dirty="0"/>
          </a:p>
        </p:txBody>
      </p:sp>
    </p:spTree>
    <p:extLst>
      <p:ext uri="{BB962C8B-B14F-4D97-AF65-F5344CB8AC3E}">
        <p14:creationId xmlns:p14="http://schemas.microsoft.com/office/powerpoint/2010/main" val="352803218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5525" y="755502"/>
            <a:ext cx="8640381" cy="720079"/>
          </a:xfrm>
        </p:spPr>
        <p:txBody>
          <a:bodyPr>
            <a:normAutofit fontScale="90000"/>
          </a:bodyPr>
          <a:lstStyle/>
          <a:p>
            <a:r>
              <a:rPr lang="pl-PL" sz="3100" dirty="0"/>
              <a:t>W</a:t>
            </a:r>
            <a:r>
              <a:rPr lang="pl-PL" sz="3100" dirty="0" smtClean="0"/>
              <a:t>skaźniki </a:t>
            </a:r>
            <a:r>
              <a:rPr lang="pl-PL" sz="3100" dirty="0"/>
              <a:t>rezultatu bezpośredniego </a:t>
            </a:r>
            <a:r>
              <a:rPr lang="pl-PL" b="0" dirty="0"/>
              <a:t/>
            </a:r>
            <a:br>
              <a:rPr lang="pl-PL" b="0" dirty="0"/>
            </a:br>
            <a:endParaRPr lang="pl-PL" dirty="0"/>
          </a:p>
        </p:txBody>
      </p:sp>
      <p:sp>
        <p:nvSpPr>
          <p:cNvPr id="3" name="Symbol zastępczy zawartości 2"/>
          <p:cNvSpPr>
            <a:spLocks noGrp="1"/>
          </p:cNvSpPr>
          <p:nvPr>
            <p:ph idx="1"/>
          </p:nvPr>
        </p:nvSpPr>
        <p:spPr>
          <a:xfrm>
            <a:off x="1025907" y="1331565"/>
            <a:ext cx="8640382" cy="5688272"/>
          </a:xfrm>
        </p:spPr>
        <p:txBody>
          <a:bodyPr>
            <a:noAutofit/>
          </a:bodyPr>
          <a:lstStyle/>
          <a:p>
            <a:pPr marL="0" indent="0">
              <a:buNone/>
            </a:pPr>
            <a:r>
              <a:rPr lang="pl-PL" b="1" dirty="0"/>
              <a:t>1) Liczba osób, które podniosły poziom wiedzy w zakresie równości kobiet i mężczyzn dzięki wsparciu w programie (osoby) </a:t>
            </a:r>
            <a:endParaRPr lang="pl-PL" dirty="0"/>
          </a:p>
          <a:p>
            <a:pPr marL="0" indent="0">
              <a:buNone/>
            </a:pPr>
            <a:r>
              <a:rPr lang="pl-PL" dirty="0"/>
              <a:t>Wskaźnik mierzy liczbę osób, które dzięki uczestnictwu w projekcie EFS+ podniosły poziom wiedzy w zakresie równości kobiet i mężczyzn. </a:t>
            </a:r>
            <a:endParaRPr lang="pl-PL" dirty="0" smtClean="0"/>
          </a:p>
          <a:p>
            <a:pPr marL="0" indent="0">
              <a:buNone/>
            </a:pPr>
            <a:r>
              <a:rPr lang="pl-PL" dirty="0" smtClean="0"/>
              <a:t>Podniesienie </a:t>
            </a:r>
            <a:r>
              <a:rPr lang="pl-PL" dirty="0"/>
              <a:t>poziomu wiedzy weryfikowane powinno być w szczególności poprzez </a:t>
            </a:r>
            <a:r>
              <a:rPr lang="pl-PL" dirty="0" smtClean="0"/>
              <a:t>odpowiedni </a:t>
            </a:r>
            <a:r>
              <a:rPr lang="pl-PL" dirty="0"/>
              <a:t>test potwierdzający uzyskany zasób wiadomości. </a:t>
            </a:r>
            <a:endParaRPr lang="pl-PL" dirty="0" smtClean="0"/>
          </a:p>
          <a:p>
            <a:pPr marL="0" indent="0">
              <a:buNone/>
            </a:pPr>
            <a:r>
              <a:rPr lang="pl-PL" b="1" dirty="0"/>
              <a:t>2) Liczba osób, które podniosły poziom wiedzy w zakresie równości szans i niedyskryminacji ze względu na rasę, pochodzenie etniczne, religię, światopogląd, niepełnosprawności, wiek lub orientację seksualną dzięki wsparciu w programie (osoby) </a:t>
            </a:r>
            <a:endParaRPr lang="pl-PL" dirty="0"/>
          </a:p>
          <a:p>
            <a:pPr marL="0" indent="0">
              <a:buNone/>
            </a:pPr>
            <a:r>
              <a:rPr lang="pl-PL" dirty="0"/>
              <a:t>Wskaźnik mierzy liczbę osób, które dzięki uczestnictwu w projekcie EFS+ podniosły poziom wiedzy w zakresie równości szans i niedyskryminacji ze względu na rasę, pochodzenie etniczne, religię, światopogląd, niepełnosprawności, wiek lub orientację seksualną. </a:t>
            </a:r>
          </a:p>
          <a:p>
            <a:pPr marL="0" indent="0">
              <a:buNone/>
            </a:pPr>
            <a:r>
              <a:rPr lang="pl-PL" dirty="0"/>
              <a:t>Podniesienie poziomu wiedzy weryfikowane powinno być w szczególności poprzez odpowiedni test potwierdzający uzyskany zasób wiadomości. </a:t>
            </a: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37</a:t>
            </a:fld>
            <a:endParaRPr lang="pl-PL" dirty="0"/>
          </a:p>
        </p:txBody>
      </p:sp>
    </p:spTree>
    <p:extLst>
      <p:ext uri="{BB962C8B-B14F-4D97-AF65-F5344CB8AC3E}">
        <p14:creationId xmlns:p14="http://schemas.microsoft.com/office/powerpoint/2010/main" val="52498239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5525" y="899836"/>
            <a:ext cx="8640381" cy="503737"/>
          </a:xfrm>
        </p:spPr>
        <p:txBody>
          <a:bodyPr/>
          <a:lstStyle/>
          <a:p>
            <a:r>
              <a:rPr lang="pl-PL" dirty="0"/>
              <a:t>Wskaźniki rezultatu bezpośredniego</a:t>
            </a:r>
          </a:p>
        </p:txBody>
      </p:sp>
      <p:sp>
        <p:nvSpPr>
          <p:cNvPr id="3" name="Symbol zastępczy zawartości 2"/>
          <p:cNvSpPr>
            <a:spLocks noGrp="1"/>
          </p:cNvSpPr>
          <p:nvPr>
            <p:ph idx="1"/>
          </p:nvPr>
        </p:nvSpPr>
        <p:spPr>
          <a:xfrm>
            <a:off x="1025907" y="1619597"/>
            <a:ext cx="8640382" cy="5040242"/>
          </a:xfrm>
        </p:spPr>
        <p:txBody>
          <a:bodyPr/>
          <a:lstStyle/>
          <a:p>
            <a:pPr marL="0" indent="0">
              <a:buNone/>
            </a:pPr>
            <a:r>
              <a:rPr lang="pl-PL" b="1" dirty="0"/>
              <a:t>3) Liczba organizacji partnerów społecznych, które zwiększyły swój potencjał (podmioty) </a:t>
            </a:r>
            <a:endParaRPr lang="pl-PL" dirty="0"/>
          </a:p>
          <a:p>
            <a:pPr marL="0" indent="0">
              <a:buNone/>
            </a:pPr>
            <a:r>
              <a:rPr lang="pl-PL" dirty="0"/>
              <a:t>Do wskaźnika będą liczone organizacje partnerów społecznych, wykazane we wskaźniku produktu: Liczba organizacji partnerów społecznych objętych wsparciem (podmioty), które w wyniku udzielonego wsparcia wzmocniły swoje zdolności do realizacji działań statutowych, zgodnie z założeniami określonymi we wniosku o dofinansowanie. </a:t>
            </a:r>
            <a:r>
              <a:rPr lang="pl-PL" dirty="0" smtClean="0"/>
              <a:t>Wskaźnik </a:t>
            </a:r>
            <a:r>
              <a:rPr lang="pl-PL" dirty="0"/>
              <a:t>mierzony w ciągu 4 tygodni od zakończenia udziału w projekcie</a:t>
            </a:r>
            <a:r>
              <a:rPr lang="pl-PL" dirty="0" smtClean="0"/>
              <a:t>.</a:t>
            </a:r>
          </a:p>
          <a:p>
            <a:pPr marL="0" indent="0">
              <a:buNone/>
            </a:pPr>
            <a:r>
              <a:rPr lang="pl-PL" b="1" dirty="0"/>
              <a:t>4) Liczba przedstawicieli organizacji partnerów społecznych, którzy podnieśli kompetencje (osoby) </a:t>
            </a:r>
            <a:endParaRPr lang="pl-PL" dirty="0"/>
          </a:p>
          <a:p>
            <a:pPr marL="0" indent="0">
              <a:buNone/>
            </a:pPr>
            <a:r>
              <a:rPr lang="pl-PL" dirty="0" smtClean="0"/>
              <a:t>Wskaźnik obejmuje liczbę przedstawicieli organizacji partnerów społecznych. </a:t>
            </a:r>
            <a:r>
              <a:rPr lang="pl-PL" dirty="0"/>
              <a:t>Pomiar umiejętności i wiedzy za pomocą testu przed rozpoczęciem projektu i po zakończonym udziale w projekcie. </a:t>
            </a:r>
            <a:r>
              <a:rPr lang="pl-PL" dirty="0" smtClean="0"/>
              <a:t>Wskaźnik </a:t>
            </a:r>
            <a:r>
              <a:rPr lang="pl-PL" dirty="0"/>
              <a:t>mierzony w ciągu 4 tygodni od zakończenia udziału w projekcie. </a:t>
            </a: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38</a:t>
            </a:fld>
            <a:endParaRPr lang="pl-PL" dirty="0"/>
          </a:p>
        </p:txBody>
      </p:sp>
    </p:spTree>
    <p:extLst>
      <p:ext uri="{BB962C8B-B14F-4D97-AF65-F5344CB8AC3E}">
        <p14:creationId xmlns:p14="http://schemas.microsoft.com/office/powerpoint/2010/main" val="25369718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5525" y="899836"/>
            <a:ext cx="8640381" cy="503737"/>
          </a:xfrm>
        </p:spPr>
        <p:txBody>
          <a:bodyPr/>
          <a:lstStyle/>
          <a:p>
            <a:r>
              <a:rPr lang="pl-PL" dirty="0"/>
              <a:t>Wskaźniki rezultatu bezpośredniego</a:t>
            </a:r>
          </a:p>
        </p:txBody>
      </p:sp>
      <p:sp>
        <p:nvSpPr>
          <p:cNvPr id="3" name="Symbol zastępczy zawartości 2"/>
          <p:cNvSpPr>
            <a:spLocks noGrp="1"/>
          </p:cNvSpPr>
          <p:nvPr>
            <p:ph idx="1"/>
          </p:nvPr>
        </p:nvSpPr>
        <p:spPr>
          <a:xfrm>
            <a:off x="1025907" y="1619597"/>
            <a:ext cx="8640382" cy="5040242"/>
          </a:xfrm>
        </p:spPr>
        <p:txBody>
          <a:bodyPr>
            <a:normAutofit/>
          </a:bodyPr>
          <a:lstStyle/>
          <a:p>
            <a:pPr marL="0" indent="0">
              <a:buNone/>
            </a:pPr>
            <a:r>
              <a:rPr lang="pl-PL" b="1" dirty="0"/>
              <a:t>5) Liczba organizacji społeczeństwa obywatelskiego, które poprawiły lub wprowadziły nowe metody działania lub rodzaje usług (podmioty) </a:t>
            </a:r>
            <a:endParaRPr lang="pl-PL" dirty="0"/>
          </a:p>
          <a:p>
            <a:pPr marL="0" indent="0">
              <a:buNone/>
            </a:pPr>
            <a:r>
              <a:rPr lang="pl-PL" dirty="0"/>
              <a:t>Wskaźnik mierzy liczbę organizacji społeczeństwa obywatelskiego, wykazanych we wskaźniku: Liczba organizacji społeczeństwa obywatelskiego wspartych w zakresie wdrażania nowych metod działania lub rodzajów usług (podmioty), które poprawiły lub wprowadziły nowe metody działania. Jako poprawę lub wprowadzenie nowych metod rozumie się faktyczne ich wdrożenie do działań organizacji. </a:t>
            </a:r>
          </a:p>
          <a:p>
            <a:pPr marL="0" indent="0">
              <a:buNone/>
            </a:pPr>
            <a:r>
              <a:rPr lang="pl-PL" dirty="0"/>
              <a:t>Wskaźnik mierzony w ciągu 4 tygodni od zakończenia udziału w projekcie. </a:t>
            </a: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39</a:t>
            </a:fld>
            <a:endParaRPr lang="pl-PL" dirty="0"/>
          </a:p>
        </p:txBody>
      </p:sp>
    </p:spTree>
    <p:extLst>
      <p:ext uri="{BB962C8B-B14F-4D97-AF65-F5344CB8AC3E}">
        <p14:creationId xmlns:p14="http://schemas.microsoft.com/office/powerpoint/2010/main" val="24491138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601490" y="2843733"/>
            <a:ext cx="4968552" cy="576064"/>
          </a:xfrm>
        </p:spPr>
        <p:txBody>
          <a:bodyPr>
            <a:noAutofit/>
          </a:bodyPr>
          <a:lstStyle/>
          <a:p>
            <a:r>
              <a:rPr lang="pl-PL" sz="1800" dirty="0" smtClean="0">
                <a:latin typeface="Arial" panose="020B0604020202020204" pitchFamily="34" charset="0"/>
                <a:cs typeface="Arial" panose="020B0604020202020204" pitchFamily="34" charset="0"/>
              </a:rPr>
              <a:t>Typy wsparcia:</a:t>
            </a:r>
            <a:endParaRPr lang="pl-PL" sz="1800" dirty="0">
              <a:latin typeface="Arial" panose="020B0604020202020204" pitchFamily="34" charset="0"/>
              <a:cs typeface="Arial" panose="020B0604020202020204" pitchFamily="34" charset="0"/>
            </a:endParaRPr>
          </a:p>
        </p:txBody>
      </p:sp>
      <p:sp>
        <p:nvSpPr>
          <p:cNvPr id="3" name="Podtytuł 2"/>
          <p:cNvSpPr>
            <a:spLocks noGrp="1"/>
          </p:cNvSpPr>
          <p:nvPr>
            <p:ph type="subTitle" idx="1"/>
          </p:nvPr>
        </p:nvSpPr>
        <p:spPr>
          <a:xfrm>
            <a:off x="1457474" y="3419797"/>
            <a:ext cx="7920037" cy="2304256"/>
          </a:xfrm>
        </p:spPr>
        <p:txBody>
          <a:bodyPr>
            <a:normAutofit/>
          </a:bodyPr>
          <a:lstStyle/>
          <a:p>
            <a:pPr>
              <a:spcBef>
                <a:spcPts val="0"/>
              </a:spcBef>
            </a:pPr>
            <a:r>
              <a:rPr lang="pl-PL" sz="2000" dirty="0" smtClean="0">
                <a:solidFill>
                  <a:schemeClr val="accent2">
                    <a:lumMod val="50000"/>
                  </a:schemeClr>
                </a:solidFill>
                <a:latin typeface="Arial" panose="020B0604020202020204" pitchFamily="34" charset="0"/>
                <a:cs typeface="Arial" panose="020B0604020202020204" pitchFamily="34" charset="0"/>
              </a:rPr>
              <a:t>7.3.D</a:t>
            </a:r>
            <a:r>
              <a:rPr lang="pl-PL" sz="2000" dirty="0" smtClean="0">
                <a:latin typeface="Arial" panose="020B0604020202020204" pitchFamily="34" charset="0"/>
                <a:cs typeface="Arial" panose="020B0604020202020204" pitchFamily="34" charset="0"/>
              </a:rPr>
              <a:t> </a:t>
            </a:r>
            <a:r>
              <a:rPr lang="pl-PL" sz="2000" dirty="0">
                <a:latin typeface="Arial" panose="020B0604020202020204" pitchFamily="34" charset="0"/>
                <a:cs typeface="Arial" panose="020B0604020202020204" pitchFamily="34" charset="0"/>
              </a:rPr>
              <a:t>Budowanie zdolności organizacji społeczeństwa obywatelskiego, działających na rzecz równości i niedyskryminacji</a:t>
            </a:r>
          </a:p>
          <a:p>
            <a:pPr>
              <a:spcBef>
                <a:spcPts val="0"/>
              </a:spcBef>
            </a:pPr>
            <a:r>
              <a:rPr lang="pl-PL" sz="2000" dirty="0">
                <a:solidFill>
                  <a:schemeClr val="accent2">
                    <a:lumMod val="50000"/>
                  </a:schemeClr>
                </a:solidFill>
                <a:latin typeface="Arial" panose="020B0604020202020204" pitchFamily="34" charset="0"/>
                <a:cs typeface="Arial" panose="020B0604020202020204" pitchFamily="34" charset="0"/>
              </a:rPr>
              <a:t>7.3.E</a:t>
            </a:r>
            <a:r>
              <a:rPr lang="pl-PL" sz="2000" dirty="0">
                <a:latin typeface="Arial" panose="020B0604020202020204" pitchFamily="34" charset="0"/>
                <a:cs typeface="Arial" panose="020B0604020202020204" pitchFamily="34" charset="0"/>
              </a:rPr>
              <a:t> Inicjatywy lokalne w zakresie zapobiegania </a:t>
            </a:r>
            <a:r>
              <a:rPr lang="pl-PL" sz="2000" dirty="0" smtClean="0">
                <a:latin typeface="Arial" panose="020B0604020202020204" pitchFamily="34" charset="0"/>
                <a:cs typeface="Arial" panose="020B0604020202020204" pitchFamily="34" charset="0"/>
              </a:rPr>
              <a:t>dyskryminacji </a:t>
            </a:r>
            <a:br>
              <a:rPr lang="pl-PL" sz="2000" dirty="0" smtClean="0">
                <a:latin typeface="Arial" panose="020B0604020202020204" pitchFamily="34" charset="0"/>
                <a:cs typeface="Arial" panose="020B0604020202020204" pitchFamily="34" charset="0"/>
              </a:rPr>
            </a:br>
            <a:r>
              <a:rPr lang="pl-PL" sz="2000" dirty="0" smtClean="0">
                <a:latin typeface="Arial" panose="020B0604020202020204" pitchFamily="34" charset="0"/>
                <a:cs typeface="Arial" panose="020B0604020202020204" pitchFamily="34" charset="0"/>
              </a:rPr>
              <a:t>i </a:t>
            </a:r>
            <a:r>
              <a:rPr lang="pl-PL" sz="2000" dirty="0">
                <a:latin typeface="Arial" panose="020B0604020202020204" pitchFamily="34" charset="0"/>
                <a:cs typeface="Arial" panose="020B0604020202020204" pitchFamily="34" charset="0"/>
              </a:rPr>
              <a:t>przemocy</a:t>
            </a:r>
          </a:p>
          <a:p>
            <a:endParaRPr lang="pl-PL" dirty="0"/>
          </a:p>
        </p:txBody>
      </p:sp>
      <p:sp>
        <p:nvSpPr>
          <p:cNvPr id="4" name="Symbol zastępczy daty 3"/>
          <p:cNvSpPr>
            <a:spLocks noGrp="1"/>
          </p:cNvSpPr>
          <p:nvPr>
            <p:ph type="dt" sz="half" idx="10"/>
          </p:nvPr>
        </p:nvSpPr>
        <p:spPr/>
        <p:txBody>
          <a:bodyPr/>
          <a:lstStyle/>
          <a:p>
            <a:fld id="{68EEE8EE-D7CF-4F1D-849B-3E54D1DD80B0}" type="datetime1">
              <a:rPr lang="pl-PL" smtClean="0"/>
              <a:t>18.12.2024</a:t>
            </a:fld>
            <a:endParaRPr lang="pl-PL" dirty="0"/>
          </a:p>
        </p:txBody>
      </p:sp>
    </p:spTree>
    <p:extLst>
      <p:ext uri="{BB962C8B-B14F-4D97-AF65-F5344CB8AC3E}">
        <p14:creationId xmlns:p14="http://schemas.microsoft.com/office/powerpoint/2010/main" val="412452144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5525" y="899836"/>
            <a:ext cx="8640381" cy="720003"/>
          </a:xfrm>
        </p:spPr>
        <p:txBody>
          <a:bodyPr/>
          <a:lstStyle/>
          <a:p>
            <a:r>
              <a:rPr lang="pl-PL" dirty="0"/>
              <a:t>Wskaźniki rezultatu bezpośredniego</a:t>
            </a:r>
          </a:p>
        </p:txBody>
      </p:sp>
      <p:sp>
        <p:nvSpPr>
          <p:cNvPr id="3" name="Symbol zastępczy zawartości 2"/>
          <p:cNvSpPr>
            <a:spLocks noGrp="1"/>
          </p:cNvSpPr>
          <p:nvPr>
            <p:ph idx="1"/>
          </p:nvPr>
        </p:nvSpPr>
        <p:spPr/>
        <p:txBody>
          <a:bodyPr/>
          <a:lstStyle/>
          <a:p>
            <a:pPr marL="0" indent="0">
              <a:buNone/>
            </a:pPr>
            <a:r>
              <a:rPr lang="pl-PL" b="1" dirty="0"/>
              <a:t>6) Liczba organizacji społeczeństwa obywatelskiego, które zwiększyły swój potencjał organizacyjny w co najmniej jednym z następujących obszarów: standardy i procedury zarządzania, refleksyjność, wydolność finansowa, rzecznictwo, jakość usług, współpraca międzysektorowa (podmioty) </a:t>
            </a:r>
          </a:p>
          <a:p>
            <a:pPr marL="0" indent="0">
              <a:buNone/>
            </a:pPr>
            <a:r>
              <a:rPr lang="pl-PL" dirty="0"/>
              <a:t>Wskaźnik mierzy liczbę organizacji społeczeństwa obywatelskiego, zgodnie z definicją ze wskaźnika Liczba organizacji społeczeństwa obywatelskiego wspartych w co najmniej jednym z następujących obszarów: standardy i procedury zarządzania, refleksyjność, wydolność finansowa, rzecznictwo, jakość usług, współpraca międzysektorowa (podmioty), które zwiększyły swój potencjał organizacyjny w co najmniej jednym z obszarów wskazanych we wskaźniku. Jako zwiększenie potencjału rozumie się zweryfikowaną poprawę aspektów wskazanych we wskaźniku względem danej organizacji. </a:t>
            </a:r>
          </a:p>
          <a:p>
            <a:endParaRPr lang="pl-PL" dirty="0"/>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40</a:t>
            </a:fld>
            <a:endParaRPr lang="pl-PL" dirty="0"/>
          </a:p>
        </p:txBody>
      </p:sp>
    </p:spTree>
    <p:extLst>
      <p:ext uri="{BB962C8B-B14F-4D97-AF65-F5344CB8AC3E}">
        <p14:creationId xmlns:p14="http://schemas.microsoft.com/office/powerpoint/2010/main" val="232663450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5525" y="899836"/>
            <a:ext cx="8640381" cy="720003"/>
          </a:xfrm>
        </p:spPr>
        <p:txBody>
          <a:bodyPr/>
          <a:lstStyle/>
          <a:p>
            <a:r>
              <a:rPr lang="pl-PL" dirty="0"/>
              <a:t>Wskaźniki rezultatu bezpośredniego</a:t>
            </a:r>
          </a:p>
        </p:txBody>
      </p:sp>
      <p:sp>
        <p:nvSpPr>
          <p:cNvPr id="3" name="Symbol zastępczy zawartości 2"/>
          <p:cNvSpPr>
            <a:spLocks noGrp="1"/>
          </p:cNvSpPr>
          <p:nvPr>
            <p:ph idx="1"/>
          </p:nvPr>
        </p:nvSpPr>
        <p:spPr>
          <a:xfrm>
            <a:off x="1024818" y="1475581"/>
            <a:ext cx="8640382" cy="5328516"/>
          </a:xfrm>
        </p:spPr>
        <p:txBody>
          <a:bodyPr>
            <a:noAutofit/>
          </a:bodyPr>
          <a:lstStyle/>
          <a:p>
            <a:pPr marL="0" indent="0">
              <a:buNone/>
            </a:pPr>
            <a:r>
              <a:rPr lang="pl-PL" b="1" dirty="0">
                <a:latin typeface="Arial" panose="020B0604020202020204" pitchFamily="34" charset="0"/>
                <a:cs typeface="Arial" panose="020B0604020202020204" pitchFamily="34" charset="0"/>
              </a:rPr>
              <a:t>7) Liczba przedstawicieli organizacji społeczeństwa obywatelskiego, którzy zdobyli nowe umiejętności, wiedzę lub uzyskali kwalifikacje (osoby) </a:t>
            </a:r>
            <a:endParaRPr lang="pl-PL" dirty="0">
              <a:latin typeface="Arial" panose="020B0604020202020204" pitchFamily="34" charset="0"/>
              <a:cs typeface="Arial" panose="020B0604020202020204" pitchFamily="34" charset="0"/>
            </a:endParaRPr>
          </a:p>
          <a:p>
            <a:pPr marL="0" indent="0">
              <a:buNone/>
            </a:pPr>
            <a:r>
              <a:rPr lang="pl-PL" dirty="0" smtClean="0">
                <a:latin typeface="Arial" panose="020B0604020202020204" pitchFamily="34" charset="0"/>
                <a:cs typeface="Arial" panose="020B0604020202020204" pitchFamily="34" charset="0"/>
              </a:rPr>
              <a:t>Wskaźnik </a:t>
            </a:r>
            <a:r>
              <a:rPr lang="pl-PL" dirty="0">
                <a:latin typeface="Arial" panose="020B0604020202020204" pitchFamily="34" charset="0"/>
                <a:cs typeface="Arial" panose="020B0604020202020204" pitchFamily="34" charset="0"/>
              </a:rPr>
              <a:t>mierzy liczbę osób, wykazanych we wskaźniku: Liczba przedstawicieli organizacji społeczeństwa obywatelskiego (w tym wolontariuszy) objętych wsparciem w programie (osoby), które zdobyły nowe umiejętności, wiedzę lub uzyskały kwalifikacje w wyniku udziału w projekcie. </a:t>
            </a:r>
          </a:p>
          <a:p>
            <a:pPr marL="0" indent="0">
              <a:buNone/>
            </a:pPr>
            <a:r>
              <a:rPr lang="pl-PL" dirty="0" smtClean="0">
                <a:latin typeface="Arial" panose="020B0604020202020204" pitchFamily="34" charset="0"/>
                <a:cs typeface="Arial" panose="020B0604020202020204" pitchFamily="34" charset="0"/>
              </a:rPr>
              <a:t>Pomiar </a:t>
            </a:r>
            <a:r>
              <a:rPr lang="pl-PL" dirty="0">
                <a:latin typeface="Arial" panose="020B0604020202020204" pitchFamily="34" charset="0"/>
                <a:cs typeface="Arial" panose="020B0604020202020204" pitchFamily="34" charset="0"/>
              </a:rPr>
              <a:t>umiejętności i wiedzy za pomocą testu przed rozpoczęciem projektu i po zakończonym udziale w projekcie. </a:t>
            </a:r>
          </a:p>
          <a:p>
            <a:pPr marL="0" indent="0">
              <a:buNone/>
            </a:pPr>
            <a:r>
              <a:rPr lang="pl-PL" dirty="0">
                <a:latin typeface="Arial" panose="020B0604020202020204" pitchFamily="34" charset="0"/>
                <a:cs typeface="Arial" panose="020B0604020202020204" pitchFamily="34" charset="0"/>
              </a:rPr>
              <a:t>Wskaźnik mierzony w ciągu 4 tygodni od zakończenia udziału w projekcie. </a:t>
            </a:r>
            <a:endParaRPr lang="pl-PL" dirty="0" smtClean="0">
              <a:latin typeface="Arial" panose="020B0604020202020204" pitchFamily="34" charset="0"/>
              <a:cs typeface="Arial" panose="020B0604020202020204" pitchFamily="34" charset="0"/>
            </a:endParaRPr>
          </a:p>
          <a:p>
            <a:pPr marL="0" indent="0">
              <a:buNone/>
            </a:pPr>
            <a:r>
              <a:rPr lang="pl-PL" b="1" dirty="0">
                <a:latin typeface="Arial" panose="020B0604020202020204" pitchFamily="34" charset="0"/>
                <a:cs typeface="Arial" panose="020B0604020202020204" pitchFamily="34" charset="0"/>
              </a:rPr>
              <a:t>8) Liczba osób, które uzyskały kwalifikacje po opuszczeniu programu (osoby) </a:t>
            </a:r>
            <a:endParaRPr lang="pl-PL" dirty="0">
              <a:latin typeface="Arial" panose="020B0604020202020204" pitchFamily="34" charset="0"/>
              <a:cs typeface="Arial" panose="020B0604020202020204" pitchFamily="34" charset="0"/>
            </a:endParaRPr>
          </a:p>
          <a:p>
            <a:pPr marL="0" indent="0">
              <a:buNone/>
            </a:pPr>
            <a:r>
              <a:rPr lang="pl-PL" dirty="0">
                <a:latin typeface="Arial" panose="020B0604020202020204" pitchFamily="34" charset="0"/>
                <a:cs typeface="Arial" panose="020B0604020202020204" pitchFamily="34" charset="0"/>
              </a:rPr>
              <a:t>Do wskaźnika wlicza się osoby, które otrzymały wsparcie EFS+ i uzyskały kwalifikacje lub kompetencje po opuszczeniu projektu. Do wskaźnika należy wliczać jedynie osoby, które uzyskały kwalifikacje /kompetencje w trakcie lub bezpośrednio po zakończeniu udziału w projekcie, tj. w ciągu czterech tygodni, które minęły od momentu zakończenia udziału w projekcie. </a:t>
            </a: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41</a:t>
            </a:fld>
            <a:endParaRPr lang="pl-PL" dirty="0"/>
          </a:p>
        </p:txBody>
      </p:sp>
    </p:spTree>
    <p:extLst>
      <p:ext uri="{BB962C8B-B14F-4D97-AF65-F5344CB8AC3E}">
        <p14:creationId xmlns:p14="http://schemas.microsoft.com/office/powerpoint/2010/main" val="273401420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5525" y="899836"/>
            <a:ext cx="8640381" cy="791769"/>
          </a:xfrm>
        </p:spPr>
        <p:txBody>
          <a:bodyPr>
            <a:normAutofit/>
          </a:bodyPr>
          <a:lstStyle/>
          <a:p>
            <a:r>
              <a:rPr lang="pl-PL" dirty="0" smtClean="0"/>
              <a:t>Dodatkowe wskaźniki produktu </a:t>
            </a:r>
            <a:endParaRPr lang="pl-PL" dirty="0"/>
          </a:p>
        </p:txBody>
      </p:sp>
      <p:sp>
        <p:nvSpPr>
          <p:cNvPr id="3" name="Symbol zastępczy zawartości 2"/>
          <p:cNvSpPr>
            <a:spLocks noGrp="1"/>
          </p:cNvSpPr>
          <p:nvPr>
            <p:ph idx="1"/>
          </p:nvPr>
        </p:nvSpPr>
        <p:spPr>
          <a:xfrm>
            <a:off x="1025907" y="1547589"/>
            <a:ext cx="8640382" cy="5112250"/>
          </a:xfrm>
        </p:spPr>
        <p:txBody>
          <a:bodyPr/>
          <a:lstStyle/>
          <a:p>
            <a:pPr marL="0" indent="0" algn="ctr">
              <a:buNone/>
            </a:pPr>
            <a:r>
              <a:rPr lang="pl-PL" b="1" dirty="0">
                <a:solidFill>
                  <a:schemeClr val="tx2">
                    <a:lumMod val="60000"/>
                    <a:lumOff val="40000"/>
                  </a:schemeClr>
                </a:solidFill>
              </a:rPr>
              <a:t>W</a:t>
            </a:r>
            <a:r>
              <a:rPr lang="pl-PL" b="1" dirty="0" smtClean="0">
                <a:solidFill>
                  <a:schemeClr val="tx2">
                    <a:lumMod val="60000"/>
                    <a:lumOff val="40000"/>
                  </a:schemeClr>
                </a:solidFill>
              </a:rPr>
              <a:t> </a:t>
            </a:r>
            <a:r>
              <a:rPr lang="pl-PL" b="1" dirty="0">
                <a:solidFill>
                  <a:schemeClr val="tx2">
                    <a:lumMod val="60000"/>
                    <a:lumOff val="40000"/>
                  </a:schemeClr>
                </a:solidFill>
              </a:rPr>
              <a:t>projektach jest obowiązek monitorowania niżej wymienionych wskaźników produktu. Ich wartość docelowa może wynosić 0, lecz muszą być ujęte w </a:t>
            </a:r>
            <a:r>
              <a:rPr lang="pl-PL" b="1" dirty="0" smtClean="0">
                <a:solidFill>
                  <a:schemeClr val="tx2">
                    <a:lumMod val="60000"/>
                    <a:lumOff val="40000"/>
                  </a:schemeClr>
                </a:solidFill>
              </a:rPr>
              <a:t>projekcie </a:t>
            </a:r>
            <a:r>
              <a:rPr lang="pl-PL" b="1" dirty="0">
                <a:solidFill>
                  <a:schemeClr val="tx2">
                    <a:lumMod val="60000"/>
                    <a:lumOff val="40000"/>
                  </a:schemeClr>
                </a:solidFill>
              </a:rPr>
              <a:t>i monitorowane. </a:t>
            </a:r>
            <a:endParaRPr lang="pl-PL" b="1" dirty="0"/>
          </a:p>
          <a:p>
            <a:pPr marL="342900" indent="-342900">
              <a:buAutoNum type="arabicParenR"/>
            </a:pPr>
            <a:r>
              <a:rPr lang="pl-PL" b="1" dirty="0" smtClean="0"/>
              <a:t>Liczba </a:t>
            </a:r>
            <a:r>
              <a:rPr lang="pl-PL" b="1" dirty="0"/>
              <a:t>objętych wsparciem podmiotów administracji publicznej lub służb </a:t>
            </a:r>
            <a:r>
              <a:rPr lang="pl-PL" b="1" dirty="0" smtClean="0"/>
              <a:t>publicznych </a:t>
            </a:r>
            <a:r>
              <a:rPr lang="pl-PL" b="1" dirty="0"/>
              <a:t>na szczeblu krajowym, regionalnym lub lokalnym (podmioty) </a:t>
            </a:r>
            <a:endParaRPr lang="pl-PL" b="1" dirty="0" smtClean="0"/>
          </a:p>
          <a:p>
            <a:pPr marL="0" indent="0">
              <a:buNone/>
            </a:pPr>
            <a:r>
              <a:rPr lang="pl-PL" dirty="0"/>
              <a:t>Informacje dotyczące podmiotów objętych wsparciem powinny pochodzić z dokumentów administracyjnych np. z umów o dofinansowanie. </a:t>
            </a:r>
            <a:r>
              <a:rPr lang="pl-PL" dirty="0" smtClean="0"/>
              <a:t>Do </a:t>
            </a:r>
            <a:r>
              <a:rPr lang="pl-PL" dirty="0"/>
              <a:t>wskaźnika wliczane są tylko te podmioty, dla których można wyróżnić wydatki (nie dotyczy pomocy technicznej). </a:t>
            </a:r>
            <a:r>
              <a:rPr lang="pl-PL" dirty="0" smtClean="0"/>
              <a:t>Podmiot </a:t>
            </a:r>
            <a:r>
              <a:rPr lang="pl-PL" dirty="0"/>
              <a:t>jest wliczany do wskaźnika w momencie rozpoczęcia udziału w projekcie. </a:t>
            </a:r>
            <a:endParaRPr lang="pl-PL" dirty="0" smtClean="0"/>
          </a:p>
          <a:p>
            <a:pPr marL="0" indent="0">
              <a:buNone/>
            </a:pPr>
            <a:r>
              <a:rPr lang="pl-PL" b="1" dirty="0"/>
              <a:t>2) Liczba osób obcego pochodzenia objętych wsparciem w programie (osoby) </a:t>
            </a:r>
            <a:endParaRPr lang="pl-PL" b="1" dirty="0" smtClean="0"/>
          </a:p>
          <a:p>
            <a:pPr marL="0" indent="0">
              <a:buNone/>
            </a:pPr>
            <a:r>
              <a:rPr lang="pl-PL" dirty="0"/>
              <a:t>Osoby obcego pochodzenia to cudzoziemcy - każda osoba, która nie posiada polskiego obywatelstwa, bez względu na fakt posiadania lub nie obywatelstwa (obywatelstw) innych krajów. </a:t>
            </a: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42</a:t>
            </a:fld>
            <a:endParaRPr lang="pl-PL" dirty="0"/>
          </a:p>
        </p:txBody>
      </p:sp>
    </p:spTree>
    <p:extLst>
      <p:ext uri="{BB962C8B-B14F-4D97-AF65-F5344CB8AC3E}">
        <p14:creationId xmlns:p14="http://schemas.microsoft.com/office/powerpoint/2010/main" val="211693456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5525" y="899836"/>
            <a:ext cx="8640381" cy="720003"/>
          </a:xfrm>
        </p:spPr>
        <p:txBody>
          <a:bodyPr/>
          <a:lstStyle/>
          <a:p>
            <a:r>
              <a:rPr lang="pl-PL" dirty="0"/>
              <a:t>Dodatkowe wskaźniki produktu </a:t>
            </a:r>
          </a:p>
        </p:txBody>
      </p:sp>
      <p:sp>
        <p:nvSpPr>
          <p:cNvPr id="3" name="Symbol zastępczy zawartości 2"/>
          <p:cNvSpPr>
            <a:spLocks noGrp="1"/>
          </p:cNvSpPr>
          <p:nvPr>
            <p:ph idx="1"/>
          </p:nvPr>
        </p:nvSpPr>
        <p:spPr/>
        <p:txBody>
          <a:bodyPr/>
          <a:lstStyle/>
          <a:p>
            <a:pPr marL="0" indent="0">
              <a:buNone/>
            </a:pPr>
            <a:r>
              <a:rPr lang="pl-PL" b="1" dirty="0"/>
              <a:t>3) Liczba osób w kryzysie bezdomności lub dotkniętych wykluczeniem z dostępu do mieszkań, objętych wsparciem w programie (osoby) </a:t>
            </a:r>
            <a:endParaRPr lang="pl-PL" dirty="0"/>
          </a:p>
          <a:p>
            <a:pPr marL="0" indent="0">
              <a:buNone/>
            </a:pPr>
            <a:r>
              <a:rPr lang="pl-PL" dirty="0"/>
              <a:t>We wskaźniku wykazywane są osoby w kryzysie bezdomności lub dotknięte wykluczeniem z dostępu do mieszkań. Przynależność do grupy osób w kryzysie bezdomności lub dotkniętych wykluczeniem z dostępu do mieszkań określana jest w momencie rozpoczęcia udziału w projekcie, tj. w chwili rozpoczęcia udziału w </a:t>
            </a:r>
            <a:r>
              <a:rPr lang="pl-PL" dirty="0" smtClean="0"/>
              <a:t>pierwszej </a:t>
            </a:r>
            <a:r>
              <a:rPr lang="pl-PL" dirty="0"/>
              <a:t>formie wsparcia w projekcie. </a:t>
            </a:r>
            <a:endParaRPr lang="pl-PL" dirty="0" smtClean="0"/>
          </a:p>
          <a:p>
            <a:pPr marL="0" indent="0">
              <a:buNone/>
            </a:pPr>
            <a:r>
              <a:rPr lang="pl-PL" b="1" dirty="0"/>
              <a:t>4) Liczba osób z krajów trzecich objętych wsparciem w programie (osoby) </a:t>
            </a:r>
            <a:endParaRPr lang="pl-PL" dirty="0"/>
          </a:p>
          <a:p>
            <a:pPr marL="0" indent="0">
              <a:buNone/>
            </a:pPr>
            <a:r>
              <a:rPr lang="pl-PL" dirty="0"/>
              <a:t>Osoby, które są obywatelami krajów spoza UE. Do wskaźnika wlicza się też bezpaństwowców zgodnie z Konwencją o statusie bezpaństwowców z 1954 r. i osoby bez ustalonego obywatelstwa. Przynależność do grupy osób z krajów trzecich określana jest w momencie rozpoczęcia udziału w projekcie, tj. w chwili rozpoczęcia udziału w pierwszej formie wsparcia w projekcie. </a:t>
            </a: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43</a:t>
            </a:fld>
            <a:endParaRPr lang="pl-PL" dirty="0"/>
          </a:p>
        </p:txBody>
      </p:sp>
    </p:spTree>
    <p:extLst>
      <p:ext uri="{BB962C8B-B14F-4D97-AF65-F5344CB8AC3E}">
        <p14:creationId xmlns:p14="http://schemas.microsoft.com/office/powerpoint/2010/main" val="127521173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5525" y="899836"/>
            <a:ext cx="8640381" cy="720003"/>
          </a:xfrm>
        </p:spPr>
        <p:txBody>
          <a:bodyPr/>
          <a:lstStyle/>
          <a:p>
            <a:r>
              <a:rPr lang="pl-PL" dirty="0"/>
              <a:t>Dodatkowe wskaźniki produktu </a:t>
            </a:r>
          </a:p>
        </p:txBody>
      </p:sp>
      <p:sp>
        <p:nvSpPr>
          <p:cNvPr id="3" name="Symbol zastępczy zawartości 2"/>
          <p:cNvSpPr>
            <a:spLocks noGrp="1"/>
          </p:cNvSpPr>
          <p:nvPr>
            <p:ph idx="1"/>
          </p:nvPr>
        </p:nvSpPr>
        <p:spPr>
          <a:xfrm>
            <a:off x="1025907" y="1763613"/>
            <a:ext cx="8640382" cy="5040560"/>
          </a:xfrm>
        </p:spPr>
        <p:txBody>
          <a:bodyPr>
            <a:normAutofit/>
          </a:bodyPr>
          <a:lstStyle/>
          <a:p>
            <a:pPr marL="0" indent="0">
              <a:buNone/>
            </a:pPr>
            <a:r>
              <a:rPr lang="pl-PL" b="1" dirty="0"/>
              <a:t>5) Liczba obiektów dostosowanych do potrzeb osób z niepełnosprawnościami (sztuki) </a:t>
            </a:r>
            <a:endParaRPr lang="pl-PL" dirty="0"/>
          </a:p>
          <a:p>
            <a:pPr marL="0" indent="0">
              <a:buNone/>
            </a:pPr>
            <a:r>
              <a:rPr lang="pl-PL" dirty="0"/>
              <a:t>Wskaźnik odnosi się do liczby obiektów w ramach realizowanego projektu, które zaopatrzono w specjalne podjazdy, windy, urządzenia głośnomówiące, bądź inne udogodnienia (tj. usunięcie barier w dostępie, w szczególności barier architektonicznych) ułatwiające dostęp do tych obiektów i poruszanie się po nich osobom z niepełnosprawnościami, w szczególności ruchowymi czy sensorycznymi. </a:t>
            </a:r>
            <a:endParaRPr lang="pl-PL" dirty="0" smtClean="0"/>
          </a:p>
          <a:p>
            <a:pPr marL="0" indent="0">
              <a:buNone/>
            </a:pPr>
            <a:r>
              <a:rPr lang="pl-PL" b="1" dirty="0"/>
              <a:t>6) Liczba projektów, w których sfinansowano koszty racjonalnych usprawnień dla osób z niepełnosprawnościami (sztuki) </a:t>
            </a:r>
            <a:endParaRPr lang="pl-PL" dirty="0"/>
          </a:p>
          <a:p>
            <a:pPr marL="0" indent="0">
              <a:buNone/>
            </a:pPr>
            <a:r>
              <a:rPr lang="pl-PL" dirty="0"/>
              <a:t>Racjonalne usprawnienie oznacza konieczne i odpowiednie zmiany oraz dostosowania, nie nakładające nieproporcjonalnego lub nadmiernego obciążenia, rozpatrywane osobno dla każdego konkretnego przypadku, w celu zapewnienia osobom z niepełnosprawnościami możliwości korzystania z wszelkich praw człowieka i podstawowych wolności oraz ich wykonywania na zasadzie równości z innymi osobami. </a:t>
            </a: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44</a:t>
            </a:fld>
            <a:endParaRPr lang="pl-PL" dirty="0"/>
          </a:p>
        </p:txBody>
      </p:sp>
    </p:spTree>
    <p:extLst>
      <p:ext uri="{BB962C8B-B14F-4D97-AF65-F5344CB8AC3E}">
        <p14:creationId xmlns:p14="http://schemas.microsoft.com/office/powerpoint/2010/main" val="272148937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effectLst>
                  <a:outerShdw blurRad="38100" dist="38100" dir="2700000" algn="tl">
                    <a:srgbClr val="000000">
                      <a:alpha val="43137"/>
                    </a:srgbClr>
                  </a:outerShdw>
                </a:effectLst>
              </a:rPr>
              <a:t>Procedura oceny projektów</a:t>
            </a:r>
            <a:endParaRPr lang="pl-PL" dirty="0">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a:xfrm>
            <a:off x="953418" y="1547589"/>
            <a:ext cx="8640382" cy="5155878"/>
          </a:xfrm>
        </p:spPr>
        <p:txBody>
          <a:bodyPr>
            <a:normAutofit fontScale="40000" lnSpcReduction="20000"/>
          </a:bodyPr>
          <a:lstStyle/>
          <a:p>
            <a:pPr marL="0" indent="0">
              <a:lnSpc>
                <a:spcPct val="120000"/>
              </a:lnSpc>
              <a:buNone/>
            </a:pPr>
            <a:r>
              <a:rPr lang="pl-PL" sz="4500" dirty="0" smtClean="0">
                <a:latin typeface="+mn-lt"/>
                <a:cs typeface="Arial" panose="020B0604020202020204" pitchFamily="34" charset="0"/>
              </a:rPr>
              <a:t>1</a:t>
            </a:r>
            <a:r>
              <a:rPr lang="pl-PL" sz="4500" dirty="0">
                <a:latin typeface="+mn-lt"/>
                <a:cs typeface="Arial" panose="020B0604020202020204" pitchFamily="34" charset="0"/>
              </a:rPr>
              <a:t>. </a:t>
            </a:r>
            <a:r>
              <a:rPr lang="pl-PL" sz="4500" dirty="0" smtClean="0">
                <a:latin typeface="+mn-lt"/>
                <a:cs typeface="Arial" panose="020B0604020202020204" pitchFamily="34" charset="0"/>
              </a:rPr>
              <a:t>Etap </a:t>
            </a:r>
            <a:r>
              <a:rPr lang="pl-PL" sz="4500" dirty="0">
                <a:latin typeface="+mn-lt"/>
                <a:cs typeface="Arial" panose="020B0604020202020204" pitchFamily="34" charset="0"/>
              </a:rPr>
              <a:t>oceny formalnej:</a:t>
            </a:r>
          </a:p>
          <a:p>
            <a:pPr lvl="1">
              <a:lnSpc>
                <a:spcPct val="120000"/>
              </a:lnSpc>
              <a:buFont typeface="Wingdings" panose="05000000000000000000" pitchFamily="2" charset="2"/>
              <a:buChar char="Ø"/>
            </a:pPr>
            <a:r>
              <a:rPr lang="pl-PL" sz="4500" dirty="0">
                <a:latin typeface="+mn-lt"/>
                <a:cs typeface="Arial" panose="020B0604020202020204" pitchFamily="34" charset="0"/>
              </a:rPr>
              <a:t>kryteria formalne bez możliwości poprawy – kryteria zerojedynkowe, których ocena polega na przypisaniu wartości logicznych „tak” lub „nie”. Jeśli Państwa projekt nie będzie spełniał tych kryteriów uzyska negatywną ocenę projektu;</a:t>
            </a:r>
          </a:p>
          <a:p>
            <a:pPr lvl="1">
              <a:lnSpc>
                <a:spcPct val="120000"/>
              </a:lnSpc>
              <a:buFont typeface="Wingdings" panose="05000000000000000000" pitchFamily="2" charset="2"/>
              <a:buChar char="Ø"/>
            </a:pPr>
            <a:r>
              <a:rPr lang="pl-PL" sz="4500" dirty="0">
                <a:latin typeface="+mn-lt"/>
                <a:cs typeface="Arial" panose="020B0604020202020204" pitchFamily="34" charset="0"/>
              </a:rPr>
              <a:t>kryteria formalne z możliwością poprawy w zakresie skutkującym spełnieniem kryteriów – których ocena polega na przypisaniu wartości logicznych „tak”, „nie”, „nie dotyczy” albo skierowaniu wniosku do poprawy lub negocjacji. Jeśli Państwa projekt w momencie oceny nie będzie spełniał tych kryteriów, to skierujemy go do poprawy, tak by mogli Państwo wprowadzić zmiany, dzięki którym kryteria będą spełnione. </a:t>
            </a:r>
          </a:p>
          <a:p>
            <a:pPr marL="0" indent="0">
              <a:lnSpc>
                <a:spcPct val="120000"/>
              </a:lnSpc>
              <a:buNone/>
            </a:pPr>
            <a:r>
              <a:rPr lang="pl-PL" sz="4500" dirty="0">
                <a:latin typeface="+mn-lt"/>
                <a:cs typeface="Arial" panose="020B0604020202020204" pitchFamily="34" charset="0"/>
              </a:rPr>
              <a:t>2. </a:t>
            </a:r>
            <a:r>
              <a:rPr lang="pl-PL" sz="4500" dirty="0" smtClean="0">
                <a:latin typeface="+mn-lt"/>
                <a:cs typeface="Arial" panose="020B0604020202020204" pitchFamily="34" charset="0"/>
              </a:rPr>
              <a:t>Etap </a:t>
            </a:r>
            <a:r>
              <a:rPr lang="pl-PL" sz="4500" dirty="0">
                <a:latin typeface="+mn-lt"/>
                <a:cs typeface="Arial" panose="020B0604020202020204" pitchFamily="34" charset="0"/>
              </a:rPr>
              <a:t>oceny merytorycznej,</a:t>
            </a:r>
          </a:p>
          <a:p>
            <a:pPr marL="0" indent="0">
              <a:lnSpc>
                <a:spcPct val="120000"/>
              </a:lnSpc>
              <a:buNone/>
            </a:pPr>
            <a:r>
              <a:rPr lang="pl-PL" sz="4500" dirty="0">
                <a:latin typeface="+mn-lt"/>
                <a:cs typeface="Arial" panose="020B0604020202020204" pitchFamily="34" charset="0"/>
              </a:rPr>
              <a:t>3. </a:t>
            </a:r>
            <a:r>
              <a:rPr lang="pl-PL" sz="4500" dirty="0" smtClean="0">
                <a:latin typeface="+mn-lt"/>
                <a:cs typeface="Arial" panose="020B0604020202020204" pitchFamily="34" charset="0"/>
              </a:rPr>
              <a:t>Etap </a:t>
            </a:r>
            <a:r>
              <a:rPr lang="pl-PL" sz="4500" dirty="0">
                <a:latin typeface="+mn-lt"/>
                <a:cs typeface="Arial" panose="020B0604020202020204" pitchFamily="34" charset="0"/>
              </a:rPr>
              <a:t>negocjacji.</a:t>
            </a:r>
          </a:p>
          <a:p>
            <a:pPr marL="0" indent="0">
              <a:lnSpc>
                <a:spcPct val="120000"/>
              </a:lnSpc>
              <a:buNone/>
            </a:pPr>
            <a:r>
              <a:rPr lang="pl-PL" sz="4500" u="sng" dirty="0">
                <a:latin typeface="+mn-lt"/>
                <a:cs typeface="Arial" panose="020B0604020202020204" pitchFamily="34" charset="0"/>
              </a:rPr>
              <a:t>Oceny wniosku w ramach naboru dokonuje jeden członek </a:t>
            </a:r>
            <a:r>
              <a:rPr lang="pl-PL" sz="4500" u="sng" dirty="0" smtClean="0">
                <a:latin typeface="+mn-lt"/>
                <a:cs typeface="Arial" panose="020B0604020202020204" pitchFamily="34" charset="0"/>
              </a:rPr>
              <a:t>KOP.</a:t>
            </a:r>
          </a:p>
          <a:p>
            <a:pPr marL="0" indent="0" algn="ctr">
              <a:lnSpc>
                <a:spcPct val="120000"/>
              </a:lnSpc>
              <a:buNone/>
            </a:pPr>
            <a:r>
              <a:rPr lang="pl-PL" sz="5000" b="1" dirty="0" smtClean="0">
                <a:solidFill>
                  <a:schemeClr val="tx2"/>
                </a:solidFill>
                <a:effectLst>
                  <a:outerShdw blurRad="38100" dist="38100" dir="2700000" algn="tl">
                    <a:srgbClr val="000000">
                      <a:alpha val="43137"/>
                    </a:srgbClr>
                  </a:outerShdw>
                </a:effectLst>
                <a:latin typeface="+mn-lt"/>
              </a:rPr>
              <a:t>Kryteria </a:t>
            </a:r>
            <a:r>
              <a:rPr lang="pl-PL" sz="5000" b="1" dirty="0">
                <a:solidFill>
                  <a:schemeClr val="tx2"/>
                </a:solidFill>
                <a:effectLst>
                  <a:outerShdw blurRad="38100" dist="38100" dir="2700000" algn="tl">
                    <a:srgbClr val="000000">
                      <a:alpha val="43137"/>
                    </a:srgbClr>
                  </a:outerShdw>
                </a:effectLst>
                <a:latin typeface="+mn-lt"/>
              </a:rPr>
              <a:t>wyboru projektów dla naboru zostały przedstawione w zał. nr 1 do Regulaminu wyboru projektów.</a:t>
            </a:r>
          </a:p>
          <a:p>
            <a:pPr marL="0" indent="0">
              <a:lnSpc>
                <a:spcPct val="170000"/>
              </a:lnSpc>
              <a:buNone/>
            </a:pPr>
            <a:endParaRPr lang="pl-PL" sz="3400" u="sng" dirty="0">
              <a:latin typeface="+mn-lt"/>
              <a:cs typeface="Arial" panose="020B0604020202020204" pitchFamily="34" charset="0"/>
            </a:endParaRPr>
          </a:p>
          <a:p>
            <a:endParaRPr lang="pl-PL" dirty="0"/>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45</a:t>
            </a:fld>
            <a:endParaRPr lang="pl-PL" dirty="0"/>
          </a:p>
        </p:txBody>
      </p:sp>
    </p:spTree>
    <p:extLst>
      <p:ext uri="{BB962C8B-B14F-4D97-AF65-F5344CB8AC3E}">
        <p14:creationId xmlns:p14="http://schemas.microsoft.com/office/powerpoint/2010/main" val="7978445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5525" y="899836"/>
            <a:ext cx="8640381" cy="575745"/>
          </a:xfrm>
        </p:spPr>
        <p:txBody>
          <a:bodyPr/>
          <a:lstStyle/>
          <a:p>
            <a:r>
              <a:rPr lang="pl-PL" dirty="0">
                <a:effectLst>
                  <a:outerShdw blurRad="38100" dist="38100" dir="2700000" algn="tl">
                    <a:srgbClr val="000000">
                      <a:alpha val="43137"/>
                    </a:srgbClr>
                  </a:outerShdw>
                </a:effectLst>
              </a:rPr>
              <a:t>Forma i sposób </a:t>
            </a:r>
            <a:r>
              <a:rPr lang="pl-PL" dirty="0" smtClean="0">
                <a:effectLst>
                  <a:outerShdw blurRad="38100" dist="38100" dir="2700000" algn="tl">
                    <a:srgbClr val="000000">
                      <a:alpha val="43137"/>
                    </a:srgbClr>
                  </a:outerShdw>
                </a:effectLst>
              </a:rPr>
              <a:t>komunikacji</a:t>
            </a:r>
            <a:endParaRPr lang="pl-PL" dirty="0">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a:xfrm>
            <a:off x="1025907" y="1475581"/>
            <a:ext cx="8640382" cy="5544256"/>
          </a:xfrm>
        </p:spPr>
        <p:txBody>
          <a:bodyPr>
            <a:normAutofit fontScale="25000" lnSpcReduction="20000"/>
          </a:bodyPr>
          <a:lstStyle/>
          <a:p>
            <a:r>
              <a:rPr lang="pl-PL" sz="7200" dirty="0">
                <a:latin typeface="+mn-lt"/>
                <a:cs typeface="Arial" panose="020B0604020202020204" pitchFamily="34" charset="0"/>
              </a:rPr>
              <a:t>Komunikacja między nami, a Państwem odbywa się w formie elektronicznej. Głównym narzędziem komunikacji na etapie oceny jest funkcja „Korespondencja” w systemie SOWA EFS.</a:t>
            </a:r>
          </a:p>
          <a:p>
            <a:r>
              <a:rPr lang="pl-PL" sz="7200" dirty="0">
                <a:latin typeface="+mn-lt"/>
                <a:cs typeface="Arial" panose="020B0604020202020204" pitchFamily="34" charset="0"/>
              </a:rPr>
              <a:t>Jeśli projekt będzie wymagał korekty lub uzupełnienia w zakresie oceny, to każdorazowo wezwanie w tym zakresie przekażemy Państwu wyżej wskazaną drogą elektroniczną. Termin na poprawę/uzupełnienie wniosku w zakresie spełnienia kryteriów wyboru projektów określony w wezwaniu liczy się od dnia następującego po dniu przekazania wezwania poprzez wskazaną funkcję „Korespondencja”. </a:t>
            </a:r>
          </a:p>
          <a:p>
            <a:r>
              <a:rPr lang="pl-PL" sz="7200" dirty="0">
                <a:latin typeface="+mn-lt"/>
                <a:cs typeface="Arial" panose="020B0604020202020204" pitchFamily="34" charset="0"/>
              </a:rPr>
              <a:t>Informację o zakończeniu oceny projektu i jej zatwierdzonym wyniku (tj. negatywnym wyniku oceny formalnej, negatywnym wyniku oceny merytorycznej, negatywnym wyniku negocjacji lub pozytywnym końcowym wyniku oceny) przekażemy Państwu elektronicznie na adres Państwa skrytki </a:t>
            </a:r>
            <a:r>
              <a:rPr lang="pl-PL" sz="7200" dirty="0" err="1">
                <a:latin typeface="+mn-lt"/>
                <a:cs typeface="Arial" panose="020B0604020202020204" pitchFamily="34" charset="0"/>
              </a:rPr>
              <a:t>ePUAP</a:t>
            </a:r>
            <a:r>
              <a:rPr lang="pl-PL" sz="7200" dirty="0">
                <a:latin typeface="+mn-lt"/>
                <a:cs typeface="Arial" panose="020B0604020202020204" pitchFamily="34" charset="0"/>
              </a:rPr>
              <a:t>/e-Doręczeń (zgodnie z art. 4 i 147 ustawy z dnia 18 listopada 2020 r. o doręczeniach elektronicznych).</a:t>
            </a:r>
          </a:p>
          <a:p>
            <a:r>
              <a:rPr lang="pl-PL" sz="7200" dirty="0">
                <a:latin typeface="+mn-lt"/>
                <a:cs typeface="Arial" panose="020B0604020202020204" pitchFamily="34" charset="0"/>
              </a:rPr>
              <a:t>Informacja ta zawiera uzasadnienie wyniku oceny oraz, w przypadku oceny negatywnej, pouczenie o możliwości wniesienia protestu.</a:t>
            </a:r>
          </a:p>
          <a:p>
            <a:endParaRPr lang="pl-PL" dirty="0">
              <a:latin typeface="Arial" panose="020B0604020202020204" pitchFamily="34" charset="0"/>
              <a:cs typeface="Arial" panose="020B0604020202020204" pitchFamily="34" charset="0"/>
            </a:endParaRPr>
          </a:p>
          <a:p>
            <a:endParaRPr lang="pl-PL" dirty="0"/>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46</a:t>
            </a:fld>
            <a:endParaRPr lang="pl-PL" dirty="0"/>
          </a:p>
        </p:txBody>
      </p:sp>
    </p:spTree>
    <p:extLst>
      <p:ext uri="{BB962C8B-B14F-4D97-AF65-F5344CB8AC3E}">
        <p14:creationId xmlns:p14="http://schemas.microsoft.com/office/powerpoint/2010/main" val="35403509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5525" y="899836"/>
            <a:ext cx="8640381" cy="575745"/>
          </a:xfrm>
        </p:spPr>
        <p:txBody>
          <a:bodyPr>
            <a:noAutofit/>
          </a:bodyPr>
          <a:lstStyle/>
          <a:p>
            <a:r>
              <a:rPr lang="pl-PL" dirty="0" smtClean="0">
                <a:effectLst>
                  <a:outerShdw blurRad="38100" dist="38100" dir="2700000" algn="tl">
                    <a:srgbClr val="000000">
                      <a:alpha val="43137"/>
                    </a:srgbClr>
                  </a:outerShdw>
                </a:effectLst>
              </a:rPr>
              <a:t>Termin, miejsce i forma składania wniosków</a:t>
            </a:r>
            <a:r>
              <a:rPr lang="pl-PL" dirty="0">
                <a:effectLst>
                  <a:outerShdw blurRad="38100" dist="38100" dir="2700000" algn="tl">
                    <a:srgbClr val="000000">
                      <a:alpha val="43137"/>
                    </a:srgbClr>
                  </a:outerShdw>
                </a:effectLst>
                <a:latin typeface="+mn-lt"/>
                <a:cs typeface="Arial" panose="020B0604020202020204" pitchFamily="34" charset="0"/>
              </a:rPr>
              <a:t/>
            </a:r>
            <a:br>
              <a:rPr lang="pl-PL" dirty="0">
                <a:effectLst>
                  <a:outerShdw blurRad="38100" dist="38100" dir="2700000" algn="tl">
                    <a:srgbClr val="000000">
                      <a:alpha val="43137"/>
                    </a:srgbClr>
                  </a:outerShdw>
                </a:effectLst>
                <a:latin typeface="+mn-lt"/>
                <a:cs typeface="Arial" panose="020B0604020202020204" pitchFamily="34" charset="0"/>
              </a:rPr>
            </a:br>
            <a:endParaRPr lang="pl-PL" dirty="0">
              <a:effectLst>
                <a:outerShdw blurRad="38100" dist="38100" dir="2700000" algn="tl">
                  <a:srgbClr val="000000">
                    <a:alpha val="43137"/>
                  </a:srgbClr>
                </a:outerShdw>
              </a:effectLst>
              <a:latin typeface="+mn-lt"/>
            </a:endParaRPr>
          </a:p>
        </p:txBody>
      </p:sp>
      <p:sp>
        <p:nvSpPr>
          <p:cNvPr id="3" name="Symbol zastępczy zawartości 2"/>
          <p:cNvSpPr>
            <a:spLocks noGrp="1"/>
          </p:cNvSpPr>
          <p:nvPr>
            <p:ph idx="1"/>
          </p:nvPr>
        </p:nvSpPr>
        <p:spPr>
          <a:xfrm>
            <a:off x="1025907" y="1691605"/>
            <a:ext cx="8640382" cy="4968234"/>
          </a:xfrm>
        </p:spPr>
        <p:txBody>
          <a:bodyPr>
            <a:normAutofit fontScale="92500"/>
          </a:bodyPr>
          <a:lstStyle/>
          <a:p>
            <a:pPr marL="0" indent="0">
              <a:buNone/>
            </a:pPr>
            <a:r>
              <a:rPr lang="pl-PL" dirty="0" smtClean="0">
                <a:latin typeface="Arial" panose="020B0604020202020204" pitchFamily="34" charset="0"/>
                <a:cs typeface="Arial" panose="020B0604020202020204" pitchFamily="34" charset="0"/>
              </a:rPr>
              <a:t>Wnioski </a:t>
            </a:r>
            <a:r>
              <a:rPr lang="pl-PL" dirty="0">
                <a:latin typeface="Arial" panose="020B0604020202020204" pitchFamily="34" charset="0"/>
                <a:cs typeface="Arial" panose="020B0604020202020204" pitchFamily="34" charset="0"/>
              </a:rPr>
              <a:t>składają Państwo wyłącznie w formie dokumentu elektronicznego za pośrednictwem systemu SOWA EFS dostępnego na stronie: </a:t>
            </a:r>
            <a:r>
              <a:rPr lang="pl-PL" dirty="0">
                <a:latin typeface="Arial" panose="020B0604020202020204" pitchFamily="34" charset="0"/>
                <a:cs typeface="Arial" panose="020B0604020202020204" pitchFamily="34" charset="0"/>
                <a:hlinkClick r:id="rId2"/>
              </a:rPr>
              <a:t>https://sowa2021.efs.gov.pl/</a:t>
            </a:r>
            <a:endParaRPr lang="pl-PL" dirty="0">
              <a:latin typeface="Arial" panose="020B0604020202020204" pitchFamily="34" charset="0"/>
              <a:cs typeface="Arial" panose="020B0604020202020204" pitchFamily="34" charset="0"/>
            </a:endParaRPr>
          </a:p>
          <a:p>
            <a:pPr marL="0" indent="0">
              <a:buNone/>
            </a:pPr>
            <a:r>
              <a:rPr lang="pl-PL" dirty="0">
                <a:latin typeface="Arial" panose="020B0604020202020204" pitchFamily="34" charset="0"/>
                <a:cs typeface="Arial" panose="020B0604020202020204" pitchFamily="34" charset="0"/>
              </a:rPr>
              <a:t>Nabór wniosków rozpoczął się </a:t>
            </a:r>
            <a:r>
              <a:rPr lang="pl-PL" b="1" dirty="0" smtClean="0">
                <a:latin typeface="Arial" panose="020B0604020202020204" pitchFamily="34" charset="0"/>
                <a:cs typeface="Arial" panose="020B0604020202020204" pitchFamily="34" charset="0"/>
              </a:rPr>
              <a:t>19 listopada </a:t>
            </a:r>
            <a:r>
              <a:rPr lang="pl-PL" b="1" dirty="0">
                <a:latin typeface="Arial" panose="020B0604020202020204" pitchFamily="34" charset="0"/>
                <a:cs typeface="Arial" panose="020B0604020202020204" pitchFamily="34" charset="0"/>
              </a:rPr>
              <a:t>2024 r. o godz. 0:00:01</a:t>
            </a:r>
            <a:r>
              <a:rPr lang="pl-PL" dirty="0">
                <a:latin typeface="Arial" panose="020B0604020202020204" pitchFamily="34" charset="0"/>
                <a:cs typeface="Arial" panose="020B0604020202020204" pitchFamily="34" charset="0"/>
              </a:rPr>
              <a:t>.</a:t>
            </a:r>
            <a:r>
              <a:rPr lang="pl-PL" b="1" dirty="0">
                <a:latin typeface="Arial" panose="020B0604020202020204" pitchFamily="34" charset="0"/>
                <a:cs typeface="Arial" panose="020B0604020202020204" pitchFamily="34" charset="0"/>
              </a:rPr>
              <a:t> </a:t>
            </a:r>
            <a:br>
              <a:rPr lang="pl-PL" b="1" dirty="0">
                <a:latin typeface="Arial" panose="020B0604020202020204" pitchFamily="34" charset="0"/>
                <a:cs typeface="Arial" panose="020B0604020202020204" pitchFamily="34" charset="0"/>
              </a:rPr>
            </a:br>
            <a:r>
              <a:rPr lang="pl-PL" dirty="0">
                <a:latin typeface="Arial" panose="020B0604020202020204" pitchFamily="34" charset="0"/>
                <a:cs typeface="Arial" panose="020B0604020202020204" pitchFamily="34" charset="0"/>
              </a:rPr>
              <a:t>Wtedy został udostępniony formularz wniosku w systemie SOWA EFS w sposób umożliwiający składanie wniosków.</a:t>
            </a:r>
          </a:p>
          <a:p>
            <a:pPr marL="0" indent="0">
              <a:buNone/>
            </a:pPr>
            <a:r>
              <a:rPr lang="pl-PL" dirty="0">
                <a:latin typeface="Arial" panose="020B0604020202020204" pitchFamily="34" charset="0"/>
                <a:cs typeface="Arial" panose="020B0604020202020204" pitchFamily="34" charset="0"/>
              </a:rPr>
              <a:t>Nabór wniosków zakończy się </a:t>
            </a:r>
            <a:r>
              <a:rPr lang="pl-PL" b="1" dirty="0" smtClean="0">
                <a:latin typeface="Arial" panose="020B0604020202020204" pitchFamily="34" charset="0"/>
                <a:cs typeface="Arial" panose="020B0604020202020204" pitchFamily="34" charset="0"/>
              </a:rPr>
              <a:t>9 stycznia 2025 </a:t>
            </a:r>
            <a:r>
              <a:rPr lang="pl-PL" b="1" dirty="0">
                <a:latin typeface="Arial" panose="020B0604020202020204" pitchFamily="34" charset="0"/>
                <a:cs typeface="Arial" panose="020B0604020202020204" pitchFamily="34" charset="0"/>
              </a:rPr>
              <a:t>r. o godz. 23:59:59</a:t>
            </a:r>
            <a:r>
              <a:rPr lang="pl-PL" dirty="0">
                <a:latin typeface="Arial" panose="020B0604020202020204" pitchFamily="34" charset="0"/>
                <a:cs typeface="Arial" panose="020B0604020202020204" pitchFamily="34" charset="0"/>
              </a:rPr>
              <a:t>.</a:t>
            </a:r>
          </a:p>
          <a:p>
            <a:pPr marL="0" indent="0">
              <a:buNone/>
            </a:pPr>
            <a:r>
              <a:rPr lang="pl-PL" dirty="0">
                <a:latin typeface="Arial" panose="020B0604020202020204" pitchFamily="34" charset="0"/>
                <a:cs typeface="Arial" panose="020B0604020202020204" pitchFamily="34" charset="0"/>
              </a:rPr>
              <a:t>Nie zalecamy składania wniosków w ostatnim dniu naboru. W takim przypadku będziemy mogli pomóc w rozwiązaniu ewentualnych problemów technicznych tylko do godziny zakończenia pracy urzędu, tj. do </a:t>
            </a:r>
            <a:r>
              <a:rPr lang="pl-PL" dirty="0" smtClean="0">
                <a:latin typeface="Arial" panose="020B0604020202020204" pitchFamily="34" charset="0"/>
                <a:cs typeface="Arial" panose="020B0604020202020204" pitchFamily="34" charset="0"/>
              </a:rPr>
              <a:t>15:00</a:t>
            </a:r>
            <a:r>
              <a:rPr lang="pl-PL" dirty="0">
                <a:latin typeface="Arial" panose="020B0604020202020204" pitchFamily="34" charset="0"/>
                <a:cs typeface="Arial" panose="020B0604020202020204" pitchFamily="34" charset="0"/>
              </a:rPr>
              <a:t>.</a:t>
            </a:r>
          </a:p>
          <a:p>
            <a:pPr marL="0" indent="0">
              <a:buNone/>
            </a:pPr>
            <a:r>
              <a:rPr lang="pl-PL" dirty="0">
                <a:latin typeface="Arial" panose="020B0604020202020204" pitchFamily="34" charset="0"/>
                <a:cs typeface="Arial" panose="020B0604020202020204" pitchFamily="34" charset="0"/>
              </a:rPr>
              <a:t>Do prawidłowego przygotowania projektu od strony merytorycznej pomocna będzie dla Państwa „Instrukcja wypełniania wniosku o dofinansowanie projektu w systemie SOWA EFS w ramach programu FEDS 2021-2027”, dostępna wraz z Regulaminem na stronie internetowej Programu FEDS w sekcji „Nabory”.</a:t>
            </a:r>
          </a:p>
          <a:p>
            <a:pPr marL="0" indent="0">
              <a:buNone/>
            </a:pPr>
            <a:r>
              <a:rPr lang="pl-PL" dirty="0">
                <a:latin typeface="Arial" panose="020B0604020202020204" pitchFamily="34" charset="0"/>
                <a:cs typeface="Arial" panose="020B0604020202020204" pitchFamily="34" charset="0"/>
              </a:rPr>
              <a:t>Nie wymagamy </a:t>
            </a:r>
            <a:r>
              <a:rPr lang="pl-PL" dirty="0" smtClean="0">
                <a:latin typeface="Arial" panose="020B0604020202020204" pitchFamily="34" charset="0"/>
                <a:cs typeface="Arial" panose="020B0604020202020204" pitchFamily="34" charset="0"/>
              </a:rPr>
              <a:t>składania załączników </a:t>
            </a:r>
            <a:r>
              <a:rPr lang="pl-PL" dirty="0">
                <a:latin typeface="Arial" panose="020B0604020202020204" pitchFamily="34" charset="0"/>
                <a:cs typeface="Arial" panose="020B0604020202020204" pitchFamily="34" charset="0"/>
              </a:rPr>
              <a:t>do </a:t>
            </a:r>
            <a:r>
              <a:rPr lang="pl-PL" dirty="0" smtClean="0">
                <a:latin typeface="Arial" panose="020B0604020202020204" pitchFamily="34" charset="0"/>
                <a:cs typeface="Arial" panose="020B0604020202020204" pitchFamily="34" charset="0"/>
              </a:rPr>
              <a:t>wniosku. </a:t>
            </a:r>
            <a:endParaRPr lang="pl-PL" dirty="0"/>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47</a:t>
            </a:fld>
            <a:endParaRPr lang="pl-PL" dirty="0"/>
          </a:p>
        </p:txBody>
      </p:sp>
    </p:spTree>
    <p:extLst>
      <p:ext uri="{BB962C8B-B14F-4D97-AF65-F5344CB8AC3E}">
        <p14:creationId xmlns:p14="http://schemas.microsoft.com/office/powerpoint/2010/main" val="4192945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2726208F-D6F7-1381-5132-3B60A6BFE74B}"/>
              </a:ext>
            </a:extLst>
          </p:cNvPr>
          <p:cNvSpPr>
            <a:spLocks noGrp="1"/>
          </p:cNvSpPr>
          <p:nvPr>
            <p:ph type="ctrTitle"/>
          </p:nvPr>
        </p:nvSpPr>
        <p:spPr>
          <a:xfrm>
            <a:off x="1385848" y="2843733"/>
            <a:ext cx="7920115" cy="45719"/>
          </a:xfrm>
        </p:spPr>
        <p:txBody>
          <a:bodyPr>
            <a:normAutofit fontScale="90000"/>
          </a:bodyPr>
          <a:lstStyle/>
          <a:p>
            <a:pPr algn="ctr"/>
            <a:r>
              <a:rPr lang="pl-PL" sz="2200" dirty="0"/>
              <a:t>Spotkanie jest realizowane ramach projektu „Pomoc Techniczna DWUP – EFS+” na  2024 r. i jest współfinansowane ze środków Unii Europejskiej w ramach Europejskiego Funduszu Społecznego</a:t>
            </a:r>
            <a:br>
              <a:rPr lang="pl-PL" sz="2200" dirty="0"/>
            </a:br>
            <a:r>
              <a:rPr lang="pl-PL" sz="6000" dirty="0"/>
              <a:t/>
            </a:r>
            <a:br>
              <a:rPr lang="pl-PL" sz="6000" dirty="0"/>
            </a:br>
            <a:r>
              <a:rPr lang="pl-PL" sz="4400" dirty="0">
                <a:solidFill>
                  <a:srgbClr val="002060"/>
                </a:solidFill>
                <a:latin typeface="Open Sans SemiBold" pitchFamily="2" charset="0"/>
                <a:ea typeface="Open Sans SemiBold" pitchFamily="2" charset="0"/>
                <a:cs typeface="Open Sans SemiBold" pitchFamily="2" charset="0"/>
              </a:rPr>
              <a:t>Dziękuję za uwagę</a:t>
            </a:r>
            <a:r>
              <a:rPr lang="pl-PL" sz="6000" dirty="0">
                <a:latin typeface="Arial" panose="020B0604020202020204" pitchFamily="34" charset="0"/>
                <a:cs typeface="Arial" panose="020B0604020202020204" pitchFamily="34" charset="0"/>
              </a:rPr>
              <a:t/>
            </a:r>
            <a:br>
              <a:rPr lang="pl-PL" sz="6000" dirty="0">
                <a:latin typeface="Arial" panose="020B0604020202020204" pitchFamily="34" charset="0"/>
                <a:cs typeface="Arial" panose="020B0604020202020204" pitchFamily="34" charset="0"/>
              </a:rPr>
            </a:br>
            <a:endParaRPr lang="pl-PL" sz="6000" dirty="0">
              <a:latin typeface="Arial" panose="020B0604020202020204" pitchFamily="34" charset="0"/>
              <a:cs typeface="Arial" panose="020B0604020202020204" pitchFamily="34" charset="0"/>
            </a:endParaRPr>
          </a:p>
        </p:txBody>
      </p:sp>
      <p:pic>
        <p:nvPicPr>
          <p:cNvPr id="6" name="Obraz 5">
            <a:extLst>
              <a:ext uri="{FF2B5EF4-FFF2-40B4-BE49-F238E27FC236}">
                <a16:creationId xmlns:a16="http://schemas.microsoft.com/office/drawing/2014/main" id="{BF8B62A6-287F-FABF-757B-102A5B63259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71906" y="6264483"/>
            <a:ext cx="8748000" cy="925860"/>
          </a:xfrm>
          <a:prstGeom prst="rect">
            <a:avLst/>
          </a:prstGeom>
        </p:spPr>
      </p:pic>
    </p:spTree>
    <p:extLst>
      <p:ext uri="{BB962C8B-B14F-4D97-AF65-F5344CB8AC3E}">
        <p14:creationId xmlns:p14="http://schemas.microsoft.com/office/powerpoint/2010/main" val="34695648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81410" y="467470"/>
            <a:ext cx="8640382" cy="6408712"/>
          </a:xfrm>
        </p:spPr>
        <p:txBody>
          <a:bodyPr>
            <a:noAutofit/>
          </a:bodyPr>
          <a:lstStyle/>
          <a:p>
            <a:pPr lvl="0"/>
            <a:r>
              <a:rPr lang="pl-PL" b="1" dirty="0">
                <a:latin typeface="Arial" panose="020B0604020202020204" pitchFamily="34" charset="0"/>
                <a:cs typeface="Arial" panose="020B0604020202020204" pitchFamily="34" charset="0"/>
              </a:rPr>
              <a:t>7.3.A Wsparcie w zakresie równego traktowania i niedyskryminacji</a:t>
            </a:r>
          </a:p>
          <a:p>
            <a:pPr marL="0" indent="0">
              <a:buNone/>
            </a:pPr>
            <a:r>
              <a:rPr lang="pl-PL" sz="1900" dirty="0">
                <a:latin typeface="Arial" panose="020B0604020202020204" pitchFamily="34" charset="0"/>
                <a:cs typeface="Arial" panose="020B0604020202020204" pitchFamily="34" charset="0"/>
              </a:rPr>
              <a:t>Zakres wsparcia:</a:t>
            </a:r>
            <a:endParaRPr lang="pl-PL" sz="1900" b="1" dirty="0">
              <a:latin typeface="Arial" panose="020B0604020202020204" pitchFamily="34" charset="0"/>
              <a:cs typeface="Arial" panose="020B0604020202020204" pitchFamily="34" charset="0"/>
            </a:endParaRPr>
          </a:p>
          <a:p>
            <a:pPr marL="0" lvl="0" indent="0">
              <a:buNone/>
            </a:pPr>
            <a:r>
              <a:rPr lang="pl-PL" sz="1900" dirty="0" smtClean="0">
                <a:latin typeface="Arial" panose="020B0604020202020204" pitchFamily="34" charset="0"/>
                <a:cs typeface="Arial" panose="020B0604020202020204" pitchFamily="34" charset="0"/>
              </a:rPr>
              <a:t>a) Wdrażanie </a:t>
            </a:r>
            <a:r>
              <a:rPr lang="pl-PL" sz="1900" dirty="0">
                <a:latin typeface="Arial" panose="020B0604020202020204" pitchFamily="34" charset="0"/>
                <a:cs typeface="Arial" panose="020B0604020202020204" pitchFamily="34" charset="0"/>
              </a:rPr>
              <a:t>rozwiązań systemowych mających na celu zapobieganie dyskryminacji i przemocy ze względu na płeć, rasę, pochodzenie etniczne, religię, światopogląd, niepełnosprawności, wiek lub orientację seksualną;</a:t>
            </a:r>
            <a:endParaRPr lang="pl-PL" sz="1900" b="1" dirty="0">
              <a:latin typeface="Arial" panose="020B0604020202020204" pitchFamily="34" charset="0"/>
              <a:cs typeface="Arial" panose="020B0604020202020204" pitchFamily="34" charset="0"/>
            </a:endParaRPr>
          </a:p>
          <a:p>
            <a:pPr marL="0" lvl="0" indent="0">
              <a:buNone/>
            </a:pPr>
            <a:r>
              <a:rPr lang="pl-PL" sz="1900" dirty="0" smtClean="0">
                <a:latin typeface="Arial" panose="020B0604020202020204" pitchFamily="34" charset="0"/>
                <a:cs typeface="Arial" panose="020B0604020202020204" pitchFamily="34" charset="0"/>
              </a:rPr>
              <a:t>b) Realizacja </a:t>
            </a:r>
            <a:r>
              <a:rPr lang="pl-PL" sz="1900" dirty="0">
                <a:latin typeface="Arial" panose="020B0604020202020204" pitchFamily="34" charset="0"/>
                <a:cs typeface="Arial" panose="020B0604020202020204" pitchFamily="34" charset="0"/>
              </a:rPr>
              <a:t>działań z zakresu zapobiegania dyskryminacji w tym zwłaszcza ze względu na płeć i orientację seksualną, rasę, pochodzenie etniczne, religię, światopogląd, niepełnosprawność, wiek, w placówkach edukacyjnych skierowanych do uczniów, nauczycieli, kadry pedagogicznej oraz rodziców;</a:t>
            </a:r>
            <a:endParaRPr lang="pl-PL" sz="1900" b="1" dirty="0">
              <a:latin typeface="Arial" panose="020B0604020202020204" pitchFamily="34" charset="0"/>
              <a:cs typeface="Arial" panose="020B0604020202020204" pitchFamily="34" charset="0"/>
            </a:endParaRPr>
          </a:p>
          <a:p>
            <a:pPr marL="0" lvl="0" indent="0">
              <a:buNone/>
            </a:pPr>
            <a:r>
              <a:rPr lang="pl-PL" sz="1900" dirty="0" smtClean="0">
                <a:latin typeface="Arial" panose="020B0604020202020204" pitchFamily="34" charset="0"/>
                <a:cs typeface="Arial" panose="020B0604020202020204" pitchFamily="34" charset="0"/>
              </a:rPr>
              <a:t>c) Wsparcie </a:t>
            </a:r>
            <a:r>
              <a:rPr lang="pl-PL" sz="1900" dirty="0">
                <a:latin typeface="Arial" panose="020B0604020202020204" pitchFamily="34" charset="0"/>
                <a:cs typeface="Arial" panose="020B0604020202020204" pitchFamily="34" charset="0"/>
              </a:rPr>
              <a:t>psychologiczne i pedagogiczne dla osób dyskryminowanych ze względu na płeć, orientację seksualną, rasę, pochodzenie etniczne, religię, światopogląd, niepełnosprawność, wiek oraz ich rodziców/opiekunów prawnych;</a:t>
            </a:r>
            <a:endParaRPr lang="pl-PL" sz="1900" b="1" dirty="0">
              <a:latin typeface="Arial" panose="020B0604020202020204" pitchFamily="34" charset="0"/>
              <a:cs typeface="Arial" panose="020B0604020202020204" pitchFamily="34" charset="0"/>
            </a:endParaRPr>
          </a:p>
          <a:p>
            <a:pPr marL="0" lvl="0" indent="0">
              <a:buNone/>
            </a:pPr>
            <a:r>
              <a:rPr lang="pl-PL" sz="1900" dirty="0" smtClean="0">
                <a:latin typeface="Arial" panose="020B0604020202020204" pitchFamily="34" charset="0"/>
                <a:cs typeface="Arial" panose="020B0604020202020204" pitchFamily="34" charset="0"/>
              </a:rPr>
              <a:t>d) Wsparcie </a:t>
            </a:r>
            <a:r>
              <a:rPr lang="pl-PL" sz="1900" dirty="0">
                <a:latin typeface="Arial" panose="020B0604020202020204" pitchFamily="34" charset="0"/>
                <a:cs typeface="Arial" panose="020B0604020202020204" pitchFamily="34" charset="0"/>
              </a:rPr>
              <a:t>pracodawców w zakresie wdrażania rozwiązań systemowych wspierających równe traktowanie i niedyskryminację pracowników oraz przeciwdziałania </a:t>
            </a:r>
            <a:r>
              <a:rPr lang="pl-PL" sz="1900" dirty="0" err="1">
                <a:latin typeface="Arial" panose="020B0604020202020204" pitchFamily="34" charset="0"/>
                <a:cs typeface="Arial" panose="020B0604020202020204" pitchFamily="34" charset="0"/>
              </a:rPr>
              <a:t>mobbingowi</a:t>
            </a:r>
            <a:r>
              <a:rPr lang="pl-PL" sz="1900" dirty="0">
                <a:latin typeface="Arial" panose="020B0604020202020204" pitchFamily="34" charset="0"/>
                <a:cs typeface="Arial" panose="020B0604020202020204" pitchFamily="34" charset="0"/>
              </a:rPr>
              <a:t>;</a:t>
            </a:r>
            <a:endParaRPr lang="pl-PL" sz="1900" b="1" dirty="0">
              <a:latin typeface="Arial" panose="020B0604020202020204" pitchFamily="34" charset="0"/>
              <a:cs typeface="Arial" panose="020B0604020202020204" pitchFamily="34" charset="0"/>
            </a:endParaRPr>
          </a:p>
          <a:p>
            <a:pPr marL="0" lvl="0" indent="0">
              <a:buNone/>
            </a:pPr>
            <a:r>
              <a:rPr lang="pl-PL" sz="1900" dirty="0" smtClean="0">
                <a:latin typeface="Arial" panose="020B0604020202020204" pitchFamily="34" charset="0"/>
                <a:cs typeface="Arial" panose="020B0604020202020204" pitchFamily="34" charset="0"/>
              </a:rPr>
              <a:t>e) Zwiększenie </a:t>
            </a:r>
            <a:r>
              <a:rPr lang="pl-PL" sz="1900" dirty="0">
                <a:latin typeface="Arial" panose="020B0604020202020204" pitchFamily="34" charset="0"/>
                <a:cs typeface="Arial" panose="020B0604020202020204" pitchFamily="34" charset="0"/>
              </a:rPr>
              <a:t>kompetencji pracowników służby zdrowia w zakresie usuwania barier wynikających z dyskryminacji i stereotypów;</a:t>
            </a:r>
            <a:endParaRPr lang="pl-PL" sz="1900" b="1" dirty="0">
              <a:latin typeface="Arial" panose="020B0604020202020204" pitchFamily="34" charset="0"/>
              <a:cs typeface="Arial" panose="020B0604020202020204" pitchFamily="34" charset="0"/>
            </a:endParaRPr>
          </a:p>
          <a:p>
            <a:pPr marL="0" indent="0">
              <a:lnSpc>
                <a:spcPct val="100000"/>
              </a:lnSpc>
              <a:buNone/>
            </a:pPr>
            <a:endParaRPr lang="pl-PL" sz="2000" b="1"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5</a:t>
            </a:fld>
            <a:endParaRPr lang="pl-PL" dirty="0"/>
          </a:p>
        </p:txBody>
      </p:sp>
    </p:spTree>
    <p:extLst>
      <p:ext uri="{BB962C8B-B14F-4D97-AF65-F5344CB8AC3E}">
        <p14:creationId xmlns:p14="http://schemas.microsoft.com/office/powerpoint/2010/main" val="22823009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1835621"/>
            <a:ext cx="8640382" cy="2880320"/>
          </a:xfrm>
        </p:spPr>
        <p:txBody>
          <a:bodyPr>
            <a:normAutofit/>
          </a:bodyPr>
          <a:lstStyle/>
          <a:p>
            <a:pPr lvl="0"/>
            <a:r>
              <a:rPr lang="pl-PL" sz="2000" b="1" dirty="0">
                <a:latin typeface="Arial" panose="020B0604020202020204" pitchFamily="34" charset="0"/>
                <a:cs typeface="Arial" panose="020B0604020202020204" pitchFamily="34" charset="0"/>
              </a:rPr>
              <a:t>7.3.B Wsparcie dzieci i młodzieży w wieku szkolnym w zakresie zapobiegania dyskryminacji i przemocy</a:t>
            </a:r>
          </a:p>
          <a:p>
            <a:pPr marL="0" indent="0">
              <a:buNone/>
            </a:pPr>
            <a:r>
              <a:rPr lang="pl-PL" sz="2000" dirty="0">
                <a:latin typeface="Arial" panose="020B0604020202020204" pitchFamily="34" charset="0"/>
                <a:cs typeface="Arial" panose="020B0604020202020204" pitchFamily="34" charset="0"/>
              </a:rPr>
              <a:t>Zakres wsparcia:</a:t>
            </a:r>
            <a:endParaRPr lang="pl-PL" sz="2000" b="1" dirty="0">
              <a:latin typeface="Arial" panose="020B0604020202020204" pitchFamily="34" charset="0"/>
              <a:cs typeface="Arial" panose="020B0604020202020204" pitchFamily="34" charset="0"/>
            </a:endParaRPr>
          </a:p>
          <a:p>
            <a:pPr marL="0" indent="0">
              <a:buNone/>
            </a:pPr>
            <a:r>
              <a:rPr lang="pl-PL" sz="2000" dirty="0">
                <a:latin typeface="Arial" panose="020B0604020202020204" pitchFamily="34" charset="0"/>
                <a:cs typeface="Arial" panose="020B0604020202020204" pitchFamily="34" charset="0"/>
              </a:rPr>
              <a:t>Wsparcie dzieci i młodzieży w wieku szkolnym w zakresie zapewnienia dobrostanu </a:t>
            </a:r>
            <a:r>
              <a:rPr lang="pl-PL" sz="2000" dirty="0" err="1">
                <a:latin typeface="Arial" panose="020B0604020202020204" pitchFamily="34" charset="0"/>
                <a:cs typeface="Arial" panose="020B0604020202020204" pitchFamily="34" charset="0"/>
              </a:rPr>
              <a:t>psycho</a:t>
            </a:r>
            <a:r>
              <a:rPr lang="pl-PL" sz="2000" dirty="0">
                <a:latin typeface="Arial" panose="020B0604020202020204" pitchFamily="34" charset="0"/>
                <a:cs typeface="Arial" panose="020B0604020202020204" pitchFamily="34" charset="0"/>
              </a:rPr>
              <a:t>-fizycznego poprzez rozwój umiejętności osobistych, społecznych, obywatelskich oraz kreowania postaw tolerancyjnych;</a:t>
            </a:r>
            <a:endParaRPr lang="pl-PL" sz="2000" b="1" dirty="0">
              <a:latin typeface="Arial" panose="020B0604020202020204" pitchFamily="34" charset="0"/>
              <a:cs typeface="Arial" panose="020B0604020202020204" pitchFamily="34" charset="0"/>
            </a:endParaRPr>
          </a:p>
          <a:p>
            <a:pPr marL="0" indent="0">
              <a:buNone/>
            </a:pPr>
            <a:endParaRPr lang="pl-PL" sz="20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6</a:t>
            </a:fld>
            <a:endParaRPr lang="pl-PL" dirty="0"/>
          </a:p>
        </p:txBody>
      </p:sp>
    </p:spTree>
    <p:extLst>
      <p:ext uri="{BB962C8B-B14F-4D97-AF65-F5344CB8AC3E}">
        <p14:creationId xmlns:p14="http://schemas.microsoft.com/office/powerpoint/2010/main" val="11069682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p:cNvSpPr>
            <a:spLocks noGrp="1"/>
          </p:cNvSpPr>
          <p:nvPr>
            <p:ph type="sldNum" sz="quarter" idx="10"/>
          </p:nvPr>
        </p:nvSpPr>
        <p:spPr/>
        <p:txBody>
          <a:bodyPr/>
          <a:lstStyle/>
          <a:p>
            <a:fld id="{EB4015AA-59F6-416B-87A6-8E3D940284E2}" type="slidenum">
              <a:rPr lang="pl-PL" smtClean="0"/>
              <a:pPr/>
              <a:t>7</a:t>
            </a:fld>
            <a:endParaRPr lang="pl-PL" dirty="0"/>
          </a:p>
        </p:txBody>
      </p:sp>
      <p:sp>
        <p:nvSpPr>
          <p:cNvPr id="2" name="Symbol zastępczy zawartości 1"/>
          <p:cNvSpPr>
            <a:spLocks noGrp="1"/>
          </p:cNvSpPr>
          <p:nvPr>
            <p:ph idx="1"/>
          </p:nvPr>
        </p:nvSpPr>
        <p:spPr>
          <a:xfrm>
            <a:off x="1025907" y="755501"/>
            <a:ext cx="8640382" cy="5904338"/>
          </a:xfrm>
        </p:spPr>
        <p:txBody>
          <a:bodyPr>
            <a:normAutofit fontScale="92500"/>
          </a:bodyPr>
          <a:lstStyle/>
          <a:p>
            <a:pPr lvl="0"/>
            <a:r>
              <a:rPr lang="pl-PL" b="1" dirty="0">
                <a:latin typeface="Arial" panose="020B0604020202020204" pitchFamily="34" charset="0"/>
                <a:cs typeface="Arial" panose="020B0604020202020204" pitchFamily="34" charset="0"/>
              </a:rPr>
              <a:t>7.3.C Wsparcie dialogu społecznego i budowania zdolności partnerów społecznych, działających na rzecz równości i niedyskryminacji</a:t>
            </a:r>
          </a:p>
          <a:p>
            <a:pPr marL="0" indent="0">
              <a:buNone/>
            </a:pPr>
            <a:r>
              <a:rPr lang="pl-PL" dirty="0">
                <a:latin typeface="Arial" panose="020B0604020202020204" pitchFamily="34" charset="0"/>
                <a:cs typeface="Arial" panose="020B0604020202020204" pitchFamily="34" charset="0"/>
              </a:rPr>
              <a:t>Zakres wsparcia:</a:t>
            </a:r>
            <a:endParaRPr lang="pl-PL" b="1" dirty="0">
              <a:latin typeface="Arial" panose="020B0604020202020204" pitchFamily="34" charset="0"/>
              <a:cs typeface="Arial" panose="020B0604020202020204" pitchFamily="34" charset="0"/>
            </a:endParaRPr>
          </a:p>
          <a:p>
            <a:pPr marL="0" lvl="0" indent="0">
              <a:buNone/>
            </a:pPr>
            <a:r>
              <a:rPr lang="pl-PL" sz="1900" dirty="0" smtClean="0">
                <a:latin typeface="Arial" panose="020B0604020202020204" pitchFamily="34" charset="0"/>
                <a:cs typeface="Arial" panose="020B0604020202020204" pitchFamily="34" charset="0"/>
              </a:rPr>
              <a:t>a) wsparcie </a:t>
            </a:r>
            <a:r>
              <a:rPr lang="pl-PL" sz="1900" dirty="0">
                <a:latin typeface="Arial" panose="020B0604020202020204" pitchFamily="34" charset="0"/>
                <a:cs typeface="Arial" panose="020B0604020202020204" pitchFamily="34" charset="0"/>
              </a:rPr>
              <a:t>dialogu międzysektorowego i budowa potencjału partnerów społecznych;</a:t>
            </a:r>
            <a:endParaRPr lang="pl-PL" sz="1900" b="1" dirty="0">
              <a:latin typeface="Arial" panose="020B0604020202020204" pitchFamily="34" charset="0"/>
              <a:cs typeface="Arial" panose="020B0604020202020204" pitchFamily="34" charset="0"/>
            </a:endParaRPr>
          </a:p>
          <a:p>
            <a:pPr marL="0" lvl="0" indent="0">
              <a:buNone/>
            </a:pPr>
            <a:r>
              <a:rPr lang="pl-PL" sz="1900" dirty="0" smtClean="0">
                <a:latin typeface="Arial" panose="020B0604020202020204" pitchFamily="34" charset="0"/>
                <a:cs typeface="Arial" panose="020B0604020202020204" pitchFamily="34" charset="0"/>
              </a:rPr>
              <a:t>b) edukacja </a:t>
            </a:r>
            <a:r>
              <a:rPr lang="pl-PL" sz="1900" dirty="0">
                <a:latin typeface="Arial" panose="020B0604020202020204" pitchFamily="34" charset="0"/>
                <a:cs typeface="Arial" panose="020B0604020202020204" pitchFamily="34" charset="0"/>
              </a:rPr>
              <a:t>liderów lokalnych poprzez szkolenia, mentoring, coaching, studia podyplomowe, przeciwdziałanie wypaleniu społecznikowskiemu;</a:t>
            </a:r>
            <a:endParaRPr lang="pl-PL" sz="1900" b="1" dirty="0">
              <a:latin typeface="Arial" panose="020B0604020202020204" pitchFamily="34" charset="0"/>
              <a:cs typeface="Arial" panose="020B0604020202020204" pitchFamily="34" charset="0"/>
            </a:endParaRPr>
          </a:p>
          <a:p>
            <a:pPr marL="0" lvl="0" indent="0">
              <a:buNone/>
            </a:pPr>
            <a:r>
              <a:rPr lang="pl-PL" sz="1900" dirty="0" smtClean="0">
                <a:latin typeface="Arial" panose="020B0604020202020204" pitchFamily="34" charset="0"/>
                <a:cs typeface="Arial" panose="020B0604020202020204" pitchFamily="34" charset="0"/>
              </a:rPr>
              <a:t>c) sieciowanie </a:t>
            </a:r>
            <a:r>
              <a:rPr lang="pl-PL" sz="1900" dirty="0">
                <a:latin typeface="Arial" panose="020B0604020202020204" pitchFamily="34" charset="0"/>
                <a:cs typeface="Arial" panose="020B0604020202020204" pitchFamily="34" charset="0"/>
              </a:rPr>
              <a:t>i budowania partnerstw, w tym partnerstw międzysektorowych i branżowych;</a:t>
            </a:r>
            <a:endParaRPr lang="pl-PL" sz="1900" b="1" dirty="0">
              <a:latin typeface="Arial" panose="020B0604020202020204" pitchFamily="34" charset="0"/>
              <a:cs typeface="Arial" panose="020B0604020202020204" pitchFamily="34" charset="0"/>
            </a:endParaRPr>
          </a:p>
          <a:p>
            <a:pPr marL="0" lvl="0" indent="0">
              <a:buNone/>
            </a:pPr>
            <a:r>
              <a:rPr lang="pl-PL" sz="1900" dirty="0" smtClean="0">
                <a:latin typeface="Arial" panose="020B0604020202020204" pitchFamily="34" charset="0"/>
                <a:cs typeface="Arial" panose="020B0604020202020204" pitchFamily="34" charset="0"/>
              </a:rPr>
              <a:t>d) udzielanie </a:t>
            </a:r>
            <a:r>
              <a:rPr lang="pl-PL" sz="1900" dirty="0">
                <a:latin typeface="Arial" panose="020B0604020202020204" pitchFamily="34" charset="0"/>
                <a:cs typeface="Arial" panose="020B0604020202020204" pitchFamily="34" charset="0"/>
              </a:rPr>
              <a:t>partnerom społecznym usług doradczych, prawnych, księgowych;</a:t>
            </a:r>
            <a:endParaRPr lang="pl-PL" sz="1900" b="1" dirty="0">
              <a:latin typeface="Arial" panose="020B0604020202020204" pitchFamily="34" charset="0"/>
              <a:cs typeface="Arial" panose="020B0604020202020204" pitchFamily="34" charset="0"/>
            </a:endParaRPr>
          </a:p>
          <a:p>
            <a:pPr marL="0" lvl="0" indent="0">
              <a:buNone/>
            </a:pPr>
            <a:r>
              <a:rPr lang="pl-PL" sz="1900" dirty="0" smtClean="0">
                <a:latin typeface="Arial" panose="020B0604020202020204" pitchFamily="34" charset="0"/>
                <a:cs typeface="Arial" panose="020B0604020202020204" pitchFamily="34" charset="0"/>
              </a:rPr>
              <a:t>e) wzmacnianie </a:t>
            </a:r>
            <a:r>
              <a:rPr lang="pl-PL" sz="1900" dirty="0">
                <a:latin typeface="Arial" panose="020B0604020202020204" pitchFamily="34" charset="0"/>
                <a:cs typeface="Arial" panose="020B0604020202020204" pitchFamily="34" charset="0"/>
              </a:rPr>
              <a:t>przedstawicieli partnerów społecznych w strukturach dialogu społecznego;</a:t>
            </a:r>
            <a:endParaRPr lang="pl-PL" sz="1900" b="1" dirty="0">
              <a:latin typeface="Arial" panose="020B0604020202020204" pitchFamily="34" charset="0"/>
              <a:cs typeface="Arial" panose="020B0604020202020204" pitchFamily="34" charset="0"/>
            </a:endParaRPr>
          </a:p>
          <a:p>
            <a:pPr marL="0" lvl="0" indent="0">
              <a:buNone/>
            </a:pPr>
            <a:r>
              <a:rPr lang="pl-PL" sz="1900" dirty="0" smtClean="0">
                <a:latin typeface="Arial" panose="020B0604020202020204" pitchFamily="34" charset="0"/>
                <a:cs typeface="Arial" panose="020B0604020202020204" pitchFamily="34" charset="0"/>
              </a:rPr>
              <a:t>f) profesjonalizacja </a:t>
            </a:r>
            <a:r>
              <a:rPr lang="pl-PL" sz="1900" dirty="0">
                <a:latin typeface="Arial" panose="020B0604020202020204" pitchFamily="34" charset="0"/>
                <a:cs typeface="Arial" panose="020B0604020202020204" pitchFamily="34" charset="0"/>
              </a:rPr>
              <a:t>partnerów społecznych i działań przez nich prowadzonych;</a:t>
            </a:r>
            <a:endParaRPr lang="pl-PL" sz="1900" b="1" dirty="0">
              <a:latin typeface="Arial" panose="020B0604020202020204" pitchFamily="34" charset="0"/>
              <a:cs typeface="Arial" panose="020B0604020202020204" pitchFamily="34" charset="0"/>
            </a:endParaRPr>
          </a:p>
          <a:p>
            <a:pPr marL="0" lvl="0" indent="0">
              <a:buNone/>
            </a:pPr>
            <a:r>
              <a:rPr lang="pl-PL" sz="1900" dirty="0" smtClean="0">
                <a:latin typeface="Arial" panose="020B0604020202020204" pitchFamily="34" charset="0"/>
                <a:cs typeface="Arial" panose="020B0604020202020204" pitchFamily="34" charset="0"/>
              </a:rPr>
              <a:t>g) wzmacnianie </a:t>
            </a:r>
            <a:r>
              <a:rPr lang="pl-PL" sz="1900" dirty="0">
                <a:latin typeface="Arial" panose="020B0604020202020204" pitchFamily="34" charset="0"/>
                <a:cs typeface="Arial" panose="020B0604020202020204" pitchFamily="34" charset="0"/>
              </a:rPr>
              <a:t>potencjału kadrowego partnerów społecznych świadczących usługi społeczne;</a:t>
            </a:r>
            <a:endParaRPr lang="pl-PL" sz="1900" b="1" dirty="0">
              <a:latin typeface="Arial" panose="020B0604020202020204" pitchFamily="34" charset="0"/>
              <a:cs typeface="Arial" panose="020B0604020202020204" pitchFamily="34" charset="0"/>
            </a:endParaRPr>
          </a:p>
          <a:p>
            <a:pPr marL="0" lvl="0" indent="0">
              <a:buNone/>
            </a:pPr>
            <a:r>
              <a:rPr lang="pl-PL" sz="1900" dirty="0" smtClean="0">
                <a:latin typeface="Arial" panose="020B0604020202020204" pitchFamily="34" charset="0"/>
                <a:cs typeface="Arial" panose="020B0604020202020204" pitchFamily="34" charset="0"/>
              </a:rPr>
              <a:t>h) zwiększanie </a:t>
            </a:r>
            <a:r>
              <a:rPr lang="pl-PL" sz="1900" dirty="0">
                <a:latin typeface="Arial" panose="020B0604020202020204" pitchFamily="34" charset="0"/>
                <a:cs typeface="Arial" panose="020B0604020202020204" pitchFamily="34" charset="0"/>
              </a:rPr>
              <a:t>dostępności partnerów społecznych i ich działań;</a:t>
            </a:r>
            <a:endParaRPr lang="pl-PL" sz="1900" b="1" dirty="0">
              <a:latin typeface="Arial" panose="020B0604020202020204" pitchFamily="34" charset="0"/>
              <a:cs typeface="Arial" panose="020B0604020202020204" pitchFamily="34" charset="0"/>
            </a:endParaRPr>
          </a:p>
          <a:p>
            <a:endParaRPr lang="pl-PL" dirty="0"/>
          </a:p>
        </p:txBody>
      </p:sp>
    </p:spTree>
    <p:extLst>
      <p:ext uri="{BB962C8B-B14F-4D97-AF65-F5344CB8AC3E}">
        <p14:creationId xmlns:p14="http://schemas.microsoft.com/office/powerpoint/2010/main" val="7364979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p:cNvSpPr>
            <a:spLocks noGrp="1"/>
          </p:cNvSpPr>
          <p:nvPr>
            <p:ph type="sldNum" sz="quarter" idx="10"/>
          </p:nvPr>
        </p:nvSpPr>
        <p:spPr/>
        <p:txBody>
          <a:bodyPr/>
          <a:lstStyle/>
          <a:p>
            <a:fld id="{EB4015AA-59F6-416B-87A6-8E3D940284E2}" type="slidenum">
              <a:rPr lang="pl-PL" smtClean="0"/>
              <a:pPr/>
              <a:t>8</a:t>
            </a:fld>
            <a:endParaRPr lang="pl-PL" dirty="0"/>
          </a:p>
        </p:txBody>
      </p:sp>
      <p:sp>
        <p:nvSpPr>
          <p:cNvPr id="2" name="Symbol zastępczy zawartości 1"/>
          <p:cNvSpPr>
            <a:spLocks noGrp="1"/>
          </p:cNvSpPr>
          <p:nvPr>
            <p:ph idx="1"/>
          </p:nvPr>
        </p:nvSpPr>
        <p:spPr>
          <a:xfrm>
            <a:off x="1025907" y="539477"/>
            <a:ext cx="8640382" cy="6480360"/>
          </a:xfrm>
        </p:spPr>
        <p:txBody>
          <a:bodyPr>
            <a:normAutofit/>
          </a:bodyPr>
          <a:lstStyle/>
          <a:p>
            <a:pPr lvl="0"/>
            <a:r>
              <a:rPr lang="pl-PL" b="1" dirty="0">
                <a:latin typeface="Arial" panose="020B0604020202020204" pitchFamily="34" charset="0"/>
                <a:cs typeface="Arial" panose="020B0604020202020204" pitchFamily="34" charset="0"/>
              </a:rPr>
              <a:t>7.3.D Budowanie zdolności organizacji społeczeństwa obywatelskiego, działających na rzecz równości i niedyskryminacji</a:t>
            </a:r>
          </a:p>
          <a:p>
            <a:pPr marL="0" indent="0">
              <a:buNone/>
            </a:pPr>
            <a:r>
              <a:rPr lang="pl-PL" dirty="0">
                <a:latin typeface="Arial" panose="020B0604020202020204" pitchFamily="34" charset="0"/>
                <a:cs typeface="Arial" panose="020B0604020202020204" pitchFamily="34" charset="0"/>
              </a:rPr>
              <a:t>Zakres wsparcia:</a:t>
            </a:r>
            <a:endParaRPr lang="pl-PL" b="1" dirty="0">
              <a:latin typeface="Arial" panose="020B0604020202020204" pitchFamily="34" charset="0"/>
              <a:cs typeface="Arial" panose="020B0604020202020204" pitchFamily="34" charset="0"/>
            </a:endParaRPr>
          </a:p>
          <a:p>
            <a:pPr marL="0" lvl="0" indent="0">
              <a:buNone/>
            </a:pPr>
            <a:r>
              <a:rPr lang="pl-PL" dirty="0" smtClean="0">
                <a:latin typeface="Arial" panose="020B0604020202020204" pitchFamily="34" charset="0"/>
                <a:cs typeface="Arial" panose="020B0604020202020204" pitchFamily="34" charset="0"/>
              </a:rPr>
              <a:t>a) wsparcie </a:t>
            </a:r>
            <a:r>
              <a:rPr lang="pl-PL" dirty="0">
                <a:latin typeface="Arial" panose="020B0604020202020204" pitchFamily="34" charset="0"/>
                <a:cs typeface="Arial" panose="020B0604020202020204" pitchFamily="34" charset="0"/>
              </a:rPr>
              <a:t>dialogu międzysektorowego i budowa potencjału organizacji społeczeństwa obywatelskiego;</a:t>
            </a:r>
            <a:endParaRPr lang="pl-PL" b="1" dirty="0">
              <a:latin typeface="Arial" panose="020B0604020202020204" pitchFamily="34" charset="0"/>
              <a:cs typeface="Arial" panose="020B0604020202020204" pitchFamily="34" charset="0"/>
            </a:endParaRPr>
          </a:p>
          <a:p>
            <a:pPr marL="0" lvl="0" indent="0">
              <a:buNone/>
            </a:pPr>
            <a:r>
              <a:rPr lang="pl-PL" dirty="0" smtClean="0">
                <a:latin typeface="Arial" panose="020B0604020202020204" pitchFamily="34" charset="0"/>
                <a:cs typeface="Arial" panose="020B0604020202020204" pitchFamily="34" charset="0"/>
              </a:rPr>
              <a:t>b) wzmacnianie </a:t>
            </a:r>
            <a:r>
              <a:rPr lang="pl-PL" dirty="0">
                <a:latin typeface="Arial" panose="020B0604020202020204" pitchFamily="34" charset="0"/>
                <a:cs typeface="Arial" panose="020B0604020202020204" pitchFamily="34" charset="0"/>
              </a:rPr>
              <a:t>działań </a:t>
            </a:r>
            <a:r>
              <a:rPr lang="pl-PL" dirty="0" err="1">
                <a:latin typeface="Arial" panose="020B0604020202020204" pitchFamily="34" charset="0"/>
                <a:cs typeface="Arial" panose="020B0604020202020204" pitchFamily="34" charset="0"/>
              </a:rPr>
              <a:t>rzeczniczych</a:t>
            </a:r>
            <a:r>
              <a:rPr lang="pl-PL" dirty="0">
                <a:latin typeface="Arial" panose="020B0604020202020204" pitchFamily="34" charset="0"/>
                <a:cs typeface="Arial" panose="020B0604020202020204" pitchFamily="34" charset="0"/>
              </a:rPr>
              <a:t>;</a:t>
            </a:r>
            <a:endParaRPr lang="pl-PL" b="1" dirty="0">
              <a:latin typeface="Arial" panose="020B0604020202020204" pitchFamily="34" charset="0"/>
              <a:cs typeface="Arial" panose="020B0604020202020204" pitchFamily="34" charset="0"/>
            </a:endParaRPr>
          </a:p>
          <a:p>
            <a:pPr marL="0" lvl="0" indent="0">
              <a:buNone/>
            </a:pPr>
            <a:r>
              <a:rPr lang="pl-PL" dirty="0" smtClean="0">
                <a:latin typeface="Arial" panose="020B0604020202020204" pitchFamily="34" charset="0"/>
                <a:cs typeface="Arial" panose="020B0604020202020204" pitchFamily="34" charset="0"/>
              </a:rPr>
              <a:t>c) wzmacnianie </a:t>
            </a:r>
            <a:r>
              <a:rPr lang="pl-PL" dirty="0">
                <a:latin typeface="Arial" panose="020B0604020202020204" pitchFamily="34" charset="0"/>
                <a:cs typeface="Arial" panose="020B0604020202020204" pitchFamily="34" charset="0"/>
              </a:rPr>
              <a:t>działań strażniczych;</a:t>
            </a:r>
            <a:endParaRPr lang="pl-PL" b="1" dirty="0">
              <a:latin typeface="Arial" panose="020B0604020202020204" pitchFamily="34" charset="0"/>
              <a:cs typeface="Arial" panose="020B0604020202020204" pitchFamily="34" charset="0"/>
            </a:endParaRPr>
          </a:p>
          <a:p>
            <a:pPr marL="0" lvl="0" indent="0">
              <a:buNone/>
            </a:pPr>
            <a:r>
              <a:rPr lang="pl-PL" dirty="0" smtClean="0">
                <a:latin typeface="Arial" panose="020B0604020202020204" pitchFamily="34" charset="0"/>
                <a:cs typeface="Arial" panose="020B0604020202020204" pitchFamily="34" charset="0"/>
              </a:rPr>
              <a:t>d) edukacja </a:t>
            </a:r>
            <a:r>
              <a:rPr lang="pl-PL" dirty="0">
                <a:latin typeface="Arial" panose="020B0604020202020204" pitchFamily="34" charset="0"/>
                <a:cs typeface="Arial" panose="020B0604020202020204" pitchFamily="34" charset="0"/>
              </a:rPr>
              <a:t>liderów lokalnych i przedstawicieli organizacji społeczeństwa obywatelskiego </a:t>
            </a:r>
            <a:r>
              <a:rPr lang="pl-PL" dirty="0" err="1">
                <a:latin typeface="Arial" panose="020B0604020202020204" pitchFamily="34" charset="0"/>
                <a:cs typeface="Arial" panose="020B0604020202020204" pitchFamily="34" charset="0"/>
              </a:rPr>
              <a:t>ngo</a:t>
            </a:r>
            <a:r>
              <a:rPr lang="pl-PL" dirty="0">
                <a:latin typeface="Arial" panose="020B0604020202020204" pitchFamily="34" charset="0"/>
                <a:cs typeface="Arial" panose="020B0604020202020204" pitchFamily="34" charset="0"/>
              </a:rPr>
              <a:t> poprzez szkolenia, mentoring, coaching, studia podyplomowe, przeciwdziałanie wypaleniu społecznikowskiemu;</a:t>
            </a:r>
            <a:endParaRPr lang="pl-PL" b="1" dirty="0">
              <a:latin typeface="Arial" panose="020B0604020202020204" pitchFamily="34" charset="0"/>
              <a:cs typeface="Arial" panose="020B0604020202020204" pitchFamily="34" charset="0"/>
            </a:endParaRPr>
          </a:p>
          <a:p>
            <a:pPr marL="0" lvl="0" indent="0">
              <a:buNone/>
            </a:pPr>
            <a:r>
              <a:rPr lang="pl-PL" dirty="0" smtClean="0">
                <a:latin typeface="Arial" panose="020B0604020202020204" pitchFamily="34" charset="0"/>
                <a:cs typeface="Arial" panose="020B0604020202020204" pitchFamily="34" charset="0"/>
              </a:rPr>
              <a:t>e) wsparcie </a:t>
            </a:r>
            <a:r>
              <a:rPr lang="pl-PL" dirty="0">
                <a:latin typeface="Arial" panose="020B0604020202020204" pitchFamily="34" charset="0"/>
                <a:cs typeface="Arial" panose="020B0604020202020204" pitchFamily="34" charset="0"/>
              </a:rPr>
              <a:t>funkcjonowania </a:t>
            </a:r>
            <a:r>
              <a:rPr lang="pl-PL" dirty="0" err="1">
                <a:latin typeface="Arial" panose="020B0604020202020204" pitchFamily="34" charset="0"/>
                <a:cs typeface="Arial" panose="020B0604020202020204" pitchFamily="34" charset="0"/>
              </a:rPr>
              <a:t>think-tank’ów</a:t>
            </a:r>
            <a:r>
              <a:rPr lang="pl-PL" dirty="0">
                <a:latin typeface="Arial" panose="020B0604020202020204" pitchFamily="34" charset="0"/>
                <a:cs typeface="Arial" panose="020B0604020202020204" pitchFamily="34" charset="0"/>
              </a:rPr>
              <a:t>;</a:t>
            </a:r>
            <a:endParaRPr lang="pl-PL" b="1" dirty="0">
              <a:latin typeface="Arial" panose="020B0604020202020204" pitchFamily="34" charset="0"/>
              <a:cs typeface="Arial" panose="020B0604020202020204" pitchFamily="34" charset="0"/>
            </a:endParaRPr>
          </a:p>
          <a:p>
            <a:pPr marL="0" lvl="0" indent="0">
              <a:buNone/>
            </a:pPr>
            <a:r>
              <a:rPr lang="pl-PL" dirty="0" smtClean="0">
                <a:latin typeface="Arial" panose="020B0604020202020204" pitchFamily="34" charset="0"/>
                <a:cs typeface="Arial" panose="020B0604020202020204" pitchFamily="34" charset="0"/>
              </a:rPr>
              <a:t>f) sieciowanie </a:t>
            </a:r>
            <a:r>
              <a:rPr lang="pl-PL" dirty="0">
                <a:latin typeface="Arial" panose="020B0604020202020204" pitchFamily="34" charset="0"/>
                <a:cs typeface="Arial" panose="020B0604020202020204" pitchFamily="34" charset="0"/>
              </a:rPr>
              <a:t>i budowanie partnerstw, w tym partnerstw międzysektorowych i branżowych;</a:t>
            </a:r>
            <a:endParaRPr lang="pl-PL" b="1" dirty="0">
              <a:latin typeface="Arial" panose="020B0604020202020204" pitchFamily="34" charset="0"/>
              <a:cs typeface="Arial" panose="020B0604020202020204" pitchFamily="34" charset="0"/>
            </a:endParaRPr>
          </a:p>
          <a:p>
            <a:pPr marL="0" lvl="0" indent="0">
              <a:buNone/>
            </a:pPr>
            <a:r>
              <a:rPr lang="pl-PL" dirty="0" smtClean="0">
                <a:latin typeface="Arial" panose="020B0604020202020204" pitchFamily="34" charset="0"/>
                <a:cs typeface="Arial" panose="020B0604020202020204" pitchFamily="34" charset="0"/>
              </a:rPr>
              <a:t>g) udzielanie </a:t>
            </a:r>
            <a:r>
              <a:rPr lang="pl-PL" dirty="0">
                <a:latin typeface="Arial" panose="020B0604020202020204" pitchFamily="34" charset="0"/>
                <a:cs typeface="Arial" panose="020B0604020202020204" pitchFamily="34" charset="0"/>
              </a:rPr>
              <a:t>organizacjom społeczeństwa obywatelskiego usług doradczych, prawnych, księgowych;</a:t>
            </a:r>
            <a:endParaRPr lang="pl-PL" b="1" dirty="0">
              <a:latin typeface="Arial" panose="020B0604020202020204" pitchFamily="34" charset="0"/>
              <a:cs typeface="Arial" panose="020B0604020202020204" pitchFamily="34" charset="0"/>
            </a:endParaRPr>
          </a:p>
          <a:p>
            <a:pPr marL="0" lvl="0" indent="0">
              <a:buNone/>
            </a:pPr>
            <a:r>
              <a:rPr lang="pl-PL" dirty="0" smtClean="0">
                <a:latin typeface="Arial" panose="020B0604020202020204" pitchFamily="34" charset="0"/>
                <a:cs typeface="Arial" panose="020B0604020202020204" pitchFamily="34" charset="0"/>
              </a:rPr>
              <a:t>h) wzmacnianie </a:t>
            </a:r>
            <a:r>
              <a:rPr lang="pl-PL" dirty="0">
                <a:latin typeface="Arial" panose="020B0604020202020204" pitchFamily="34" charset="0"/>
                <a:cs typeface="Arial" panose="020B0604020202020204" pitchFamily="34" charset="0"/>
              </a:rPr>
              <a:t>przedstawicieli organizacji społeczeństwa obywatelskiego w strukturach dialogu społecznego;</a:t>
            </a:r>
            <a:endParaRPr lang="pl-PL" b="1" dirty="0">
              <a:latin typeface="Arial" panose="020B0604020202020204" pitchFamily="34" charset="0"/>
              <a:cs typeface="Arial" panose="020B0604020202020204" pitchFamily="34" charset="0"/>
            </a:endParaRPr>
          </a:p>
          <a:p>
            <a:endParaRPr lang="pl-PL" dirty="0"/>
          </a:p>
        </p:txBody>
      </p:sp>
    </p:spTree>
    <p:extLst>
      <p:ext uri="{BB962C8B-B14F-4D97-AF65-F5344CB8AC3E}">
        <p14:creationId xmlns:p14="http://schemas.microsoft.com/office/powerpoint/2010/main" val="32093622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p:cNvSpPr>
            <a:spLocks noGrp="1"/>
          </p:cNvSpPr>
          <p:nvPr>
            <p:ph type="sldNum" sz="quarter" idx="10"/>
          </p:nvPr>
        </p:nvSpPr>
        <p:spPr/>
        <p:txBody>
          <a:bodyPr/>
          <a:lstStyle/>
          <a:p>
            <a:fld id="{EB4015AA-59F6-416B-87A6-8E3D940284E2}" type="slidenum">
              <a:rPr lang="pl-PL" smtClean="0"/>
              <a:pPr/>
              <a:t>9</a:t>
            </a:fld>
            <a:endParaRPr lang="pl-PL" dirty="0"/>
          </a:p>
        </p:txBody>
      </p:sp>
      <p:sp>
        <p:nvSpPr>
          <p:cNvPr id="2" name="Symbol zastępczy zawartości 1"/>
          <p:cNvSpPr>
            <a:spLocks noGrp="1"/>
          </p:cNvSpPr>
          <p:nvPr>
            <p:ph idx="1"/>
          </p:nvPr>
        </p:nvSpPr>
        <p:spPr>
          <a:xfrm>
            <a:off x="1025907" y="1043533"/>
            <a:ext cx="8640382" cy="5616306"/>
          </a:xfrm>
        </p:spPr>
        <p:txBody>
          <a:bodyPr>
            <a:normAutofit/>
          </a:bodyPr>
          <a:lstStyle/>
          <a:p>
            <a:pPr lvl="0"/>
            <a:r>
              <a:rPr lang="pl-PL" sz="2000" b="1" dirty="0">
                <a:latin typeface="Arial" panose="020B0604020202020204" pitchFamily="34" charset="0"/>
                <a:cs typeface="Arial" panose="020B0604020202020204" pitchFamily="34" charset="0"/>
              </a:rPr>
              <a:t>7.3.D Budowanie zdolności organizacji społeczeństwa obywatelskiego, działających na rzecz równości i niedyskryminacji</a:t>
            </a:r>
          </a:p>
          <a:p>
            <a:pPr marL="0" indent="0">
              <a:buNone/>
            </a:pPr>
            <a:r>
              <a:rPr lang="pl-PL" sz="2000" dirty="0">
                <a:latin typeface="Arial" panose="020B0604020202020204" pitchFamily="34" charset="0"/>
                <a:cs typeface="Arial" panose="020B0604020202020204" pitchFamily="34" charset="0"/>
              </a:rPr>
              <a:t>Zakres wsparcia:</a:t>
            </a:r>
            <a:endParaRPr lang="pl-PL" sz="2000" b="1" dirty="0">
              <a:latin typeface="Arial" panose="020B0604020202020204" pitchFamily="34" charset="0"/>
              <a:cs typeface="Arial" panose="020B0604020202020204" pitchFamily="34" charset="0"/>
            </a:endParaRPr>
          </a:p>
          <a:p>
            <a:pPr marL="0" lvl="0" indent="0">
              <a:buNone/>
            </a:pPr>
            <a:r>
              <a:rPr lang="pl-PL" sz="2000" dirty="0" smtClean="0">
                <a:latin typeface="Arial" panose="020B0604020202020204" pitchFamily="34" charset="0"/>
                <a:cs typeface="Arial" panose="020B0604020202020204" pitchFamily="34" charset="0"/>
              </a:rPr>
              <a:t>i) wzmacnianie </a:t>
            </a:r>
            <a:r>
              <a:rPr lang="pl-PL" sz="2000" dirty="0">
                <a:latin typeface="Arial" panose="020B0604020202020204" pitchFamily="34" charset="0"/>
                <a:cs typeface="Arial" panose="020B0604020202020204" pitchFamily="34" charset="0"/>
              </a:rPr>
              <a:t>wojewódzkich struktur federacyjnych organizacji społeczeństwa obywatelskiego;</a:t>
            </a:r>
            <a:endParaRPr lang="pl-PL" sz="2000" b="1" dirty="0">
              <a:latin typeface="Arial" panose="020B0604020202020204" pitchFamily="34" charset="0"/>
              <a:cs typeface="Arial" panose="020B0604020202020204" pitchFamily="34" charset="0"/>
            </a:endParaRPr>
          </a:p>
          <a:p>
            <a:pPr marL="0" lvl="0" indent="0">
              <a:buNone/>
            </a:pPr>
            <a:r>
              <a:rPr lang="pl-PL" sz="2000" dirty="0" smtClean="0">
                <a:latin typeface="Arial" panose="020B0604020202020204" pitchFamily="34" charset="0"/>
                <a:cs typeface="Arial" panose="020B0604020202020204" pitchFamily="34" charset="0"/>
              </a:rPr>
              <a:t>j) wzmacnianie </a:t>
            </a:r>
            <a:r>
              <a:rPr lang="pl-PL" sz="2000" dirty="0">
                <a:latin typeface="Arial" panose="020B0604020202020204" pitchFamily="34" charset="0"/>
                <a:cs typeface="Arial" panose="020B0604020202020204" pitchFamily="34" charset="0"/>
              </a:rPr>
              <a:t>przedsiębiorstw organizacji społeczeństwa obywatelskiego w strukturach dialogu społecznego;</a:t>
            </a:r>
            <a:endParaRPr lang="pl-PL" sz="2000" b="1" dirty="0">
              <a:latin typeface="Arial" panose="020B0604020202020204" pitchFamily="34" charset="0"/>
              <a:cs typeface="Arial" panose="020B0604020202020204" pitchFamily="34" charset="0"/>
            </a:endParaRPr>
          </a:p>
          <a:p>
            <a:pPr marL="0" lvl="0" indent="0">
              <a:buNone/>
            </a:pPr>
            <a:r>
              <a:rPr lang="pl-PL" sz="2000" dirty="0" smtClean="0">
                <a:latin typeface="Arial" panose="020B0604020202020204" pitchFamily="34" charset="0"/>
                <a:cs typeface="Arial" panose="020B0604020202020204" pitchFamily="34" charset="0"/>
              </a:rPr>
              <a:t>k) profesjonalizacja </a:t>
            </a:r>
            <a:r>
              <a:rPr lang="pl-PL" sz="2000" dirty="0">
                <a:latin typeface="Arial" panose="020B0604020202020204" pitchFamily="34" charset="0"/>
                <a:cs typeface="Arial" panose="020B0604020202020204" pitchFamily="34" charset="0"/>
              </a:rPr>
              <a:t>organizacji społeczeństwa obywatelskiego i działań przez nich prowadzonych;</a:t>
            </a:r>
            <a:endParaRPr lang="pl-PL" sz="2000" b="1" dirty="0">
              <a:latin typeface="Arial" panose="020B0604020202020204" pitchFamily="34" charset="0"/>
              <a:cs typeface="Arial" panose="020B0604020202020204" pitchFamily="34" charset="0"/>
            </a:endParaRPr>
          </a:p>
          <a:p>
            <a:pPr marL="0" lvl="0" indent="0">
              <a:buNone/>
            </a:pPr>
            <a:r>
              <a:rPr lang="pl-PL" sz="2000" dirty="0" smtClean="0">
                <a:latin typeface="Arial" panose="020B0604020202020204" pitchFamily="34" charset="0"/>
                <a:cs typeface="Arial" panose="020B0604020202020204" pitchFamily="34" charset="0"/>
              </a:rPr>
              <a:t>l) wzmacnianie </a:t>
            </a:r>
            <a:r>
              <a:rPr lang="pl-PL" sz="2000" dirty="0">
                <a:latin typeface="Arial" panose="020B0604020202020204" pitchFamily="34" charset="0"/>
                <a:cs typeface="Arial" panose="020B0604020202020204" pitchFamily="34" charset="0"/>
              </a:rPr>
              <a:t>potencjału kadrowego organizacji społeczeństwa obywatelskiego świadczących usługi społeczne;</a:t>
            </a:r>
            <a:endParaRPr lang="pl-PL" sz="2000" b="1" dirty="0">
              <a:latin typeface="Arial" panose="020B0604020202020204" pitchFamily="34" charset="0"/>
              <a:cs typeface="Arial" panose="020B0604020202020204" pitchFamily="34" charset="0"/>
            </a:endParaRPr>
          </a:p>
          <a:p>
            <a:pPr marL="0" indent="0">
              <a:buNone/>
            </a:pPr>
            <a:r>
              <a:rPr lang="pl-PL" sz="2000" dirty="0">
                <a:latin typeface="Arial" panose="020B0604020202020204" pitchFamily="34" charset="0"/>
                <a:cs typeface="Arial" panose="020B0604020202020204" pitchFamily="34" charset="0"/>
              </a:rPr>
              <a:t>ł)    zwiększanie dostępności organizacji pozarządowych i ich działań;</a:t>
            </a:r>
            <a:endParaRPr lang="pl-PL" sz="2000" b="1" dirty="0">
              <a:latin typeface="Arial" panose="020B0604020202020204" pitchFamily="34" charset="0"/>
              <a:cs typeface="Arial" panose="020B0604020202020204" pitchFamily="34" charset="0"/>
            </a:endParaRPr>
          </a:p>
          <a:p>
            <a:pPr marL="0" lvl="0" indent="0">
              <a:buNone/>
            </a:pPr>
            <a:endParaRPr lang="pl-P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3705607"/>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Niestandardowy 8">
      <a:dk1>
        <a:srgbClr val="000000"/>
      </a:dk1>
      <a:lt1>
        <a:srgbClr val="FFFFFF"/>
      </a:lt1>
      <a:dk2>
        <a:srgbClr val="002073"/>
      </a:dk2>
      <a:lt2>
        <a:srgbClr val="FFFFFF"/>
      </a:lt2>
      <a:accent1>
        <a:srgbClr val="003399"/>
      </a:accent1>
      <a:accent2>
        <a:srgbClr val="A6D3FF"/>
      </a:accent2>
      <a:accent3>
        <a:srgbClr val="FFD618"/>
      </a:accent3>
      <a:accent4>
        <a:srgbClr val="0051B0"/>
      </a:accent4>
      <a:accent5>
        <a:srgbClr val="6BB1E2"/>
      </a:accent5>
      <a:accent6>
        <a:srgbClr val="FFE60B"/>
      </a:accent6>
      <a:hlink>
        <a:srgbClr val="0563C1"/>
      </a:hlink>
      <a:folHlink>
        <a:srgbClr val="954F72"/>
      </a:folHlink>
    </a:clrScheme>
    <a:fontScheme name="Motyw pakietu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ja1" id="{436F5452-C95B-4D43-A1C6-1CA5BE69C951}" vid="{ABE25C27-1E66-47F3-AA86-B88226738C33}"/>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3421</TotalTime>
  <Words>5346</Words>
  <Application>Microsoft Office PowerPoint</Application>
  <PresentationFormat>Niestandardowy</PresentationFormat>
  <Paragraphs>345</Paragraphs>
  <Slides>48</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48</vt:i4>
      </vt:variant>
    </vt:vector>
  </HeadingPairs>
  <TitlesOfParts>
    <vt:vector size="55" baseType="lpstr">
      <vt:lpstr>Arial</vt:lpstr>
      <vt:lpstr>Calibri</vt:lpstr>
      <vt:lpstr>Open Sans</vt:lpstr>
      <vt:lpstr>Open Sans SemiBold</vt:lpstr>
      <vt:lpstr>Times New Roman</vt:lpstr>
      <vt:lpstr>Wingdings</vt:lpstr>
      <vt:lpstr>Motyw pakietu Office</vt:lpstr>
      <vt:lpstr>Spotkanie informacyjne w ramach naboru nr: FEDS.07.03-IP.02-169/24   </vt:lpstr>
      <vt:lpstr>Prezentacja programu PowerPoint</vt:lpstr>
      <vt:lpstr>Typy wsparcia:</vt:lpstr>
      <vt:lpstr>Typy wsparcia: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Typy Wnioskodawców/Beneficjentów oraz Partnerów  </vt:lpstr>
      <vt:lpstr>Typy Wnioskodawców/Beneficjentów oraz Partnerów  </vt:lpstr>
      <vt:lpstr>Typy Wnioskodawców/Beneficjentów oraz Partnerów  </vt:lpstr>
      <vt:lpstr>Uczestnicy projektu </vt:lpstr>
      <vt:lpstr>Uczestnicy projektu </vt:lpstr>
      <vt:lpstr>Uczestnicy projektu </vt:lpstr>
      <vt:lpstr>Uczestnicy projektu </vt:lpstr>
      <vt:lpstr>Finansowanie projektu</vt:lpstr>
      <vt:lpstr>Prezentacja programu PowerPoint</vt:lpstr>
      <vt:lpstr>Cross-financing</vt:lpstr>
      <vt:lpstr>Cross-financing</vt:lpstr>
      <vt:lpstr>Cross-financing</vt:lpstr>
      <vt:lpstr>Zasady horyzontalne</vt:lpstr>
      <vt:lpstr>Prezentacja programu PowerPoint</vt:lpstr>
      <vt:lpstr>Prezentacja programu PowerPoint</vt:lpstr>
      <vt:lpstr>Wskaźniki</vt:lpstr>
      <vt:lpstr>Wskaźniki produktu  </vt:lpstr>
      <vt:lpstr>Wskaźniki produktu</vt:lpstr>
      <vt:lpstr>Wskaźniki produktu</vt:lpstr>
      <vt:lpstr>Wskaźniki produktu</vt:lpstr>
      <vt:lpstr>Wskaźniki produktu</vt:lpstr>
      <vt:lpstr>Wskaźniki produktu</vt:lpstr>
      <vt:lpstr>Wskaźniki produktu</vt:lpstr>
      <vt:lpstr>Wskaźniki rezultatu bezpośredniego  </vt:lpstr>
      <vt:lpstr>Wskaźniki rezultatu bezpośredniego</vt:lpstr>
      <vt:lpstr>Wskaźniki rezultatu bezpośredniego</vt:lpstr>
      <vt:lpstr>Wskaźniki rezultatu bezpośredniego</vt:lpstr>
      <vt:lpstr>Wskaźniki rezultatu bezpośredniego</vt:lpstr>
      <vt:lpstr>Dodatkowe wskaźniki produktu </vt:lpstr>
      <vt:lpstr>Dodatkowe wskaźniki produktu </vt:lpstr>
      <vt:lpstr>Dodatkowe wskaźniki produktu </vt:lpstr>
      <vt:lpstr>Procedura oceny projektów</vt:lpstr>
      <vt:lpstr>Forma i sposób komunikacji</vt:lpstr>
      <vt:lpstr>Termin, miejsce i forma składania wniosków </vt:lpstr>
      <vt:lpstr>Spotkanie jest realizowane ramach projektu „Pomoc Techniczna DWUP – EFS+” na  2024 r. i jest współfinansowane ze środków Unii Europejskiej w ramach Europejskiego Funduszu Społecznego  Dziękuję za uwagę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Sowiński Piotr</dc:creator>
  <cp:lastModifiedBy>Karina Korusiewicz</cp:lastModifiedBy>
  <cp:revision>289</cp:revision>
  <dcterms:created xsi:type="dcterms:W3CDTF">2022-06-22T09:40:44Z</dcterms:created>
  <dcterms:modified xsi:type="dcterms:W3CDTF">2024-12-18T07:07:10Z</dcterms:modified>
</cp:coreProperties>
</file>