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63" r:id="rId8"/>
  </p:sldIdLst>
  <p:sldSz cx="18288000" cy="10287000"/>
  <p:notesSz cx="6858000" cy="9144000"/>
  <p:embeddedFontLst>
    <p:embeddedFont>
      <p:font typeface="Open Sans" panose="020B0606030504020204" pitchFamily="34" charset="0"/>
      <p:regular r:id="rId9"/>
      <p:bold r:id="rId10"/>
      <p:italic r:id="rId11"/>
    </p:embeddedFont>
    <p:embeddedFont>
      <p:font typeface="Open Sans Bold" panose="020B0806030504020204" charset="0"/>
      <p:regular r:id="rId12"/>
    </p:embeddedFont>
    <p:embeddedFont>
      <p:font typeface="Open Sans Medium" panose="020B0604020202020204" charset="0"/>
      <p:regular r:id="rId13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2" autoAdjust="0"/>
  </p:normalViewPr>
  <p:slideViewPr>
    <p:cSldViewPr>
      <p:cViewPr varScale="1">
        <p:scale>
          <a:sx n="73" d="100"/>
          <a:sy n="73" d="100"/>
        </p:scale>
        <p:origin x="594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5.fntdata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4.fntdata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3.fntdata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font" Target="fonts/font2.fntdata"/><Relationship Id="rId4" Type="http://schemas.openxmlformats.org/officeDocument/2006/relationships/slide" Target="slides/slide3.xml"/><Relationship Id="rId9" Type="http://schemas.openxmlformats.org/officeDocument/2006/relationships/font" Target="fonts/font1.fntdata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svg"/><Relationship Id="rId7" Type="http://schemas.openxmlformats.org/officeDocument/2006/relationships/image" Target="../media/image10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8.svg"/><Relationship Id="rId4" Type="http://schemas.openxmlformats.org/officeDocument/2006/relationships/image" Target="../media/image7.png"/><Relationship Id="rId9" Type="http://schemas.openxmlformats.org/officeDocument/2006/relationships/image" Target="../media/image12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>
            <a:off x="0" y="0"/>
            <a:ext cx="18288000" cy="10317550"/>
          </a:xfrm>
          <a:custGeom>
            <a:avLst/>
            <a:gdLst/>
            <a:ahLst/>
            <a:cxnLst/>
            <a:rect l="l" t="t" r="r" b="b"/>
            <a:pathLst>
              <a:path w="18288000" h="10317550">
                <a:moveTo>
                  <a:pt x="0" y="0"/>
                </a:moveTo>
                <a:lnTo>
                  <a:pt x="18288000" y="0"/>
                </a:lnTo>
                <a:lnTo>
                  <a:pt x="18288000" y="10317550"/>
                </a:lnTo>
                <a:lnTo>
                  <a:pt x="0" y="10317550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-148" r="-148"/>
            </a:stretch>
          </a:blipFill>
        </p:spPr>
        <p:txBody>
          <a:bodyPr/>
          <a:lstStyle/>
          <a:p>
            <a:endParaRPr lang="pl-PL" dirty="0"/>
          </a:p>
        </p:txBody>
      </p:sp>
      <p:grpSp>
        <p:nvGrpSpPr>
          <p:cNvPr id="3" name="Group 3"/>
          <p:cNvGrpSpPr/>
          <p:nvPr/>
        </p:nvGrpSpPr>
        <p:grpSpPr>
          <a:xfrm>
            <a:off x="-193100" y="8867573"/>
            <a:ext cx="18669532" cy="1513650"/>
            <a:chOff x="0" y="0"/>
            <a:chExt cx="4917078" cy="398657"/>
          </a:xfrm>
        </p:grpSpPr>
        <p:sp>
          <p:nvSpPr>
            <p:cNvPr id="4" name="Freeform 4"/>
            <p:cNvSpPr/>
            <p:nvPr/>
          </p:nvSpPr>
          <p:spPr>
            <a:xfrm>
              <a:off x="0" y="0"/>
              <a:ext cx="4917079" cy="398657"/>
            </a:xfrm>
            <a:custGeom>
              <a:avLst/>
              <a:gdLst/>
              <a:ahLst/>
              <a:cxnLst/>
              <a:rect l="l" t="t" r="r" b="b"/>
              <a:pathLst>
                <a:path w="4917079" h="398657">
                  <a:moveTo>
                    <a:pt x="0" y="0"/>
                  </a:moveTo>
                  <a:lnTo>
                    <a:pt x="4917079" y="0"/>
                  </a:lnTo>
                  <a:lnTo>
                    <a:pt x="4917079" y="398657"/>
                  </a:lnTo>
                  <a:lnTo>
                    <a:pt x="0" y="398657"/>
                  </a:lnTo>
                  <a:close/>
                </a:path>
              </a:pathLst>
            </a:custGeom>
            <a:solidFill>
              <a:srgbClr val="FFFFFF"/>
            </a:solidFill>
          </p:spPr>
        </p:sp>
        <p:sp>
          <p:nvSpPr>
            <p:cNvPr id="5" name="TextBox 5"/>
            <p:cNvSpPr txBox="1"/>
            <p:nvPr/>
          </p:nvSpPr>
          <p:spPr>
            <a:xfrm>
              <a:off x="0" y="38100"/>
              <a:ext cx="4917078" cy="360557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544"/>
                </a:lnSpc>
              </a:pPr>
              <a:endParaRPr/>
            </a:p>
          </p:txBody>
        </p:sp>
      </p:grpSp>
      <p:sp>
        <p:nvSpPr>
          <p:cNvPr id="6" name="Freeform 6"/>
          <p:cNvSpPr/>
          <p:nvPr/>
        </p:nvSpPr>
        <p:spPr>
          <a:xfrm>
            <a:off x="1150410" y="8658855"/>
            <a:ext cx="15982512" cy="1658695"/>
          </a:xfrm>
          <a:custGeom>
            <a:avLst/>
            <a:gdLst/>
            <a:ahLst/>
            <a:cxnLst/>
            <a:rect l="l" t="t" r="r" b="b"/>
            <a:pathLst>
              <a:path w="15982512" h="1658695">
                <a:moveTo>
                  <a:pt x="0" y="0"/>
                </a:moveTo>
                <a:lnTo>
                  <a:pt x="15982512" y="0"/>
                </a:lnTo>
                <a:lnTo>
                  <a:pt x="15982512" y="1658695"/>
                </a:lnTo>
                <a:lnTo>
                  <a:pt x="0" y="1658695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/>
            </a:stretch>
          </a:blipFill>
        </p:spPr>
      </p:sp>
      <p:sp>
        <p:nvSpPr>
          <p:cNvPr id="7" name="TextBox 7"/>
          <p:cNvSpPr txBox="1"/>
          <p:nvPr/>
        </p:nvSpPr>
        <p:spPr>
          <a:xfrm>
            <a:off x="2362425" y="4449195"/>
            <a:ext cx="13498493" cy="292778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4634"/>
              </a:lnSpc>
            </a:pPr>
            <a:r>
              <a:rPr lang="en-US" sz="3798" dirty="0">
                <a:solidFill>
                  <a:srgbClr val="191919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l-PL" sz="3798" dirty="0">
                <a:solidFill>
                  <a:srgbClr val="191919"/>
                </a:solidFill>
                <a:latin typeface="Open Sans"/>
                <a:ea typeface="Open Sans"/>
                <a:cs typeface="Open Sans"/>
                <a:sym typeface="Open Sans"/>
              </a:rPr>
              <a:t>Województwo Dolnośląskie </a:t>
            </a:r>
            <a:r>
              <a:rPr lang="en-US" sz="3798" dirty="0" err="1">
                <a:solidFill>
                  <a:srgbClr val="191919"/>
                </a:solidFill>
                <a:latin typeface="Open Sans"/>
                <a:ea typeface="Open Sans"/>
                <a:cs typeface="Open Sans"/>
                <a:sym typeface="Open Sans"/>
              </a:rPr>
              <a:t>realizuje</a:t>
            </a:r>
            <a:r>
              <a:rPr lang="en-US" sz="3798" dirty="0">
                <a:solidFill>
                  <a:srgbClr val="191919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3798" dirty="0" err="1">
                <a:solidFill>
                  <a:srgbClr val="191919"/>
                </a:solidFill>
                <a:latin typeface="Open Sans"/>
                <a:ea typeface="Open Sans"/>
                <a:cs typeface="Open Sans"/>
                <a:sym typeface="Open Sans"/>
              </a:rPr>
              <a:t>projekt</a:t>
            </a:r>
            <a:r>
              <a:rPr lang="en-US" sz="3798" dirty="0">
                <a:solidFill>
                  <a:srgbClr val="191919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3798" dirty="0" err="1">
                <a:solidFill>
                  <a:srgbClr val="191919"/>
                </a:solidFill>
                <a:latin typeface="Open Sans"/>
                <a:ea typeface="Open Sans"/>
                <a:cs typeface="Open Sans"/>
                <a:sym typeface="Open Sans"/>
              </a:rPr>
              <a:t>pn</a:t>
            </a:r>
            <a:r>
              <a:rPr lang="en-US" sz="3798" dirty="0">
                <a:solidFill>
                  <a:srgbClr val="191919"/>
                </a:solidFill>
                <a:latin typeface="Open Sans"/>
                <a:ea typeface="Open Sans"/>
                <a:cs typeface="Open Sans"/>
                <a:sym typeface="Open Sans"/>
              </a:rPr>
              <a:t>. </a:t>
            </a:r>
            <a:r>
              <a:rPr lang="en-US" sz="3798" i="1" dirty="0">
                <a:solidFill>
                  <a:srgbClr val="191919"/>
                </a:solidFill>
                <a:latin typeface="Open Sans"/>
                <a:ea typeface="Open Sans"/>
                <a:cs typeface="Open Sans"/>
                <a:sym typeface="Open Sans"/>
              </a:rPr>
              <a:t>„</a:t>
            </a:r>
            <a:r>
              <a:rPr lang="pl-PL" sz="3798" i="1" dirty="0">
                <a:solidFill>
                  <a:srgbClr val="191919"/>
                </a:solidFill>
                <a:latin typeface="Open Sans"/>
                <a:ea typeface="Open Sans"/>
                <a:cs typeface="Open Sans"/>
                <a:sym typeface="Open Sans"/>
              </a:rPr>
              <a:t>Szansa dla wszystkich – program podniesienia wyników maturalnych uczniów dolnośląskich szkół”</a:t>
            </a:r>
            <a:r>
              <a:rPr lang="pl-PL" sz="3798" dirty="0">
                <a:solidFill>
                  <a:srgbClr val="191919"/>
                </a:solidFill>
                <a:latin typeface="Open Sans"/>
                <a:ea typeface="Open Sans"/>
                <a:cs typeface="Open Sans"/>
                <a:sym typeface="Open Sans"/>
              </a:rPr>
              <a:t> Działanie nr 8.1 </a:t>
            </a:r>
            <a:r>
              <a:rPr lang="pl-PL" sz="3798" i="1" dirty="0">
                <a:solidFill>
                  <a:srgbClr val="191919"/>
                </a:solidFill>
                <a:latin typeface="Open Sans"/>
                <a:ea typeface="Open Sans"/>
                <a:cs typeface="Open Sans"/>
                <a:sym typeface="Open Sans"/>
              </a:rPr>
              <a:t>„Dostęp do edukacji”</a:t>
            </a:r>
            <a:r>
              <a:rPr lang="pl-PL" sz="3798" dirty="0">
                <a:solidFill>
                  <a:srgbClr val="191919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3798" dirty="0" err="1">
                <a:solidFill>
                  <a:srgbClr val="191919"/>
                </a:solidFill>
                <a:latin typeface="Open Sans"/>
                <a:ea typeface="Open Sans"/>
                <a:cs typeface="Open Sans"/>
                <a:sym typeface="Open Sans"/>
              </a:rPr>
              <a:t>Programu</a:t>
            </a:r>
            <a:r>
              <a:rPr lang="en-US" sz="3798" dirty="0">
                <a:solidFill>
                  <a:srgbClr val="191919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3798" dirty="0" err="1">
                <a:solidFill>
                  <a:srgbClr val="191919"/>
                </a:solidFill>
                <a:latin typeface="Open Sans"/>
                <a:ea typeface="Open Sans"/>
                <a:cs typeface="Open Sans"/>
                <a:sym typeface="Open Sans"/>
              </a:rPr>
              <a:t>Fundusze</a:t>
            </a:r>
            <a:r>
              <a:rPr lang="en-US" sz="3798" dirty="0">
                <a:solidFill>
                  <a:srgbClr val="191919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3798" dirty="0" err="1">
                <a:solidFill>
                  <a:srgbClr val="191919"/>
                </a:solidFill>
                <a:latin typeface="Open Sans"/>
                <a:ea typeface="Open Sans"/>
                <a:cs typeface="Open Sans"/>
                <a:sym typeface="Open Sans"/>
              </a:rPr>
              <a:t>Europejskie</a:t>
            </a:r>
            <a:r>
              <a:rPr lang="en-US" sz="3798" dirty="0">
                <a:solidFill>
                  <a:srgbClr val="191919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3798" dirty="0" err="1">
                <a:solidFill>
                  <a:srgbClr val="191919"/>
                </a:solidFill>
                <a:latin typeface="Open Sans"/>
                <a:ea typeface="Open Sans"/>
                <a:cs typeface="Open Sans"/>
                <a:sym typeface="Open Sans"/>
              </a:rPr>
              <a:t>dla</a:t>
            </a:r>
            <a:r>
              <a:rPr lang="en-US" sz="3798" dirty="0">
                <a:solidFill>
                  <a:srgbClr val="191919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3798" dirty="0" err="1">
                <a:solidFill>
                  <a:srgbClr val="191919"/>
                </a:solidFill>
                <a:latin typeface="Open Sans"/>
                <a:ea typeface="Open Sans"/>
                <a:cs typeface="Open Sans"/>
                <a:sym typeface="Open Sans"/>
              </a:rPr>
              <a:t>Dolnego</a:t>
            </a:r>
            <a:r>
              <a:rPr lang="en-US" sz="3798" dirty="0">
                <a:solidFill>
                  <a:srgbClr val="191919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3798" dirty="0" err="1">
                <a:solidFill>
                  <a:srgbClr val="191919"/>
                </a:solidFill>
                <a:latin typeface="Open Sans"/>
                <a:ea typeface="Open Sans"/>
                <a:cs typeface="Open Sans"/>
                <a:sym typeface="Open Sans"/>
              </a:rPr>
              <a:t>Śląska</a:t>
            </a:r>
            <a:r>
              <a:rPr lang="en-US" sz="3798" dirty="0">
                <a:solidFill>
                  <a:srgbClr val="191919"/>
                </a:solidFill>
                <a:latin typeface="Open Sans"/>
                <a:ea typeface="Open Sans"/>
                <a:cs typeface="Open Sans"/>
                <a:sym typeface="Open Sans"/>
              </a:rPr>
              <a:t> 2021-2027.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 rot="-5400000">
            <a:off x="1558490" y="2845903"/>
            <a:ext cx="13236609" cy="3358790"/>
          </a:xfrm>
          <a:custGeom>
            <a:avLst/>
            <a:gdLst/>
            <a:ahLst/>
            <a:cxnLst/>
            <a:rect l="l" t="t" r="r" b="b"/>
            <a:pathLst>
              <a:path w="13236609" h="3358790">
                <a:moveTo>
                  <a:pt x="0" y="0"/>
                </a:moveTo>
                <a:lnTo>
                  <a:pt x="13236609" y="0"/>
                </a:lnTo>
                <a:lnTo>
                  <a:pt x="13236609" y="3358789"/>
                </a:lnTo>
                <a:lnTo>
                  <a:pt x="0" y="3358789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</p:sp>
      <p:grpSp>
        <p:nvGrpSpPr>
          <p:cNvPr id="3" name="Group 3"/>
          <p:cNvGrpSpPr/>
          <p:nvPr/>
        </p:nvGrpSpPr>
        <p:grpSpPr>
          <a:xfrm>
            <a:off x="15390332" y="8867573"/>
            <a:ext cx="3086100" cy="1513650"/>
            <a:chOff x="0" y="0"/>
            <a:chExt cx="812800" cy="398657"/>
          </a:xfrm>
        </p:grpSpPr>
        <p:sp>
          <p:nvSpPr>
            <p:cNvPr id="4" name="Freeform 4"/>
            <p:cNvSpPr/>
            <p:nvPr/>
          </p:nvSpPr>
          <p:spPr>
            <a:xfrm>
              <a:off x="0" y="0"/>
              <a:ext cx="812800" cy="398657"/>
            </a:xfrm>
            <a:custGeom>
              <a:avLst/>
              <a:gdLst/>
              <a:ahLst/>
              <a:cxnLst/>
              <a:rect l="l" t="t" r="r" b="b"/>
              <a:pathLst>
                <a:path w="812800" h="398657">
                  <a:moveTo>
                    <a:pt x="0" y="0"/>
                  </a:moveTo>
                  <a:lnTo>
                    <a:pt x="812800" y="0"/>
                  </a:lnTo>
                  <a:lnTo>
                    <a:pt x="812800" y="398657"/>
                  </a:lnTo>
                  <a:lnTo>
                    <a:pt x="0" y="398657"/>
                  </a:lnTo>
                  <a:close/>
                </a:path>
              </a:pathLst>
            </a:custGeom>
            <a:solidFill>
              <a:srgbClr val="FFFFFF"/>
            </a:solidFill>
          </p:spPr>
        </p:sp>
        <p:sp>
          <p:nvSpPr>
            <p:cNvPr id="5" name="TextBox 5"/>
            <p:cNvSpPr txBox="1"/>
            <p:nvPr/>
          </p:nvSpPr>
          <p:spPr>
            <a:xfrm>
              <a:off x="0" y="38100"/>
              <a:ext cx="812800" cy="360557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544"/>
                </a:lnSpc>
              </a:pPr>
              <a:endParaRPr/>
            </a:p>
          </p:txBody>
        </p:sp>
      </p:grpSp>
      <p:sp>
        <p:nvSpPr>
          <p:cNvPr id="6" name="Freeform 6"/>
          <p:cNvSpPr/>
          <p:nvPr/>
        </p:nvSpPr>
        <p:spPr>
          <a:xfrm>
            <a:off x="1150410" y="8658855"/>
            <a:ext cx="15982512" cy="1658695"/>
          </a:xfrm>
          <a:custGeom>
            <a:avLst/>
            <a:gdLst/>
            <a:ahLst/>
            <a:cxnLst/>
            <a:rect l="l" t="t" r="r" b="b"/>
            <a:pathLst>
              <a:path w="15982512" h="1658695">
                <a:moveTo>
                  <a:pt x="0" y="0"/>
                </a:moveTo>
                <a:lnTo>
                  <a:pt x="15982512" y="0"/>
                </a:lnTo>
                <a:lnTo>
                  <a:pt x="15982512" y="1658695"/>
                </a:lnTo>
                <a:lnTo>
                  <a:pt x="0" y="1658695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/>
            </a:stretch>
          </a:blipFill>
        </p:spPr>
      </p:sp>
      <p:grpSp>
        <p:nvGrpSpPr>
          <p:cNvPr id="8" name="Group 8"/>
          <p:cNvGrpSpPr/>
          <p:nvPr/>
        </p:nvGrpSpPr>
        <p:grpSpPr>
          <a:xfrm>
            <a:off x="-392640" y="-560364"/>
            <a:ext cx="8569434" cy="895964"/>
            <a:chOff x="0" y="0"/>
            <a:chExt cx="2256970" cy="235974"/>
          </a:xfrm>
        </p:grpSpPr>
        <p:sp>
          <p:nvSpPr>
            <p:cNvPr id="9" name="Freeform 9"/>
            <p:cNvSpPr/>
            <p:nvPr/>
          </p:nvSpPr>
          <p:spPr>
            <a:xfrm>
              <a:off x="0" y="0"/>
              <a:ext cx="2256970" cy="235974"/>
            </a:xfrm>
            <a:custGeom>
              <a:avLst/>
              <a:gdLst/>
              <a:ahLst/>
              <a:cxnLst/>
              <a:rect l="l" t="t" r="r" b="b"/>
              <a:pathLst>
                <a:path w="2256970" h="235974">
                  <a:moveTo>
                    <a:pt x="0" y="0"/>
                  </a:moveTo>
                  <a:lnTo>
                    <a:pt x="2256970" y="0"/>
                  </a:lnTo>
                  <a:lnTo>
                    <a:pt x="2256970" y="235974"/>
                  </a:lnTo>
                  <a:lnTo>
                    <a:pt x="0" y="235974"/>
                  </a:lnTo>
                  <a:close/>
                </a:path>
              </a:pathLst>
            </a:custGeom>
            <a:solidFill>
              <a:srgbClr val="0052AF"/>
            </a:solidFill>
          </p:spPr>
        </p:sp>
        <p:sp>
          <p:nvSpPr>
            <p:cNvPr id="10" name="TextBox 10"/>
            <p:cNvSpPr txBox="1"/>
            <p:nvPr/>
          </p:nvSpPr>
          <p:spPr>
            <a:xfrm>
              <a:off x="0" y="38100"/>
              <a:ext cx="2256970" cy="197874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544"/>
                </a:lnSpc>
              </a:pPr>
              <a:endParaRPr/>
            </a:p>
          </p:txBody>
        </p:sp>
      </p:grpSp>
      <p:grpSp>
        <p:nvGrpSpPr>
          <p:cNvPr id="11" name="Group 11"/>
          <p:cNvGrpSpPr/>
          <p:nvPr/>
        </p:nvGrpSpPr>
        <p:grpSpPr>
          <a:xfrm>
            <a:off x="0" y="579060"/>
            <a:ext cx="9917046" cy="8079795"/>
            <a:chOff x="0" y="0"/>
            <a:chExt cx="2075759" cy="1799958"/>
          </a:xfrm>
        </p:grpSpPr>
        <p:sp>
          <p:nvSpPr>
            <p:cNvPr id="12" name="Freeform 12"/>
            <p:cNvSpPr/>
            <p:nvPr/>
          </p:nvSpPr>
          <p:spPr>
            <a:xfrm>
              <a:off x="0" y="0"/>
              <a:ext cx="2075759" cy="1799958"/>
            </a:xfrm>
            <a:custGeom>
              <a:avLst/>
              <a:gdLst/>
              <a:ahLst/>
              <a:cxnLst/>
              <a:rect l="l" t="t" r="r" b="b"/>
              <a:pathLst>
                <a:path w="2075759" h="1799958">
                  <a:moveTo>
                    <a:pt x="0" y="0"/>
                  </a:moveTo>
                  <a:lnTo>
                    <a:pt x="2075759" y="0"/>
                  </a:lnTo>
                  <a:lnTo>
                    <a:pt x="2075759" y="1799958"/>
                  </a:lnTo>
                  <a:lnTo>
                    <a:pt x="0" y="1799958"/>
                  </a:lnTo>
                  <a:close/>
                </a:path>
              </a:pathLst>
            </a:custGeom>
            <a:solidFill>
              <a:srgbClr val="A7D3FF"/>
            </a:solidFill>
          </p:spPr>
        </p:sp>
        <p:sp>
          <p:nvSpPr>
            <p:cNvPr id="13" name="TextBox 13"/>
            <p:cNvSpPr txBox="1"/>
            <p:nvPr/>
          </p:nvSpPr>
          <p:spPr>
            <a:xfrm>
              <a:off x="0" y="38100"/>
              <a:ext cx="2075759" cy="1761858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544"/>
                </a:lnSpc>
              </a:pPr>
              <a:endParaRPr/>
            </a:p>
          </p:txBody>
        </p:sp>
      </p:grpSp>
      <p:sp>
        <p:nvSpPr>
          <p:cNvPr id="14" name="TextBox 14"/>
          <p:cNvSpPr txBox="1"/>
          <p:nvPr/>
        </p:nvSpPr>
        <p:spPr>
          <a:xfrm>
            <a:off x="609600" y="498883"/>
            <a:ext cx="7761356" cy="9002464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l">
              <a:lnSpc>
                <a:spcPts val="3666"/>
              </a:lnSpc>
            </a:pPr>
            <a:r>
              <a:rPr lang="en-US" sz="2400" b="1" dirty="0">
                <a:solidFill>
                  <a:srgbClr val="19191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Open Sans Bold"/>
              </a:rPr>
              <a:t>Nr </a:t>
            </a:r>
            <a:r>
              <a:rPr lang="en-US" sz="2400" b="1" dirty="0" err="1">
                <a:solidFill>
                  <a:srgbClr val="19191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Open Sans Bold"/>
              </a:rPr>
              <a:t>projektu</a:t>
            </a:r>
            <a:r>
              <a:rPr lang="en-US" sz="2400" b="1" dirty="0">
                <a:solidFill>
                  <a:srgbClr val="19191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Open Sans Bold"/>
              </a:rPr>
              <a:t>: </a:t>
            </a:r>
            <a:endParaRPr lang="pl-PL" sz="2400" b="1" dirty="0">
              <a:solidFill>
                <a:srgbClr val="191919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  <a:sym typeface="Open Sans Bold"/>
            </a:endParaRPr>
          </a:p>
          <a:p>
            <a:pPr algn="l">
              <a:lnSpc>
                <a:spcPts val="3666"/>
              </a:lnSpc>
            </a:pPr>
            <a:r>
              <a:rPr lang="pl-PL" sz="2400" dirty="0">
                <a:solidFill>
                  <a:srgbClr val="19191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Open Sans Bold"/>
              </a:rPr>
              <a:t>FEDS.08.01-IZ.00-0001/24</a:t>
            </a:r>
            <a:endParaRPr lang="pl-PL" sz="2400" dirty="0">
              <a:solidFill>
                <a:srgbClr val="191919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  <a:sym typeface="Open Sans"/>
            </a:endParaRPr>
          </a:p>
          <a:p>
            <a:pPr algn="l">
              <a:lnSpc>
                <a:spcPts val="2166"/>
              </a:lnSpc>
            </a:pPr>
            <a:endParaRPr lang="en-US" sz="2400" dirty="0">
              <a:solidFill>
                <a:srgbClr val="191919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  <a:sym typeface="Open Sans"/>
            </a:endParaRPr>
          </a:p>
          <a:p>
            <a:pPr algn="l">
              <a:lnSpc>
                <a:spcPts val="3666"/>
              </a:lnSpc>
            </a:pPr>
            <a:r>
              <a:rPr lang="en-US" sz="2400" b="1" dirty="0">
                <a:solidFill>
                  <a:srgbClr val="19191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Open Sans Bold"/>
              </a:rPr>
              <a:t>Cel </a:t>
            </a:r>
            <a:r>
              <a:rPr lang="en-US" sz="2400" b="1" dirty="0" err="1">
                <a:solidFill>
                  <a:srgbClr val="19191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Open Sans Bold"/>
              </a:rPr>
              <a:t>projektu</a:t>
            </a:r>
            <a:r>
              <a:rPr lang="en-US" sz="2400" b="1" dirty="0">
                <a:solidFill>
                  <a:srgbClr val="19191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Open Sans Bold"/>
              </a:rPr>
              <a:t>:</a:t>
            </a:r>
            <a:endParaRPr lang="pl-PL" sz="2400" b="1" dirty="0">
              <a:solidFill>
                <a:srgbClr val="191919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  <a:sym typeface="Open Sans"/>
            </a:endParaRPr>
          </a:p>
          <a:p>
            <a:pPr algn="l">
              <a:lnSpc>
                <a:spcPts val="3666"/>
              </a:lnSpc>
            </a:pPr>
            <a:r>
              <a:rPr lang="pl-PL" sz="2400" dirty="0">
                <a:solidFill>
                  <a:srgbClr val="19191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Open Sans"/>
              </a:rPr>
              <a:t>wsparcie uczniów liceów i techników podczas przygotowań do egzaminów maturalnych z przedmiotów obowiązkowych tj. języka polskiego </a:t>
            </a:r>
            <a:br>
              <a:rPr lang="pl-PL" sz="2400" dirty="0">
                <a:solidFill>
                  <a:srgbClr val="19191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Open Sans"/>
              </a:rPr>
            </a:br>
            <a:r>
              <a:rPr lang="pl-PL" sz="2400" dirty="0">
                <a:solidFill>
                  <a:srgbClr val="19191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Open Sans"/>
              </a:rPr>
              <a:t>oraz matematyki</a:t>
            </a:r>
            <a:endParaRPr lang="en-US" sz="2400" dirty="0">
              <a:solidFill>
                <a:srgbClr val="191919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  <a:sym typeface="Open Sans"/>
            </a:endParaRPr>
          </a:p>
          <a:p>
            <a:pPr algn="l">
              <a:lnSpc>
                <a:spcPts val="2166"/>
              </a:lnSpc>
            </a:pPr>
            <a:endParaRPr lang="en-US" sz="2400" dirty="0">
              <a:solidFill>
                <a:srgbClr val="191919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  <a:sym typeface="Open Sans"/>
            </a:endParaRPr>
          </a:p>
          <a:p>
            <a:pPr algn="l">
              <a:lnSpc>
                <a:spcPts val="3666"/>
              </a:lnSpc>
            </a:pPr>
            <a:r>
              <a:rPr lang="en-US" sz="2400" b="1" dirty="0" err="1">
                <a:solidFill>
                  <a:srgbClr val="19191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Open Sans Bold"/>
              </a:rPr>
              <a:t>Dofinansowanie</a:t>
            </a:r>
            <a:r>
              <a:rPr lang="en-US" sz="2400" b="1" dirty="0">
                <a:solidFill>
                  <a:srgbClr val="19191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Open Sans Bold"/>
              </a:rPr>
              <a:t> UE: </a:t>
            </a:r>
          </a:p>
          <a:p>
            <a:pPr algn="l">
              <a:lnSpc>
                <a:spcPts val="3666"/>
              </a:lnSpc>
            </a:pPr>
            <a:r>
              <a:rPr lang="pl-PL" sz="2400" dirty="0">
                <a:solidFill>
                  <a:srgbClr val="19191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Open Sans"/>
              </a:rPr>
              <a:t>11 749 90,00 </a:t>
            </a:r>
            <a:r>
              <a:rPr lang="en-US" sz="2400" dirty="0" err="1">
                <a:solidFill>
                  <a:srgbClr val="19191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Open Sans"/>
              </a:rPr>
              <a:t>zł</a:t>
            </a:r>
            <a:endParaRPr lang="en-US" sz="2400" dirty="0">
              <a:solidFill>
                <a:srgbClr val="191919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  <a:sym typeface="Open Sans"/>
            </a:endParaRPr>
          </a:p>
          <a:p>
            <a:pPr algn="l">
              <a:lnSpc>
                <a:spcPts val="2166"/>
              </a:lnSpc>
            </a:pPr>
            <a:endParaRPr lang="en-US" sz="2400" dirty="0">
              <a:solidFill>
                <a:srgbClr val="191919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  <a:sym typeface="Open Sans"/>
            </a:endParaRPr>
          </a:p>
          <a:p>
            <a:pPr algn="l">
              <a:lnSpc>
                <a:spcPts val="3666"/>
              </a:lnSpc>
            </a:pPr>
            <a:r>
              <a:rPr lang="en-US" sz="2400" b="1" dirty="0" err="1">
                <a:solidFill>
                  <a:srgbClr val="19191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Open Sans Bold"/>
              </a:rPr>
              <a:t>Całkowita</a:t>
            </a:r>
            <a:r>
              <a:rPr lang="en-US" sz="2400" b="1" dirty="0">
                <a:solidFill>
                  <a:srgbClr val="19191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Open Sans Bold"/>
              </a:rPr>
              <a:t> </a:t>
            </a:r>
            <a:r>
              <a:rPr lang="en-US" sz="2400" b="1" dirty="0" err="1">
                <a:solidFill>
                  <a:srgbClr val="19191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Open Sans Bold"/>
              </a:rPr>
              <a:t>wartość</a:t>
            </a:r>
            <a:r>
              <a:rPr lang="en-US" sz="2400" b="1" dirty="0">
                <a:solidFill>
                  <a:srgbClr val="19191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Open Sans Bold"/>
              </a:rPr>
              <a:t> </a:t>
            </a:r>
            <a:r>
              <a:rPr lang="en-US" sz="2400" b="1" dirty="0" err="1">
                <a:solidFill>
                  <a:srgbClr val="19191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Open Sans Bold"/>
              </a:rPr>
              <a:t>projektu</a:t>
            </a:r>
            <a:r>
              <a:rPr lang="en-US" sz="2400" b="1" dirty="0">
                <a:solidFill>
                  <a:srgbClr val="19191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Open Sans Bold"/>
              </a:rPr>
              <a:t>: </a:t>
            </a:r>
          </a:p>
          <a:p>
            <a:pPr algn="l">
              <a:lnSpc>
                <a:spcPts val="3666"/>
              </a:lnSpc>
            </a:pPr>
            <a:r>
              <a:rPr lang="en-US" sz="2400" dirty="0">
                <a:solidFill>
                  <a:srgbClr val="19191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Open Sans"/>
              </a:rPr>
              <a:t>14 988 664,90 </a:t>
            </a:r>
            <a:r>
              <a:rPr lang="en-US" sz="2400" dirty="0" err="1">
                <a:solidFill>
                  <a:srgbClr val="19191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Open Sans"/>
              </a:rPr>
              <a:t>zł</a:t>
            </a:r>
            <a:endParaRPr lang="en-US" sz="2400" dirty="0">
              <a:solidFill>
                <a:srgbClr val="191919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  <a:sym typeface="Open Sans"/>
            </a:endParaRPr>
          </a:p>
          <a:p>
            <a:pPr algn="l">
              <a:lnSpc>
                <a:spcPts val="2166"/>
              </a:lnSpc>
            </a:pPr>
            <a:endParaRPr lang="en-US" sz="2400" dirty="0">
              <a:solidFill>
                <a:srgbClr val="191919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  <a:sym typeface="Open Sans"/>
            </a:endParaRPr>
          </a:p>
          <a:p>
            <a:pPr algn="l">
              <a:lnSpc>
                <a:spcPts val="3666"/>
              </a:lnSpc>
            </a:pPr>
            <a:r>
              <a:rPr lang="en-US" sz="2400" b="1" dirty="0" err="1">
                <a:solidFill>
                  <a:srgbClr val="19191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Open Sans Bold"/>
              </a:rPr>
              <a:t>Beneficjent</a:t>
            </a:r>
            <a:r>
              <a:rPr lang="en-US" sz="2400" b="1" dirty="0">
                <a:solidFill>
                  <a:srgbClr val="19191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Open Sans Bold"/>
              </a:rPr>
              <a:t>: </a:t>
            </a:r>
            <a:endParaRPr lang="pl-PL" sz="2400" b="1" dirty="0">
              <a:solidFill>
                <a:srgbClr val="191919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  <a:sym typeface="Open Sans Bold"/>
            </a:endParaRPr>
          </a:p>
          <a:p>
            <a:pPr algn="l">
              <a:lnSpc>
                <a:spcPts val="3666"/>
              </a:lnSpc>
            </a:pPr>
            <a:r>
              <a:rPr lang="pl-PL" sz="2400" dirty="0">
                <a:solidFill>
                  <a:srgbClr val="19191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Open Sans Bold"/>
              </a:rPr>
              <a:t>Województwo Dolnośląskie</a:t>
            </a:r>
          </a:p>
          <a:p>
            <a:pPr algn="l">
              <a:lnSpc>
                <a:spcPts val="3666"/>
              </a:lnSpc>
            </a:pPr>
            <a:r>
              <a:rPr lang="pl-PL" sz="2400" dirty="0">
                <a:solidFill>
                  <a:srgbClr val="19191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Open Sans Bold"/>
              </a:rPr>
              <a:t>Wybrzeże Juliusza Słowackiego 12-14</a:t>
            </a:r>
          </a:p>
          <a:p>
            <a:pPr algn="l">
              <a:lnSpc>
                <a:spcPts val="3666"/>
              </a:lnSpc>
            </a:pPr>
            <a:r>
              <a:rPr lang="pl-PL" sz="2400" dirty="0">
                <a:solidFill>
                  <a:srgbClr val="19191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Open Sans Bold"/>
              </a:rPr>
              <a:t>50-411 Wrocław</a:t>
            </a:r>
          </a:p>
          <a:p>
            <a:pPr algn="l">
              <a:lnSpc>
                <a:spcPts val="3666"/>
              </a:lnSpc>
            </a:pPr>
            <a:endParaRPr lang="en-US" sz="3333" dirty="0">
              <a:solidFill>
                <a:srgbClr val="191919"/>
              </a:solidFill>
              <a:latin typeface="Open Sans Bold"/>
              <a:ea typeface="Open Sans Bold"/>
              <a:cs typeface="Open Sans Bold"/>
              <a:sym typeface="Open Sans Bold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 rot="-5400000">
            <a:off x="-120905" y="2903737"/>
            <a:ext cx="13236609" cy="3358790"/>
          </a:xfrm>
          <a:custGeom>
            <a:avLst/>
            <a:gdLst/>
            <a:ahLst/>
            <a:cxnLst/>
            <a:rect l="l" t="t" r="r" b="b"/>
            <a:pathLst>
              <a:path w="13236609" h="3358790">
                <a:moveTo>
                  <a:pt x="0" y="0"/>
                </a:moveTo>
                <a:lnTo>
                  <a:pt x="13236609" y="0"/>
                </a:lnTo>
                <a:lnTo>
                  <a:pt x="13236609" y="3358789"/>
                </a:lnTo>
                <a:lnTo>
                  <a:pt x="0" y="3358789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</p:sp>
      <p:grpSp>
        <p:nvGrpSpPr>
          <p:cNvPr id="4" name="Group 4"/>
          <p:cNvGrpSpPr/>
          <p:nvPr/>
        </p:nvGrpSpPr>
        <p:grpSpPr>
          <a:xfrm>
            <a:off x="15390332" y="8658855"/>
            <a:ext cx="3086100" cy="1722368"/>
            <a:chOff x="0" y="0"/>
            <a:chExt cx="812800" cy="453628"/>
          </a:xfrm>
        </p:grpSpPr>
        <p:sp>
          <p:nvSpPr>
            <p:cNvPr id="5" name="Freeform 5"/>
            <p:cNvSpPr/>
            <p:nvPr/>
          </p:nvSpPr>
          <p:spPr>
            <a:xfrm>
              <a:off x="0" y="0"/>
              <a:ext cx="812800" cy="453628"/>
            </a:xfrm>
            <a:custGeom>
              <a:avLst/>
              <a:gdLst/>
              <a:ahLst/>
              <a:cxnLst/>
              <a:rect l="l" t="t" r="r" b="b"/>
              <a:pathLst>
                <a:path w="812800" h="453628">
                  <a:moveTo>
                    <a:pt x="0" y="0"/>
                  </a:moveTo>
                  <a:lnTo>
                    <a:pt x="812800" y="0"/>
                  </a:lnTo>
                  <a:lnTo>
                    <a:pt x="812800" y="453628"/>
                  </a:lnTo>
                  <a:lnTo>
                    <a:pt x="0" y="453628"/>
                  </a:lnTo>
                  <a:close/>
                </a:path>
              </a:pathLst>
            </a:custGeom>
            <a:solidFill>
              <a:srgbClr val="FFFFFF"/>
            </a:solidFill>
          </p:spPr>
        </p:sp>
        <p:sp>
          <p:nvSpPr>
            <p:cNvPr id="6" name="TextBox 6"/>
            <p:cNvSpPr txBox="1"/>
            <p:nvPr/>
          </p:nvSpPr>
          <p:spPr>
            <a:xfrm>
              <a:off x="0" y="38100"/>
              <a:ext cx="812800" cy="415528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544"/>
                </a:lnSpc>
              </a:pPr>
              <a:endParaRPr/>
            </a:p>
          </p:txBody>
        </p:sp>
      </p:grpSp>
      <p:sp>
        <p:nvSpPr>
          <p:cNvPr id="7" name="Freeform 7"/>
          <p:cNvSpPr/>
          <p:nvPr/>
        </p:nvSpPr>
        <p:spPr>
          <a:xfrm>
            <a:off x="1150410" y="8658855"/>
            <a:ext cx="15982512" cy="1658695"/>
          </a:xfrm>
          <a:custGeom>
            <a:avLst/>
            <a:gdLst/>
            <a:ahLst/>
            <a:cxnLst/>
            <a:rect l="l" t="t" r="r" b="b"/>
            <a:pathLst>
              <a:path w="15982512" h="1658695">
                <a:moveTo>
                  <a:pt x="0" y="0"/>
                </a:moveTo>
                <a:lnTo>
                  <a:pt x="15982512" y="0"/>
                </a:lnTo>
                <a:lnTo>
                  <a:pt x="15982512" y="1658695"/>
                </a:lnTo>
                <a:lnTo>
                  <a:pt x="0" y="1658695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/>
            </a:stretch>
          </a:blipFill>
        </p:spPr>
      </p:sp>
      <p:grpSp>
        <p:nvGrpSpPr>
          <p:cNvPr id="8" name="Group 8"/>
          <p:cNvGrpSpPr/>
          <p:nvPr/>
        </p:nvGrpSpPr>
        <p:grpSpPr>
          <a:xfrm>
            <a:off x="304800" y="1261615"/>
            <a:ext cx="13639800" cy="7375032"/>
            <a:chOff x="0" y="0"/>
            <a:chExt cx="3157177" cy="1011388"/>
          </a:xfrm>
        </p:grpSpPr>
        <p:sp>
          <p:nvSpPr>
            <p:cNvPr id="9" name="Freeform 9"/>
            <p:cNvSpPr/>
            <p:nvPr/>
          </p:nvSpPr>
          <p:spPr>
            <a:xfrm>
              <a:off x="0" y="0"/>
              <a:ext cx="3157177" cy="1011388"/>
            </a:xfrm>
            <a:custGeom>
              <a:avLst/>
              <a:gdLst/>
              <a:ahLst/>
              <a:cxnLst/>
              <a:rect l="l" t="t" r="r" b="b"/>
              <a:pathLst>
                <a:path w="3157177" h="1011388">
                  <a:moveTo>
                    <a:pt x="0" y="0"/>
                  </a:moveTo>
                  <a:lnTo>
                    <a:pt x="3157177" y="0"/>
                  </a:lnTo>
                  <a:lnTo>
                    <a:pt x="3157177" y="1011388"/>
                  </a:lnTo>
                  <a:lnTo>
                    <a:pt x="0" y="1011388"/>
                  </a:lnTo>
                  <a:close/>
                </a:path>
              </a:pathLst>
            </a:custGeom>
            <a:solidFill>
              <a:srgbClr val="A7D3FF"/>
            </a:solidFill>
          </p:spPr>
          <p:txBody>
            <a:bodyPr/>
            <a:lstStyle/>
            <a:p>
              <a:endParaRPr lang="pl-PL" dirty="0"/>
            </a:p>
          </p:txBody>
        </p:sp>
        <p:sp>
          <p:nvSpPr>
            <p:cNvPr id="10" name="TextBox 10"/>
            <p:cNvSpPr txBox="1"/>
            <p:nvPr/>
          </p:nvSpPr>
          <p:spPr>
            <a:xfrm>
              <a:off x="0" y="38100"/>
              <a:ext cx="3157177" cy="973288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544"/>
                </a:lnSpc>
              </a:pPr>
              <a:endParaRPr/>
            </a:p>
          </p:txBody>
        </p:sp>
      </p:grpSp>
      <p:grpSp>
        <p:nvGrpSpPr>
          <p:cNvPr id="11" name="Group 11"/>
          <p:cNvGrpSpPr/>
          <p:nvPr/>
        </p:nvGrpSpPr>
        <p:grpSpPr>
          <a:xfrm>
            <a:off x="0" y="0"/>
            <a:ext cx="8569434" cy="895964"/>
            <a:chOff x="0" y="0"/>
            <a:chExt cx="2256970" cy="235974"/>
          </a:xfrm>
        </p:grpSpPr>
        <p:sp>
          <p:nvSpPr>
            <p:cNvPr id="12" name="Freeform 12"/>
            <p:cNvSpPr/>
            <p:nvPr/>
          </p:nvSpPr>
          <p:spPr>
            <a:xfrm>
              <a:off x="0" y="0"/>
              <a:ext cx="2256970" cy="235974"/>
            </a:xfrm>
            <a:custGeom>
              <a:avLst/>
              <a:gdLst/>
              <a:ahLst/>
              <a:cxnLst/>
              <a:rect l="l" t="t" r="r" b="b"/>
              <a:pathLst>
                <a:path w="2256970" h="235974">
                  <a:moveTo>
                    <a:pt x="0" y="0"/>
                  </a:moveTo>
                  <a:lnTo>
                    <a:pt x="2256970" y="0"/>
                  </a:lnTo>
                  <a:lnTo>
                    <a:pt x="2256970" y="235974"/>
                  </a:lnTo>
                  <a:lnTo>
                    <a:pt x="0" y="235974"/>
                  </a:lnTo>
                  <a:close/>
                </a:path>
              </a:pathLst>
            </a:custGeom>
            <a:solidFill>
              <a:srgbClr val="003398"/>
            </a:solidFill>
          </p:spPr>
        </p:sp>
        <p:sp>
          <p:nvSpPr>
            <p:cNvPr id="13" name="TextBox 13"/>
            <p:cNvSpPr txBox="1"/>
            <p:nvPr/>
          </p:nvSpPr>
          <p:spPr>
            <a:xfrm>
              <a:off x="0" y="38100"/>
              <a:ext cx="2256970" cy="197874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544"/>
                </a:lnSpc>
              </a:pPr>
              <a:endParaRPr/>
            </a:p>
          </p:txBody>
        </p:sp>
      </p:grpSp>
      <p:sp>
        <p:nvSpPr>
          <p:cNvPr id="14" name="TextBox 14"/>
          <p:cNvSpPr txBox="1"/>
          <p:nvPr/>
        </p:nvSpPr>
        <p:spPr>
          <a:xfrm>
            <a:off x="838200" y="1650353"/>
            <a:ext cx="12030680" cy="843557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5456"/>
              </a:lnSpc>
            </a:pPr>
            <a:r>
              <a:rPr lang="en-US" sz="3600" dirty="0" err="1">
                <a:solidFill>
                  <a:srgbClr val="191919"/>
                </a:solidFill>
                <a:latin typeface="Open Sans"/>
                <a:ea typeface="Open Sans"/>
                <a:cs typeface="Open Sans"/>
                <a:sym typeface="Open Sans"/>
              </a:rPr>
              <a:t>Celem</a:t>
            </a:r>
            <a:r>
              <a:rPr lang="en-US" sz="3600" dirty="0">
                <a:solidFill>
                  <a:srgbClr val="191919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3600" dirty="0" err="1">
                <a:solidFill>
                  <a:srgbClr val="191919"/>
                </a:solidFill>
                <a:latin typeface="Open Sans"/>
                <a:ea typeface="Open Sans"/>
                <a:cs typeface="Open Sans"/>
                <a:sym typeface="Open Sans"/>
              </a:rPr>
              <a:t>Projektu</a:t>
            </a:r>
            <a:r>
              <a:rPr lang="en-US" sz="3600" dirty="0">
                <a:solidFill>
                  <a:srgbClr val="191919"/>
                </a:solidFill>
                <a:latin typeface="Open Sans"/>
                <a:ea typeface="Open Sans"/>
                <a:cs typeface="Open Sans"/>
                <a:sym typeface="Open Sans"/>
              </a:rPr>
              <a:t> jest</a:t>
            </a:r>
            <a:r>
              <a:rPr lang="pl-PL" sz="3600" dirty="0">
                <a:solidFill>
                  <a:srgbClr val="191919"/>
                </a:solidFill>
                <a:latin typeface="Open Sans"/>
                <a:ea typeface="Open Sans"/>
                <a:cs typeface="Open Sans"/>
                <a:sym typeface="Open Sans"/>
              </a:rPr>
              <a:t> wsparcie uczniów dolnośląskich liceów i techników podczas przygotowania do egzaminów maturalnych z przedmiotów obowiązkowych tj. języka polskiego i matematyki. </a:t>
            </a:r>
          </a:p>
          <a:p>
            <a:pPr algn="l">
              <a:lnSpc>
                <a:spcPts val="5456"/>
              </a:lnSpc>
            </a:pPr>
            <a:endParaRPr lang="pl-PL" sz="3600" dirty="0">
              <a:solidFill>
                <a:srgbClr val="191919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algn="l">
              <a:lnSpc>
                <a:spcPts val="5456"/>
              </a:lnSpc>
            </a:pPr>
            <a:r>
              <a:rPr lang="pl-PL" sz="3600" dirty="0">
                <a:solidFill>
                  <a:srgbClr val="191919"/>
                </a:solidFill>
                <a:latin typeface="Open Sans"/>
                <a:ea typeface="Open Sans"/>
                <a:cs typeface="Open Sans"/>
                <a:sym typeface="Open Sans"/>
              </a:rPr>
              <a:t>Działania w projekcie mają na celu poprawę wyników egzaminów maturalnych - podniesienie progów punktów procentowych osiąganych przez uczniów w zakresie w/w przedmiotów.</a:t>
            </a:r>
          </a:p>
          <a:p>
            <a:pPr algn="l">
              <a:lnSpc>
                <a:spcPts val="5456"/>
              </a:lnSpc>
            </a:pPr>
            <a:endParaRPr lang="pl-PL" sz="4472" dirty="0">
              <a:solidFill>
                <a:srgbClr val="191919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algn="l">
              <a:lnSpc>
                <a:spcPts val="5456"/>
              </a:lnSpc>
            </a:pPr>
            <a:endParaRPr lang="pl-PL" sz="4472" dirty="0">
              <a:solidFill>
                <a:srgbClr val="191919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algn="l">
              <a:lnSpc>
                <a:spcPts val="5456"/>
              </a:lnSpc>
            </a:pPr>
            <a:endParaRPr lang="en-US" sz="4472" dirty="0">
              <a:solidFill>
                <a:srgbClr val="191919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 rot="-5400000">
            <a:off x="1339681" y="3085708"/>
            <a:ext cx="13236609" cy="3358790"/>
          </a:xfrm>
          <a:custGeom>
            <a:avLst/>
            <a:gdLst/>
            <a:ahLst/>
            <a:cxnLst/>
            <a:rect l="l" t="t" r="r" b="b"/>
            <a:pathLst>
              <a:path w="13236609" h="3358790">
                <a:moveTo>
                  <a:pt x="0" y="0"/>
                </a:moveTo>
                <a:lnTo>
                  <a:pt x="13236609" y="0"/>
                </a:lnTo>
                <a:lnTo>
                  <a:pt x="13236609" y="3358789"/>
                </a:lnTo>
                <a:lnTo>
                  <a:pt x="0" y="3358789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</p:sp>
      <p:grpSp>
        <p:nvGrpSpPr>
          <p:cNvPr id="4" name="Group 4"/>
          <p:cNvGrpSpPr/>
          <p:nvPr/>
        </p:nvGrpSpPr>
        <p:grpSpPr>
          <a:xfrm>
            <a:off x="0" y="8658855"/>
            <a:ext cx="18476432" cy="1722368"/>
            <a:chOff x="0" y="0"/>
            <a:chExt cx="4866221" cy="453628"/>
          </a:xfrm>
        </p:grpSpPr>
        <p:sp>
          <p:nvSpPr>
            <p:cNvPr id="5" name="Freeform 5"/>
            <p:cNvSpPr/>
            <p:nvPr/>
          </p:nvSpPr>
          <p:spPr>
            <a:xfrm>
              <a:off x="0" y="0"/>
              <a:ext cx="4866221" cy="453628"/>
            </a:xfrm>
            <a:custGeom>
              <a:avLst/>
              <a:gdLst/>
              <a:ahLst/>
              <a:cxnLst/>
              <a:rect l="l" t="t" r="r" b="b"/>
              <a:pathLst>
                <a:path w="4866221" h="453628">
                  <a:moveTo>
                    <a:pt x="0" y="0"/>
                  </a:moveTo>
                  <a:lnTo>
                    <a:pt x="4866221" y="0"/>
                  </a:lnTo>
                  <a:lnTo>
                    <a:pt x="4866221" y="453628"/>
                  </a:lnTo>
                  <a:lnTo>
                    <a:pt x="0" y="453628"/>
                  </a:lnTo>
                  <a:close/>
                </a:path>
              </a:pathLst>
            </a:custGeom>
            <a:solidFill>
              <a:srgbClr val="FFFFFF"/>
            </a:solidFill>
          </p:spPr>
        </p:sp>
        <p:sp>
          <p:nvSpPr>
            <p:cNvPr id="6" name="TextBox 6"/>
            <p:cNvSpPr txBox="1"/>
            <p:nvPr/>
          </p:nvSpPr>
          <p:spPr>
            <a:xfrm>
              <a:off x="0" y="38100"/>
              <a:ext cx="4866221" cy="415528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544"/>
                </a:lnSpc>
              </a:pPr>
              <a:endParaRPr/>
            </a:p>
          </p:txBody>
        </p:sp>
      </p:grpSp>
      <p:sp>
        <p:nvSpPr>
          <p:cNvPr id="7" name="Freeform 7"/>
          <p:cNvSpPr/>
          <p:nvPr/>
        </p:nvSpPr>
        <p:spPr>
          <a:xfrm>
            <a:off x="1150410" y="8658855"/>
            <a:ext cx="15982512" cy="1658695"/>
          </a:xfrm>
          <a:custGeom>
            <a:avLst/>
            <a:gdLst/>
            <a:ahLst/>
            <a:cxnLst/>
            <a:rect l="l" t="t" r="r" b="b"/>
            <a:pathLst>
              <a:path w="15982512" h="1658695">
                <a:moveTo>
                  <a:pt x="0" y="0"/>
                </a:moveTo>
                <a:lnTo>
                  <a:pt x="15982512" y="0"/>
                </a:lnTo>
                <a:lnTo>
                  <a:pt x="15982512" y="1658695"/>
                </a:lnTo>
                <a:lnTo>
                  <a:pt x="0" y="1658695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/>
            </a:stretch>
          </a:blipFill>
        </p:spPr>
      </p:sp>
      <p:grpSp>
        <p:nvGrpSpPr>
          <p:cNvPr id="8" name="Group 8"/>
          <p:cNvGrpSpPr/>
          <p:nvPr/>
        </p:nvGrpSpPr>
        <p:grpSpPr>
          <a:xfrm>
            <a:off x="0" y="0"/>
            <a:ext cx="8569434" cy="895964"/>
            <a:chOff x="0" y="0"/>
            <a:chExt cx="2256970" cy="235974"/>
          </a:xfrm>
        </p:grpSpPr>
        <p:sp>
          <p:nvSpPr>
            <p:cNvPr id="9" name="Freeform 9"/>
            <p:cNvSpPr/>
            <p:nvPr/>
          </p:nvSpPr>
          <p:spPr>
            <a:xfrm>
              <a:off x="0" y="0"/>
              <a:ext cx="2256970" cy="235974"/>
            </a:xfrm>
            <a:custGeom>
              <a:avLst/>
              <a:gdLst/>
              <a:ahLst/>
              <a:cxnLst/>
              <a:rect l="l" t="t" r="r" b="b"/>
              <a:pathLst>
                <a:path w="2256970" h="235974">
                  <a:moveTo>
                    <a:pt x="0" y="0"/>
                  </a:moveTo>
                  <a:lnTo>
                    <a:pt x="2256970" y="0"/>
                  </a:lnTo>
                  <a:lnTo>
                    <a:pt x="2256970" y="235974"/>
                  </a:lnTo>
                  <a:lnTo>
                    <a:pt x="0" y="235974"/>
                  </a:lnTo>
                  <a:close/>
                </a:path>
              </a:pathLst>
            </a:custGeom>
            <a:solidFill>
              <a:srgbClr val="003398"/>
            </a:solidFill>
          </p:spPr>
        </p:sp>
        <p:sp>
          <p:nvSpPr>
            <p:cNvPr id="10" name="TextBox 10"/>
            <p:cNvSpPr txBox="1"/>
            <p:nvPr/>
          </p:nvSpPr>
          <p:spPr>
            <a:xfrm>
              <a:off x="0" y="38100"/>
              <a:ext cx="2256970" cy="197874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544"/>
                </a:lnSpc>
              </a:pPr>
              <a:endParaRPr/>
            </a:p>
          </p:txBody>
        </p:sp>
      </p:grpSp>
      <p:grpSp>
        <p:nvGrpSpPr>
          <p:cNvPr id="11" name="Group 11"/>
          <p:cNvGrpSpPr/>
          <p:nvPr/>
        </p:nvGrpSpPr>
        <p:grpSpPr>
          <a:xfrm>
            <a:off x="381000" y="1556675"/>
            <a:ext cx="14874910" cy="6371706"/>
            <a:chOff x="0" y="19050"/>
            <a:chExt cx="3157177" cy="827310"/>
          </a:xfrm>
        </p:grpSpPr>
        <p:sp>
          <p:nvSpPr>
            <p:cNvPr id="12" name="Freeform 12"/>
            <p:cNvSpPr/>
            <p:nvPr/>
          </p:nvSpPr>
          <p:spPr>
            <a:xfrm>
              <a:off x="0" y="19050"/>
              <a:ext cx="3157177" cy="827310"/>
            </a:xfrm>
            <a:custGeom>
              <a:avLst/>
              <a:gdLst/>
              <a:ahLst/>
              <a:cxnLst/>
              <a:rect l="l" t="t" r="r" b="b"/>
              <a:pathLst>
                <a:path w="3157177" h="827310">
                  <a:moveTo>
                    <a:pt x="0" y="0"/>
                  </a:moveTo>
                  <a:lnTo>
                    <a:pt x="3157177" y="0"/>
                  </a:lnTo>
                  <a:lnTo>
                    <a:pt x="3157177" y="827310"/>
                  </a:lnTo>
                  <a:lnTo>
                    <a:pt x="0" y="827310"/>
                  </a:lnTo>
                  <a:close/>
                </a:path>
              </a:pathLst>
            </a:custGeom>
            <a:solidFill>
              <a:srgbClr val="A7D3FF"/>
            </a:solidFill>
          </p:spPr>
        </p:sp>
        <p:sp>
          <p:nvSpPr>
            <p:cNvPr id="13" name="TextBox 13"/>
            <p:cNvSpPr txBox="1"/>
            <p:nvPr/>
          </p:nvSpPr>
          <p:spPr>
            <a:xfrm>
              <a:off x="0" y="38100"/>
              <a:ext cx="3157177" cy="78921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544"/>
                </a:lnSpc>
              </a:pPr>
              <a:endParaRPr/>
            </a:p>
          </p:txBody>
        </p:sp>
      </p:grpSp>
      <p:sp>
        <p:nvSpPr>
          <p:cNvPr id="20" name="TextBox 20"/>
          <p:cNvSpPr txBox="1"/>
          <p:nvPr/>
        </p:nvSpPr>
        <p:spPr>
          <a:xfrm>
            <a:off x="520530" y="1476987"/>
            <a:ext cx="14735380" cy="6531083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just">
              <a:lnSpc>
                <a:spcPts val="5712"/>
              </a:lnSpc>
              <a:spcBef>
                <a:spcPct val="0"/>
              </a:spcBef>
            </a:pPr>
            <a:r>
              <a:rPr lang="pl-PL" sz="4080" dirty="0">
                <a:solidFill>
                  <a:srgbClr val="191919"/>
                </a:solidFill>
                <a:latin typeface="Open Sans"/>
                <a:ea typeface="Open Sans"/>
                <a:cs typeface="Open Sans"/>
                <a:sym typeface="Open Sans"/>
              </a:rPr>
              <a:t>Projekt jest realizowany w partnerstwie z 11 JST z terenu Dolnego Śląska, które są organem prowadzącym </a:t>
            </a:r>
            <a:br>
              <a:rPr lang="pl-PL" sz="4080" dirty="0">
                <a:solidFill>
                  <a:srgbClr val="191919"/>
                </a:solidFill>
                <a:latin typeface="Open Sans"/>
                <a:ea typeface="Open Sans"/>
                <a:cs typeface="Open Sans"/>
                <a:sym typeface="Open Sans"/>
              </a:rPr>
            </a:br>
            <a:r>
              <a:rPr lang="pl-PL" sz="4080" dirty="0">
                <a:solidFill>
                  <a:srgbClr val="191919"/>
                </a:solidFill>
                <a:latin typeface="Open Sans"/>
                <a:ea typeface="Open Sans"/>
                <a:cs typeface="Open Sans"/>
                <a:sym typeface="Open Sans"/>
              </a:rPr>
              <a:t>dla 11 liceów ogólnokształcących i 21 techników</a:t>
            </a:r>
          </a:p>
          <a:p>
            <a:pPr algn="just">
              <a:lnSpc>
                <a:spcPts val="5712"/>
              </a:lnSpc>
              <a:spcBef>
                <a:spcPct val="0"/>
              </a:spcBef>
            </a:pPr>
            <a:endParaRPr lang="pl-PL" sz="4080" dirty="0">
              <a:solidFill>
                <a:srgbClr val="191919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algn="just">
              <a:lnSpc>
                <a:spcPts val="5712"/>
              </a:lnSpc>
              <a:spcBef>
                <a:spcPct val="0"/>
              </a:spcBef>
            </a:pPr>
            <a:r>
              <a:rPr lang="pl-PL" sz="4080" dirty="0">
                <a:solidFill>
                  <a:srgbClr val="191919"/>
                </a:solidFill>
                <a:latin typeface="Open Sans"/>
                <a:ea typeface="Open Sans"/>
                <a:cs typeface="Open Sans"/>
                <a:sym typeface="Open Sans"/>
              </a:rPr>
              <a:t>W projekcie udział biorą: Powiat Dzierżoniowski, Powiat Jaworski, Powiat Kamiennogórski, Powiat Lubański, Powiat Lwówecki, Powiat Oleśnicki, Powiat Oławski, Powiat Polkowicki, Powiat Średzki, Powiat Wołowski oraz Powiat Ząbkowicki</a:t>
            </a:r>
            <a:endParaRPr lang="en-US" sz="4080" dirty="0">
              <a:solidFill>
                <a:srgbClr val="191919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 rot="-5400000">
            <a:off x="-1931340" y="3262400"/>
            <a:ext cx="13236609" cy="3358790"/>
          </a:xfrm>
          <a:custGeom>
            <a:avLst/>
            <a:gdLst/>
            <a:ahLst/>
            <a:cxnLst/>
            <a:rect l="l" t="t" r="r" b="b"/>
            <a:pathLst>
              <a:path w="13236609" h="3358790">
                <a:moveTo>
                  <a:pt x="0" y="0"/>
                </a:moveTo>
                <a:lnTo>
                  <a:pt x="13236609" y="0"/>
                </a:lnTo>
                <a:lnTo>
                  <a:pt x="13236609" y="3358789"/>
                </a:lnTo>
                <a:lnTo>
                  <a:pt x="0" y="3358789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</p:sp>
      <p:grpSp>
        <p:nvGrpSpPr>
          <p:cNvPr id="3" name="Group 3"/>
          <p:cNvGrpSpPr/>
          <p:nvPr/>
        </p:nvGrpSpPr>
        <p:grpSpPr>
          <a:xfrm>
            <a:off x="0" y="8658855"/>
            <a:ext cx="18476432" cy="1722368"/>
            <a:chOff x="0" y="0"/>
            <a:chExt cx="4866221" cy="453628"/>
          </a:xfrm>
        </p:grpSpPr>
        <p:sp>
          <p:nvSpPr>
            <p:cNvPr id="4" name="Freeform 4"/>
            <p:cNvSpPr/>
            <p:nvPr/>
          </p:nvSpPr>
          <p:spPr>
            <a:xfrm>
              <a:off x="0" y="0"/>
              <a:ext cx="4866221" cy="453628"/>
            </a:xfrm>
            <a:custGeom>
              <a:avLst/>
              <a:gdLst/>
              <a:ahLst/>
              <a:cxnLst/>
              <a:rect l="l" t="t" r="r" b="b"/>
              <a:pathLst>
                <a:path w="4866221" h="453628">
                  <a:moveTo>
                    <a:pt x="0" y="0"/>
                  </a:moveTo>
                  <a:lnTo>
                    <a:pt x="4866221" y="0"/>
                  </a:lnTo>
                  <a:lnTo>
                    <a:pt x="4866221" y="453628"/>
                  </a:lnTo>
                  <a:lnTo>
                    <a:pt x="0" y="453628"/>
                  </a:lnTo>
                  <a:close/>
                </a:path>
              </a:pathLst>
            </a:custGeom>
            <a:solidFill>
              <a:srgbClr val="FFFFFF"/>
            </a:solidFill>
          </p:spPr>
        </p:sp>
        <p:sp>
          <p:nvSpPr>
            <p:cNvPr id="5" name="TextBox 5"/>
            <p:cNvSpPr txBox="1"/>
            <p:nvPr/>
          </p:nvSpPr>
          <p:spPr>
            <a:xfrm>
              <a:off x="0" y="38100"/>
              <a:ext cx="4866221" cy="415528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544"/>
                </a:lnSpc>
              </a:pPr>
              <a:endParaRPr/>
            </a:p>
          </p:txBody>
        </p:sp>
      </p:grpSp>
      <p:sp>
        <p:nvSpPr>
          <p:cNvPr id="6" name="Freeform 6"/>
          <p:cNvSpPr/>
          <p:nvPr/>
        </p:nvSpPr>
        <p:spPr>
          <a:xfrm>
            <a:off x="1150410" y="8658855"/>
            <a:ext cx="15982512" cy="1658695"/>
          </a:xfrm>
          <a:custGeom>
            <a:avLst/>
            <a:gdLst/>
            <a:ahLst/>
            <a:cxnLst/>
            <a:rect l="l" t="t" r="r" b="b"/>
            <a:pathLst>
              <a:path w="15982512" h="1658695">
                <a:moveTo>
                  <a:pt x="0" y="0"/>
                </a:moveTo>
                <a:lnTo>
                  <a:pt x="15982512" y="0"/>
                </a:lnTo>
                <a:lnTo>
                  <a:pt x="15982512" y="1658695"/>
                </a:lnTo>
                <a:lnTo>
                  <a:pt x="0" y="1658695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/>
            </a:stretch>
          </a:blipFill>
        </p:spPr>
      </p:sp>
      <p:grpSp>
        <p:nvGrpSpPr>
          <p:cNvPr id="8" name="Group 8"/>
          <p:cNvGrpSpPr/>
          <p:nvPr/>
        </p:nvGrpSpPr>
        <p:grpSpPr>
          <a:xfrm>
            <a:off x="0" y="600248"/>
            <a:ext cx="16840200" cy="7134052"/>
            <a:chOff x="0" y="0"/>
            <a:chExt cx="3274782" cy="1139220"/>
          </a:xfrm>
        </p:grpSpPr>
        <p:sp>
          <p:nvSpPr>
            <p:cNvPr id="9" name="Freeform 9"/>
            <p:cNvSpPr/>
            <p:nvPr/>
          </p:nvSpPr>
          <p:spPr>
            <a:xfrm>
              <a:off x="0" y="0"/>
              <a:ext cx="3274782" cy="1139220"/>
            </a:xfrm>
            <a:custGeom>
              <a:avLst/>
              <a:gdLst/>
              <a:ahLst/>
              <a:cxnLst/>
              <a:rect l="l" t="t" r="r" b="b"/>
              <a:pathLst>
                <a:path w="3274782" h="1139220">
                  <a:moveTo>
                    <a:pt x="0" y="0"/>
                  </a:moveTo>
                  <a:lnTo>
                    <a:pt x="3274782" y="0"/>
                  </a:lnTo>
                  <a:lnTo>
                    <a:pt x="3274782" y="1139220"/>
                  </a:lnTo>
                  <a:lnTo>
                    <a:pt x="0" y="1139220"/>
                  </a:lnTo>
                  <a:close/>
                </a:path>
              </a:pathLst>
            </a:custGeom>
            <a:solidFill>
              <a:srgbClr val="A7D3FF"/>
            </a:solidFill>
          </p:spPr>
        </p:sp>
        <p:sp>
          <p:nvSpPr>
            <p:cNvPr id="10" name="TextBox 10"/>
            <p:cNvSpPr txBox="1"/>
            <p:nvPr/>
          </p:nvSpPr>
          <p:spPr>
            <a:xfrm>
              <a:off x="0" y="38100"/>
              <a:ext cx="3274782" cy="110112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544"/>
                </a:lnSpc>
              </a:pPr>
              <a:endParaRPr/>
            </a:p>
          </p:txBody>
        </p:sp>
      </p:grpSp>
      <p:sp>
        <p:nvSpPr>
          <p:cNvPr id="11" name="TextBox 11"/>
          <p:cNvSpPr txBox="1"/>
          <p:nvPr/>
        </p:nvSpPr>
        <p:spPr>
          <a:xfrm>
            <a:off x="803362" y="1028700"/>
            <a:ext cx="15655837" cy="6607706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just">
              <a:lnSpc>
                <a:spcPts val="5172"/>
              </a:lnSpc>
            </a:pPr>
            <a:r>
              <a:rPr lang="pl-PL" sz="3200" b="1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W ramach projektu zaplanowano: </a:t>
            </a:r>
          </a:p>
          <a:p>
            <a:pPr marL="571500" indent="-571500" algn="just">
              <a:lnSpc>
                <a:spcPts val="5172"/>
              </a:lnSpc>
              <a:buFontTx/>
              <a:buChar char="-"/>
            </a:pPr>
            <a:r>
              <a:rPr lang="pl-PL" sz="320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zajęcia z języka polskiego oraz matematyki dla uczniów realizowane w dwóch latach szkolnych 2024/25 oraz 2025/26</a:t>
            </a:r>
          </a:p>
          <a:p>
            <a:pPr marL="571500" indent="-571500" algn="just">
              <a:lnSpc>
                <a:spcPts val="5172"/>
              </a:lnSpc>
              <a:buFontTx/>
              <a:buChar char="-"/>
            </a:pPr>
            <a:r>
              <a:rPr lang="pl-PL" sz="320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indywidualne konsultacje dla uczniów w ramach projektu z języka polskiego </a:t>
            </a:r>
            <a:br>
              <a:rPr lang="pl-PL" sz="320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</a:br>
            <a:r>
              <a:rPr lang="pl-PL" sz="320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oraz matematyki w dwóch latach szkolnych 2024/25 oraz 2025/26</a:t>
            </a:r>
          </a:p>
          <a:p>
            <a:pPr marL="571500" indent="-571500" algn="just">
              <a:lnSpc>
                <a:spcPts val="5172"/>
              </a:lnSpc>
              <a:buFontTx/>
              <a:buChar char="-"/>
            </a:pPr>
            <a:r>
              <a:rPr lang="pl-PL" sz="320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zakup sprzętu oraz materiały dydaktycznych niezbędnych do prowadzenia zajęć z języka polskiego i/lub matematyki, które są ściśle powiązane z działaniami </a:t>
            </a:r>
            <a:br>
              <a:rPr lang="pl-PL" sz="320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</a:br>
            <a:r>
              <a:rPr lang="pl-PL" sz="320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w projekcie</a:t>
            </a:r>
          </a:p>
          <a:p>
            <a:pPr marL="571500" indent="-571500" algn="just">
              <a:lnSpc>
                <a:spcPts val="5172"/>
              </a:lnSpc>
              <a:buFontTx/>
              <a:buChar char="-"/>
            </a:pPr>
            <a:r>
              <a:rPr lang="pl-PL" sz="320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kursy dla nauczyli pracujących z młodzieżą dotyczące wykorzystania nowoczesnych metod coachingu, </a:t>
            </a:r>
            <a:r>
              <a:rPr lang="pl-PL" sz="3200" dirty="0" err="1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tutoringu</a:t>
            </a:r>
            <a:r>
              <a:rPr lang="pl-PL" sz="320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 i mentoringu w pracy z uczniem</a:t>
            </a:r>
            <a:endParaRPr lang="en-US" sz="3200" dirty="0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grpSp>
        <p:nvGrpSpPr>
          <p:cNvPr id="12" name="Group 12"/>
          <p:cNvGrpSpPr/>
          <p:nvPr/>
        </p:nvGrpSpPr>
        <p:grpSpPr>
          <a:xfrm>
            <a:off x="-392640" y="-560364"/>
            <a:ext cx="8569434" cy="895964"/>
            <a:chOff x="0" y="0"/>
            <a:chExt cx="2256970" cy="235974"/>
          </a:xfrm>
        </p:grpSpPr>
        <p:sp>
          <p:nvSpPr>
            <p:cNvPr id="13" name="Freeform 13"/>
            <p:cNvSpPr/>
            <p:nvPr/>
          </p:nvSpPr>
          <p:spPr>
            <a:xfrm>
              <a:off x="0" y="0"/>
              <a:ext cx="2256970" cy="235974"/>
            </a:xfrm>
            <a:custGeom>
              <a:avLst/>
              <a:gdLst/>
              <a:ahLst/>
              <a:cxnLst/>
              <a:rect l="l" t="t" r="r" b="b"/>
              <a:pathLst>
                <a:path w="2256970" h="235974">
                  <a:moveTo>
                    <a:pt x="0" y="0"/>
                  </a:moveTo>
                  <a:lnTo>
                    <a:pt x="2256970" y="0"/>
                  </a:lnTo>
                  <a:lnTo>
                    <a:pt x="2256970" y="235974"/>
                  </a:lnTo>
                  <a:lnTo>
                    <a:pt x="0" y="235974"/>
                  </a:lnTo>
                  <a:close/>
                </a:path>
              </a:pathLst>
            </a:custGeom>
            <a:solidFill>
              <a:srgbClr val="003398"/>
            </a:solidFill>
          </p:spPr>
        </p:sp>
        <p:sp>
          <p:nvSpPr>
            <p:cNvPr id="14" name="TextBox 14"/>
            <p:cNvSpPr txBox="1"/>
            <p:nvPr/>
          </p:nvSpPr>
          <p:spPr>
            <a:xfrm>
              <a:off x="0" y="38100"/>
              <a:ext cx="2256970" cy="197874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544"/>
                </a:lnSpc>
              </a:pPr>
              <a:endParaRPr/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 rot="-5400000">
            <a:off x="-1931340" y="3262400"/>
            <a:ext cx="13236609" cy="3358790"/>
          </a:xfrm>
          <a:custGeom>
            <a:avLst/>
            <a:gdLst/>
            <a:ahLst/>
            <a:cxnLst/>
            <a:rect l="l" t="t" r="r" b="b"/>
            <a:pathLst>
              <a:path w="13236609" h="3358790">
                <a:moveTo>
                  <a:pt x="0" y="0"/>
                </a:moveTo>
                <a:lnTo>
                  <a:pt x="13236609" y="0"/>
                </a:lnTo>
                <a:lnTo>
                  <a:pt x="13236609" y="3358789"/>
                </a:lnTo>
                <a:lnTo>
                  <a:pt x="0" y="3358789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</p:sp>
      <p:grpSp>
        <p:nvGrpSpPr>
          <p:cNvPr id="3" name="Group 3"/>
          <p:cNvGrpSpPr/>
          <p:nvPr/>
        </p:nvGrpSpPr>
        <p:grpSpPr>
          <a:xfrm>
            <a:off x="0" y="8658855"/>
            <a:ext cx="18476432" cy="1722368"/>
            <a:chOff x="0" y="0"/>
            <a:chExt cx="4866221" cy="453628"/>
          </a:xfrm>
        </p:grpSpPr>
        <p:sp>
          <p:nvSpPr>
            <p:cNvPr id="4" name="Freeform 4"/>
            <p:cNvSpPr/>
            <p:nvPr/>
          </p:nvSpPr>
          <p:spPr>
            <a:xfrm>
              <a:off x="0" y="0"/>
              <a:ext cx="4866221" cy="453628"/>
            </a:xfrm>
            <a:custGeom>
              <a:avLst/>
              <a:gdLst/>
              <a:ahLst/>
              <a:cxnLst/>
              <a:rect l="l" t="t" r="r" b="b"/>
              <a:pathLst>
                <a:path w="4866221" h="453628">
                  <a:moveTo>
                    <a:pt x="0" y="0"/>
                  </a:moveTo>
                  <a:lnTo>
                    <a:pt x="4866221" y="0"/>
                  </a:lnTo>
                  <a:lnTo>
                    <a:pt x="4866221" y="453628"/>
                  </a:lnTo>
                  <a:lnTo>
                    <a:pt x="0" y="453628"/>
                  </a:lnTo>
                  <a:close/>
                </a:path>
              </a:pathLst>
            </a:custGeom>
            <a:solidFill>
              <a:srgbClr val="FFFFFF"/>
            </a:solidFill>
          </p:spPr>
        </p:sp>
        <p:sp>
          <p:nvSpPr>
            <p:cNvPr id="5" name="TextBox 5"/>
            <p:cNvSpPr txBox="1"/>
            <p:nvPr/>
          </p:nvSpPr>
          <p:spPr>
            <a:xfrm>
              <a:off x="0" y="38100"/>
              <a:ext cx="4866221" cy="415528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544"/>
                </a:lnSpc>
              </a:pPr>
              <a:endParaRPr/>
            </a:p>
          </p:txBody>
        </p:sp>
      </p:grpSp>
      <p:sp>
        <p:nvSpPr>
          <p:cNvPr id="6" name="Freeform 6"/>
          <p:cNvSpPr/>
          <p:nvPr/>
        </p:nvSpPr>
        <p:spPr>
          <a:xfrm>
            <a:off x="1150410" y="8658855"/>
            <a:ext cx="15982512" cy="1658695"/>
          </a:xfrm>
          <a:custGeom>
            <a:avLst/>
            <a:gdLst/>
            <a:ahLst/>
            <a:cxnLst/>
            <a:rect l="l" t="t" r="r" b="b"/>
            <a:pathLst>
              <a:path w="15982512" h="1658695">
                <a:moveTo>
                  <a:pt x="0" y="0"/>
                </a:moveTo>
                <a:lnTo>
                  <a:pt x="15982512" y="0"/>
                </a:lnTo>
                <a:lnTo>
                  <a:pt x="15982512" y="1658695"/>
                </a:lnTo>
                <a:lnTo>
                  <a:pt x="0" y="1658695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/>
            </a:stretch>
          </a:blipFill>
        </p:spPr>
      </p:sp>
      <p:grpSp>
        <p:nvGrpSpPr>
          <p:cNvPr id="8" name="Group 8"/>
          <p:cNvGrpSpPr/>
          <p:nvPr/>
        </p:nvGrpSpPr>
        <p:grpSpPr>
          <a:xfrm>
            <a:off x="9099" y="1062240"/>
            <a:ext cx="10430301" cy="4538460"/>
            <a:chOff x="0" y="0"/>
            <a:chExt cx="3274782" cy="1139220"/>
          </a:xfrm>
        </p:grpSpPr>
        <p:sp>
          <p:nvSpPr>
            <p:cNvPr id="9" name="Freeform 9"/>
            <p:cNvSpPr/>
            <p:nvPr/>
          </p:nvSpPr>
          <p:spPr>
            <a:xfrm>
              <a:off x="0" y="0"/>
              <a:ext cx="3274782" cy="1139220"/>
            </a:xfrm>
            <a:custGeom>
              <a:avLst/>
              <a:gdLst/>
              <a:ahLst/>
              <a:cxnLst/>
              <a:rect l="l" t="t" r="r" b="b"/>
              <a:pathLst>
                <a:path w="3274782" h="1139220">
                  <a:moveTo>
                    <a:pt x="0" y="0"/>
                  </a:moveTo>
                  <a:lnTo>
                    <a:pt x="3274782" y="0"/>
                  </a:lnTo>
                  <a:lnTo>
                    <a:pt x="3274782" y="1139220"/>
                  </a:lnTo>
                  <a:lnTo>
                    <a:pt x="0" y="1139220"/>
                  </a:lnTo>
                  <a:close/>
                </a:path>
              </a:pathLst>
            </a:custGeom>
            <a:solidFill>
              <a:srgbClr val="A7D3FF"/>
            </a:solidFill>
          </p:spPr>
        </p:sp>
        <p:sp>
          <p:nvSpPr>
            <p:cNvPr id="10" name="TextBox 10"/>
            <p:cNvSpPr txBox="1"/>
            <p:nvPr/>
          </p:nvSpPr>
          <p:spPr>
            <a:xfrm>
              <a:off x="0" y="38100"/>
              <a:ext cx="3274782" cy="110112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544"/>
                </a:lnSpc>
              </a:pPr>
              <a:endParaRPr/>
            </a:p>
          </p:txBody>
        </p:sp>
      </p:grpSp>
      <p:sp>
        <p:nvSpPr>
          <p:cNvPr id="11" name="TextBox 11"/>
          <p:cNvSpPr txBox="1"/>
          <p:nvPr/>
        </p:nvSpPr>
        <p:spPr>
          <a:xfrm>
            <a:off x="803363" y="1028700"/>
            <a:ext cx="9026438" cy="5274008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just">
              <a:lnSpc>
                <a:spcPts val="5172"/>
              </a:lnSpc>
            </a:pPr>
            <a:r>
              <a:rPr lang="pl-PL" sz="3200" b="1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Uczestnicy projektu:</a:t>
            </a:r>
          </a:p>
          <a:p>
            <a:pPr algn="just">
              <a:lnSpc>
                <a:spcPts val="5172"/>
              </a:lnSpc>
            </a:pPr>
            <a:r>
              <a:rPr lang="pl-PL" sz="320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W działaniach w projekcie weźmie udział 3355 uczniów, z liceum: 1295 osób i z technikum: 2060 uczniów.</a:t>
            </a:r>
          </a:p>
          <a:p>
            <a:pPr algn="just">
              <a:lnSpc>
                <a:spcPts val="5172"/>
              </a:lnSpc>
            </a:pPr>
            <a:endParaRPr lang="pl-PL" sz="3200" b="1" dirty="0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algn="just">
              <a:lnSpc>
                <a:spcPts val="5172"/>
              </a:lnSpc>
            </a:pPr>
            <a:r>
              <a:rPr lang="pl-PL" sz="320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W szkoleniach dla nauczycieli zaplanowano udział 125 osób.</a:t>
            </a:r>
          </a:p>
          <a:p>
            <a:pPr algn="just">
              <a:lnSpc>
                <a:spcPts val="5172"/>
              </a:lnSpc>
            </a:pPr>
            <a:endParaRPr lang="pl-PL" sz="3200" dirty="0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grpSp>
        <p:nvGrpSpPr>
          <p:cNvPr id="12" name="Group 12"/>
          <p:cNvGrpSpPr/>
          <p:nvPr/>
        </p:nvGrpSpPr>
        <p:grpSpPr>
          <a:xfrm>
            <a:off x="0" y="-7393"/>
            <a:ext cx="8569434" cy="895964"/>
            <a:chOff x="0" y="0"/>
            <a:chExt cx="2256970" cy="235974"/>
          </a:xfrm>
        </p:grpSpPr>
        <p:sp>
          <p:nvSpPr>
            <p:cNvPr id="13" name="Freeform 13"/>
            <p:cNvSpPr/>
            <p:nvPr/>
          </p:nvSpPr>
          <p:spPr>
            <a:xfrm>
              <a:off x="0" y="0"/>
              <a:ext cx="2256970" cy="235974"/>
            </a:xfrm>
            <a:custGeom>
              <a:avLst/>
              <a:gdLst/>
              <a:ahLst/>
              <a:cxnLst/>
              <a:rect l="l" t="t" r="r" b="b"/>
              <a:pathLst>
                <a:path w="2256970" h="235974">
                  <a:moveTo>
                    <a:pt x="0" y="0"/>
                  </a:moveTo>
                  <a:lnTo>
                    <a:pt x="2256970" y="0"/>
                  </a:lnTo>
                  <a:lnTo>
                    <a:pt x="2256970" y="235974"/>
                  </a:lnTo>
                  <a:lnTo>
                    <a:pt x="0" y="235974"/>
                  </a:lnTo>
                  <a:close/>
                </a:path>
              </a:pathLst>
            </a:custGeom>
            <a:solidFill>
              <a:srgbClr val="003398"/>
            </a:solidFill>
          </p:spPr>
        </p:sp>
        <p:sp>
          <p:nvSpPr>
            <p:cNvPr id="14" name="TextBox 14"/>
            <p:cNvSpPr txBox="1"/>
            <p:nvPr/>
          </p:nvSpPr>
          <p:spPr>
            <a:xfrm>
              <a:off x="0" y="38100"/>
              <a:ext cx="2256970" cy="197874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544"/>
                </a:lnSpc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31948853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 noChangeAspect="1"/>
          </p:cNvGrpSpPr>
          <p:nvPr/>
        </p:nvGrpSpPr>
        <p:grpSpPr>
          <a:xfrm>
            <a:off x="2605910" y="735537"/>
            <a:ext cx="1299823" cy="2477460"/>
            <a:chOff x="0" y="0"/>
            <a:chExt cx="1351001" cy="2575001"/>
          </a:xfrm>
        </p:grpSpPr>
        <p:sp>
          <p:nvSpPr>
            <p:cNvPr id="3" name="Freeform 3"/>
            <p:cNvSpPr/>
            <p:nvPr/>
          </p:nvSpPr>
          <p:spPr>
            <a:xfrm>
              <a:off x="63500" y="63500"/>
              <a:ext cx="1224026" cy="2448052"/>
            </a:xfrm>
            <a:custGeom>
              <a:avLst/>
              <a:gdLst/>
              <a:ahLst/>
              <a:cxnLst/>
              <a:rect l="l" t="t" r="r" b="b"/>
              <a:pathLst>
                <a:path w="1224026" h="2448052">
                  <a:moveTo>
                    <a:pt x="1224026" y="2448052"/>
                  </a:moveTo>
                  <a:lnTo>
                    <a:pt x="0" y="2218436"/>
                  </a:lnTo>
                  <a:lnTo>
                    <a:pt x="0" y="382524"/>
                  </a:lnTo>
                  <a:lnTo>
                    <a:pt x="1224026" y="0"/>
                  </a:lnTo>
                  <a:close/>
                </a:path>
              </a:pathLst>
            </a:custGeom>
            <a:solidFill>
              <a:srgbClr val="034EA2"/>
            </a:solidFill>
          </p:spPr>
        </p:sp>
        <p:sp>
          <p:nvSpPr>
            <p:cNvPr id="4" name="Freeform 4"/>
            <p:cNvSpPr/>
            <p:nvPr/>
          </p:nvSpPr>
          <p:spPr>
            <a:xfrm>
              <a:off x="63627" y="1121918"/>
              <a:ext cx="593344" cy="966597"/>
            </a:xfrm>
            <a:custGeom>
              <a:avLst/>
              <a:gdLst/>
              <a:ahLst/>
              <a:cxnLst/>
              <a:rect l="l" t="t" r="r" b="b"/>
              <a:pathLst>
                <a:path w="593344" h="966597">
                  <a:moveTo>
                    <a:pt x="0" y="718820"/>
                  </a:moveTo>
                  <a:lnTo>
                    <a:pt x="0" y="242189"/>
                  </a:lnTo>
                  <a:cubicBezTo>
                    <a:pt x="61722" y="258953"/>
                    <a:pt x="130175" y="266827"/>
                    <a:pt x="175387" y="239522"/>
                  </a:cubicBezTo>
                  <a:cubicBezTo>
                    <a:pt x="274193" y="180467"/>
                    <a:pt x="424053" y="0"/>
                    <a:pt x="424053" y="0"/>
                  </a:cubicBezTo>
                  <a:cubicBezTo>
                    <a:pt x="424053" y="0"/>
                    <a:pt x="345059" y="194691"/>
                    <a:pt x="374904" y="266192"/>
                  </a:cubicBezTo>
                  <a:cubicBezTo>
                    <a:pt x="406273" y="342138"/>
                    <a:pt x="593344" y="346202"/>
                    <a:pt x="593344" y="346202"/>
                  </a:cubicBezTo>
                  <a:cubicBezTo>
                    <a:pt x="593344" y="346202"/>
                    <a:pt x="381889" y="474726"/>
                    <a:pt x="283464" y="560070"/>
                  </a:cubicBezTo>
                  <a:cubicBezTo>
                    <a:pt x="182245" y="647065"/>
                    <a:pt x="112014" y="966597"/>
                    <a:pt x="112014" y="966597"/>
                  </a:cubicBezTo>
                  <a:cubicBezTo>
                    <a:pt x="112014" y="966597"/>
                    <a:pt x="62992" y="761746"/>
                    <a:pt x="0" y="718947"/>
                  </a:cubicBezTo>
                </a:path>
              </a:pathLst>
            </a:custGeom>
            <a:solidFill>
              <a:srgbClr val="FFF200"/>
            </a:solidFill>
          </p:spPr>
        </p:sp>
        <p:sp>
          <p:nvSpPr>
            <p:cNvPr id="5" name="Freeform 5"/>
            <p:cNvSpPr/>
            <p:nvPr/>
          </p:nvSpPr>
          <p:spPr>
            <a:xfrm>
              <a:off x="656971" y="959485"/>
              <a:ext cx="630555" cy="880745"/>
            </a:xfrm>
            <a:custGeom>
              <a:avLst/>
              <a:gdLst/>
              <a:ahLst/>
              <a:cxnLst/>
              <a:rect l="l" t="t" r="r" b="b"/>
              <a:pathLst>
                <a:path w="630555" h="880745">
                  <a:moveTo>
                    <a:pt x="630555" y="40259"/>
                  </a:moveTo>
                  <a:cubicBezTo>
                    <a:pt x="588137" y="66929"/>
                    <a:pt x="546735" y="87884"/>
                    <a:pt x="515366" y="93980"/>
                  </a:cubicBezTo>
                  <a:cubicBezTo>
                    <a:pt x="416941" y="113030"/>
                    <a:pt x="311785" y="0"/>
                    <a:pt x="311785" y="0"/>
                  </a:cubicBezTo>
                  <a:cubicBezTo>
                    <a:pt x="311785" y="0"/>
                    <a:pt x="336550" y="165227"/>
                    <a:pt x="274574" y="266954"/>
                  </a:cubicBezTo>
                  <a:cubicBezTo>
                    <a:pt x="209423" y="374142"/>
                    <a:pt x="0" y="508508"/>
                    <a:pt x="0" y="508508"/>
                  </a:cubicBezTo>
                  <a:cubicBezTo>
                    <a:pt x="0" y="508508"/>
                    <a:pt x="231394" y="463677"/>
                    <a:pt x="276479" y="535432"/>
                  </a:cubicBezTo>
                  <a:cubicBezTo>
                    <a:pt x="324358" y="612521"/>
                    <a:pt x="330708" y="880745"/>
                    <a:pt x="330708" y="880745"/>
                  </a:cubicBezTo>
                  <a:cubicBezTo>
                    <a:pt x="330708" y="880745"/>
                    <a:pt x="448691" y="558673"/>
                    <a:pt x="555625" y="514731"/>
                  </a:cubicBezTo>
                  <a:cubicBezTo>
                    <a:pt x="576453" y="505968"/>
                    <a:pt x="602488" y="497713"/>
                    <a:pt x="630301" y="489839"/>
                  </a:cubicBezTo>
                  <a:close/>
                </a:path>
              </a:pathLst>
            </a:custGeom>
            <a:solidFill>
              <a:srgbClr val="ED1C24"/>
            </a:solidFill>
          </p:spPr>
        </p:sp>
        <p:sp>
          <p:nvSpPr>
            <p:cNvPr id="6" name="Freeform 6"/>
            <p:cNvSpPr/>
            <p:nvPr/>
          </p:nvSpPr>
          <p:spPr>
            <a:xfrm>
              <a:off x="469138" y="495808"/>
              <a:ext cx="660019" cy="626110"/>
            </a:xfrm>
            <a:custGeom>
              <a:avLst/>
              <a:gdLst/>
              <a:ahLst/>
              <a:cxnLst/>
              <a:rect l="l" t="t" r="r" b="b"/>
              <a:pathLst>
                <a:path w="660019" h="626110">
                  <a:moveTo>
                    <a:pt x="18542" y="626110"/>
                  </a:moveTo>
                  <a:cubicBezTo>
                    <a:pt x="18542" y="626110"/>
                    <a:pt x="136779" y="440690"/>
                    <a:pt x="129667" y="374777"/>
                  </a:cubicBezTo>
                  <a:cubicBezTo>
                    <a:pt x="122682" y="312166"/>
                    <a:pt x="0" y="289560"/>
                    <a:pt x="0" y="289560"/>
                  </a:cubicBezTo>
                  <a:cubicBezTo>
                    <a:pt x="0" y="289560"/>
                    <a:pt x="160655" y="250063"/>
                    <a:pt x="230759" y="187071"/>
                  </a:cubicBezTo>
                  <a:cubicBezTo>
                    <a:pt x="298323" y="126111"/>
                    <a:pt x="357378" y="0"/>
                    <a:pt x="357378" y="0"/>
                  </a:cubicBezTo>
                  <a:cubicBezTo>
                    <a:pt x="357378" y="0"/>
                    <a:pt x="372237" y="104521"/>
                    <a:pt x="432308" y="119507"/>
                  </a:cubicBezTo>
                  <a:cubicBezTo>
                    <a:pt x="494411" y="135128"/>
                    <a:pt x="660019" y="68199"/>
                    <a:pt x="660019" y="68199"/>
                  </a:cubicBezTo>
                  <a:cubicBezTo>
                    <a:pt x="660019" y="68199"/>
                    <a:pt x="529209" y="191897"/>
                    <a:pt x="477901" y="259461"/>
                  </a:cubicBezTo>
                  <a:cubicBezTo>
                    <a:pt x="424307" y="329819"/>
                    <a:pt x="499618" y="463931"/>
                    <a:pt x="499618" y="463931"/>
                  </a:cubicBezTo>
                  <a:cubicBezTo>
                    <a:pt x="499618" y="463931"/>
                    <a:pt x="360807" y="415544"/>
                    <a:pt x="283210" y="430149"/>
                  </a:cubicBezTo>
                  <a:cubicBezTo>
                    <a:pt x="206756" y="444373"/>
                    <a:pt x="18542" y="626110"/>
                    <a:pt x="18542" y="626110"/>
                  </a:cubicBezTo>
                </a:path>
              </a:pathLst>
            </a:custGeom>
            <a:solidFill>
              <a:srgbClr val="FFFFFF"/>
            </a:solidFill>
          </p:spPr>
        </p:sp>
      </p:grpSp>
      <p:grpSp>
        <p:nvGrpSpPr>
          <p:cNvPr id="7" name="Group 7"/>
          <p:cNvGrpSpPr>
            <a:grpSpLocks noChangeAspect="1"/>
          </p:cNvGrpSpPr>
          <p:nvPr/>
        </p:nvGrpSpPr>
        <p:grpSpPr>
          <a:xfrm>
            <a:off x="4286231" y="1504139"/>
            <a:ext cx="2130375" cy="403188"/>
            <a:chOff x="0" y="0"/>
            <a:chExt cx="2214245" cy="419062"/>
          </a:xfrm>
        </p:grpSpPr>
        <p:sp>
          <p:nvSpPr>
            <p:cNvPr id="8" name="Freeform 8"/>
            <p:cNvSpPr/>
            <p:nvPr/>
          </p:nvSpPr>
          <p:spPr>
            <a:xfrm>
              <a:off x="0" y="0"/>
              <a:ext cx="2214245" cy="419227"/>
            </a:xfrm>
            <a:custGeom>
              <a:avLst/>
              <a:gdLst/>
              <a:ahLst/>
              <a:cxnLst/>
              <a:rect l="l" t="t" r="r" b="b"/>
              <a:pathLst>
                <a:path w="2214245" h="419227">
                  <a:moveTo>
                    <a:pt x="66929" y="412115"/>
                  </a:moveTo>
                  <a:lnTo>
                    <a:pt x="66929" y="251714"/>
                  </a:lnTo>
                  <a:lnTo>
                    <a:pt x="213995" y="251714"/>
                  </a:lnTo>
                  <a:lnTo>
                    <a:pt x="213995" y="194945"/>
                  </a:lnTo>
                  <a:lnTo>
                    <a:pt x="66929" y="194945"/>
                  </a:lnTo>
                  <a:lnTo>
                    <a:pt x="66929" y="100965"/>
                  </a:lnTo>
                  <a:lnTo>
                    <a:pt x="232664" y="100965"/>
                  </a:lnTo>
                  <a:lnTo>
                    <a:pt x="232664" y="44069"/>
                  </a:lnTo>
                  <a:lnTo>
                    <a:pt x="0" y="44069"/>
                  </a:lnTo>
                  <a:lnTo>
                    <a:pt x="0" y="412115"/>
                  </a:lnTo>
                  <a:close/>
                  <a:moveTo>
                    <a:pt x="501904" y="134366"/>
                  </a:moveTo>
                  <a:lnTo>
                    <a:pt x="437642" y="134366"/>
                  </a:lnTo>
                  <a:lnTo>
                    <a:pt x="437642" y="359029"/>
                  </a:lnTo>
                  <a:cubicBezTo>
                    <a:pt x="433451" y="360045"/>
                    <a:pt x="426974" y="360934"/>
                    <a:pt x="418211" y="361696"/>
                  </a:cubicBezTo>
                  <a:lnTo>
                    <a:pt x="401320" y="362712"/>
                  </a:lnTo>
                  <a:cubicBezTo>
                    <a:pt x="371983" y="362712"/>
                    <a:pt x="356870" y="356362"/>
                    <a:pt x="348107" y="343662"/>
                  </a:cubicBezTo>
                  <a:cubicBezTo>
                    <a:pt x="339344" y="330962"/>
                    <a:pt x="335153" y="309626"/>
                    <a:pt x="335153" y="279908"/>
                  </a:cubicBezTo>
                  <a:lnTo>
                    <a:pt x="335153" y="134366"/>
                  </a:lnTo>
                  <a:lnTo>
                    <a:pt x="270891" y="134366"/>
                  </a:lnTo>
                  <a:lnTo>
                    <a:pt x="270891" y="289941"/>
                  </a:lnTo>
                  <a:cubicBezTo>
                    <a:pt x="270891" y="308737"/>
                    <a:pt x="272796" y="326009"/>
                    <a:pt x="276733" y="341757"/>
                  </a:cubicBezTo>
                  <a:cubicBezTo>
                    <a:pt x="280670" y="357505"/>
                    <a:pt x="287147" y="371094"/>
                    <a:pt x="296164" y="382397"/>
                  </a:cubicBezTo>
                  <a:cubicBezTo>
                    <a:pt x="305181" y="393700"/>
                    <a:pt x="317246" y="402590"/>
                    <a:pt x="332359" y="408940"/>
                  </a:cubicBezTo>
                  <a:cubicBezTo>
                    <a:pt x="347472" y="415290"/>
                    <a:pt x="366141" y="418465"/>
                    <a:pt x="388366" y="418465"/>
                  </a:cubicBezTo>
                  <a:lnTo>
                    <a:pt x="453644" y="413385"/>
                  </a:lnTo>
                  <a:cubicBezTo>
                    <a:pt x="473456" y="410083"/>
                    <a:pt x="489585" y="406781"/>
                    <a:pt x="502031" y="403606"/>
                  </a:cubicBezTo>
                  <a:close/>
                  <a:moveTo>
                    <a:pt x="574802" y="412115"/>
                  </a:moveTo>
                  <a:lnTo>
                    <a:pt x="639064" y="412115"/>
                  </a:lnTo>
                  <a:lnTo>
                    <a:pt x="639064" y="187960"/>
                  </a:lnTo>
                  <a:cubicBezTo>
                    <a:pt x="643382" y="187198"/>
                    <a:pt x="649859" y="186436"/>
                    <a:pt x="658749" y="185293"/>
                  </a:cubicBezTo>
                  <a:lnTo>
                    <a:pt x="684276" y="183642"/>
                  </a:lnTo>
                  <a:cubicBezTo>
                    <a:pt x="695325" y="183642"/>
                    <a:pt x="704596" y="185166"/>
                    <a:pt x="712216" y="188214"/>
                  </a:cubicBezTo>
                  <a:lnTo>
                    <a:pt x="725805" y="195961"/>
                  </a:lnTo>
                  <a:cubicBezTo>
                    <a:pt x="734695" y="209042"/>
                    <a:pt x="737870" y="217551"/>
                    <a:pt x="739775" y="227965"/>
                  </a:cubicBezTo>
                  <a:lnTo>
                    <a:pt x="742696" y="265938"/>
                  </a:lnTo>
                  <a:lnTo>
                    <a:pt x="742696" y="411988"/>
                  </a:lnTo>
                  <a:lnTo>
                    <a:pt x="806958" y="411988"/>
                  </a:lnTo>
                  <a:lnTo>
                    <a:pt x="806958" y="256032"/>
                  </a:lnTo>
                  <a:cubicBezTo>
                    <a:pt x="806958" y="237236"/>
                    <a:pt x="805053" y="219964"/>
                    <a:pt x="801370" y="204216"/>
                  </a:cubicBezTo>
                  <a:cubicBezTo>
                    <a:pt x="797687" y="188468"/>
                    <a:pt x="791337" y="175006"/>
                    <a:pt x="782193" y="163830"/>
                  </a:cubicBezTo>
                  <a:cubicBezTo>
                    <a:pt x="773049" y="152654"/>
                    <a:pt x="760984" y="144018"/>
                    <a:pt x="745871" y="137795"/>
                  </a:cubicBezTo>
                  <a:cubicBezTo>
                    <a:pt x="730758" y="131572"/>
                    <a:pt x="711708" y="128524"/>
                    <a:pt x="689102" y="128524"/>
                  </a:cubicBezTo>
                  <a:lnTo>
                    <a:pt x="623316" y="133350"/>
                  </a:lnTo>
                  <a:cubicBezTo>
                    <a:pt x="603504" y="136525"/>
                    <a:pt x="587375" y="139954"/>
                    <a:pt x="574929" y="143383"/>
                  </a:cubicBezTo>
                  <a:close/>
                  <a:moveTo>
                    <a:pt x="944880" y="207645"/>
                  </a:moveTo>
                  <a:cubicBezTo>
                    <a:pt x="955675" y="191770"/>
                    <a:pt x="972693" y="183769"/>
                    <a:pt x="996061" y="183769"/>
                  </a:cubicBezTo>
                  <a:lnTo>
                    <a:pt x="1026033" y="188849"/>
                  </a:lnTo>
                  <a:cubicBezTo>
                    <a:pt x="1035431" y="192278"/>
                    <a:pt x="1042924" y="195834"/>
                    <a:pt x="1048639" y="199771"/>
                  </a:cubicBezTo>
                  <a:lnTo>
                    <a:pt x="1048639" y="359029"/>
                  </a:lnTo>
                  <a:cubicBezTo>
                    <a:pt x="1044067" y="360045"/>
                    <a:pt x="1038098" y="361061"/>
                    <a:pt x="1030859" y="361950"/>
                  </a:cubicBezTo>
                  <a:lnTo>
                    <a:pt x="1004570" y="363347"/>
                  </a:lnTo>
                  <a:cubicBezTo>
                    <a:pt x="980948" y="363347"/>
                    <a:pt x="962279" y="355346"/>
                    <a:pt x="948817" y="339217"/>
                  </a:cubicBezTo>
                  <a:cubicBezTo>
                    <a:pt x="935355" y="323088"/>
                    <a:pt x="928624" y="300863"/>
                    <a:pt x="928624" y="272542"/>
                  </a:cubicBezTo>
                  <a:cubicBezTo>
                    <a:pt x="928624" y="245364"/>
                    <a:pt x="933958" y="223647"/>
                    <a:pt x="944753" y="207772"/>
                  </a:cubicBezTo>
                  <a:moveTo>
                    <a:pt x="1112901" y="0"/>
                  </a:moveTo>
                  <a:lnTo>
                    <a:pt x="1048639" y="10668"/>
                  </a:lnTo>
                  <a:lnTo>
                    <a:pt x="1048639" y="144018"/>
                  </a:lnTo>
                  <a:cubicBezTo>
                    <a:pt x="1041146" y="140081"/>
                    <a:pt x="1032383" y="136652"/>
                    <a:pt x="1022096" y="133350"/>
                  </a:cubicBezTo>
                  <a:lnTo>
                    <a:pt x="986536" y="128524"/>
                  </a:lnTo>
                  <a:cubicBezTo>
                    <a:pt x="966724" y="128524"/>
                    <a:pt x="949198" y="131953"/>
                    <a:pt x="933958" y="138811"/>
                  </a:cubicBezTo>
                  <a:cubicBezTo>
                    <a:pt x="918718" y="145669"/>
                    <a:pt x="905891" y="155575"/>
                    <a:pt x="895223" y="168275"/>
                  </a:cubicBezTo>
                  <a:cubicBezTo>
                    <a:pt x="884555" y="180975"/>
                    <a:pt x="876554" y="196342"/>
                    <a:pt x="870966" y="214249"/>
                  </a:cubicBezTo>
                  <a:cubicBezTo>
                    <a:pt x="865378" y="232156"/>
                    <a:pt x="862711" y="252095"/>
                    <a:pt x="862711" y="274066"/>
                  </a:cubicBezTo>
                  <a:cubicBezTo>
                    <a:pt x="862711" y="296418"/>
                    <a:pt x="866013" y="316484"/>
                    <a:pt x="872490" y="334391"/>
                  </a:cubicBezTo>
                  <a:cubicBezTo>
                    <a:pt x="878967" y="352298"/>
                    <a:pt x="888365" y="367538"/>
                    <a:pt x="900684" y="380111"/>
                  </a:cubicBezTo>
                  <a:cubicBezTo>
                    <a:pt x="913003" y="392684"/>
                    <a:pt x="927608" y="402336"/>
                    <a:pt x="945007" y="409067"/>
                  </a:cubicBezTo>
                  <a:cubicBezTo>
                    <a:pt x="962406" y="415798"/>
                    <a:pt x="981964" y="419227"/>
                    <a:pt x="1003935" y="419227"/>
                  </a:cubicBezTo>
                  <a:lnTo>
                    <a:pt x="1064768" y="414401"/>
                  </a:lnTo>
                  <a:cubicBezTo>
                    <a:pt x="1084072" y="411226"/>
                    <a:pt x="1100074" y="407670"/>
                    <a:pt x="1112901" y="403733"/>
                  </a:cubicBezTo>
                  <a:close/>
                  <a:moveTo>
                    <a:pt x="1414399" y="134366"/>
                  </a:moveTo>
                  <a:lnTo>
                    <a:pt x="1350137" y="134366"/>
                  </a:lnTo>
                  <a:lnTo>
                    <a:pt x="1350137" y="359029"/>
                  </a:lnTo>
                  <a:cubicBezTo>
                    <a:pt x="1345819" y="360045"/>
                    <a:pt x="1339469" y="360934"/>
                    <a:pt x="1330706" y="361696"/>
                  </a:cubicBezTo>
                  <a:lnTo>
                    <a:pt x="1313815" y="362712"/>
                  </a:lnTo>
                  <a:cubicBezTo>
                    <a:pt x="1284351" y="362712"/>
                    <a:pt x="1269238" y="356362"/>
                    <a:pt x="1260602" y="343662"/>
                  </a:cubicBezTo>
                  <a:cubicBezTo>
                    <a:pt x="1251966" y="330962"/>
                    <a:pt x="1247648" y="309626"/>
                    <a:pt x="1247648" y="279908"/>
                  </a:cubicBezTo>
                  <a:lnTo>
                    <a:pt x="1247648" y="134366"/>
                  </a:lnTo>
                  <a:lnTo>
                    <a:pt x="1183259" y="134366"/>
                  </a:lnTo>
                  <a:lnTo>
                    <a:pt x="1183259" y="289941"/>
                  </a:lnTo>
                  <a:cubicBezTo>
                    <a:pt x="1183259" y="308737"/>
                    <a:pt x="1185164" y="326009"/>
                    <a:pt x="1189101" y="341757"/>
                  </a:cubicBezTo>
                  <a:cubicBezTo>
                    <a:pt x="1193038" y="357505"/>
                    <a:pt x="1199515" y="371094"/>
                    <a:pt x="1208532" y="382397"/>
                  </a:cubicBezTo>
                  <a:cubicBezTo>
                    <a:pt x="1217549" y="393700"/>
                    <a:pt x="1229614" y="402590"/>
                    <a:pt x="1244727" y="408940"/>
                  </a:cubicBezTo>
                  <a:cubicBezTo>
                    <a:pt x="1259840" y="415290"/>
                    <a:pt x="1278382" y="418465"/>
                    <a:pt x="1300734" y="418465"/>
                  </a:cubicBezTo>
                  <a:lnTo>
                    <a:pt x="1366139" y="413385"/>
                  </a:lnTo>
                  <a:cubicBezTo>
                    <a:pt x="1385951" y="410083"/>
                    <a:pt x="1402080" y="406781"/>
                    <a:pt x="1414526" y="403606"/>
                  </a:cubicBezTo>
                  <a:close/>
                  <a:moveTo>
                    <a:pt x="1514475" y="360680"/>
                  </a:moveTo>
                  <a:lnTo>
                    <a:pt x="1480185" y="349504"/>
                  </a:lnTo>
                  <a:lnTo>
                    <a:pt x="1469009" y="403098"/>
                  </a:lnTo>
                  <a:cubicBezTo>
                    <a:pt x="1475105" y="405638"/>
                    <a:pt x="1485519" y="408813"/>
                    <a:pt x="1500378" y="412877"/>
                  </a:cubicBezTo>
                  <a:cubicBezTo>
                    <a:pt x="1515237" y="416941"/>
                    <a:pt x="1534922" y="418973"/>
                    <a:pt x="1559306" y="418973"/>
                  </a:cubicBezTo>
                  <a:cubicBezTo>
                    <a:pt x="1595755" y="418973"/>
                    <a:pt x="1623822" y="412115"/>
                    <a:pt x="1643507" y="398526"/>
                  </a:cubicBezTo>
                  <a:cubicBezTo>
                    <a:pt x="1663192" y="384937"/>
                    <a:pt x="1672971" y="364744"/>
                    <a:pt x="1672971" y="338201"/>
                  </a:cubicBezTo>
                  <a:lnTo>
                    <a:pt x="1668145" y="306324"/>
                  </a:lnTo>
                  <a:cubicBezTo>
                    <a:pt x="1664970" y="297434"/>
                    <a:pt x="1659890" y="289560"/>
                    <a:pt x="1652905" y="282702"/>
                  </a:cubicBezTo>
                  <a:lnTo>
                    <a:pt x="1626616" y="264160"/>
                  </a:lnTo>
                  <a:cubicBezTo>
                    <a:pt x="1615948" y="258699"/>
                    <a:pt x="1603121" y="253111"/>
                    <a:pt x="1587881" y="247396"/>
                  </a:cubicBezTo>
                  <a:lnTo>
                    <a:pt x="1570863" y="241173"/>
                  </a:lnTo>
                  <a:cubicBezTo>
                    <a:pt x="1558163" y="235204"/>
                    <a:pt x="1552956" y="232156"/>
                    <a:pt x="1549146" y="229108"/>
                  </a:cubicBezTo>
                  <a:lnTo>
                    <a:pt x="1542542" y="222885"/>
                  </a:lnTo>
                  <a:lnTo>
                    <a:pt x="1538478" y="211709"/>
                  </a:lnTo>
                  <a:cubicBezTo>
                    <a:pt x="1538478" y="197866"/>
                    <a:pt x="1542542" y="191135"/>
                    <a:pt x="1550670" y="186690"/>
                  </a:cubicBezTo>
                  <a:cubicBezTo>
                    <a:pt x="1558798" y="182245"/>
                    <a:pt x="1569466" y="180086"/>
                    <a:pt x="1582547" y="180086"/>
                  </a:cubicBezTo>
                  <a:lnTo>
                    <a:pt x="1620774" y="184023"/>
                  </a:lnTo>
                  <a:cubicBezTo>
                    <a:pt x="1631696" y="186690"/>
                    <a:pt x="1640840" y="189611"/>
                    <a:pt x="1647952" y="192786"/>
                  </a:cubicBezTo>
                  <a:lnTo>
                    <a:pt x="1659636" y="140716"/>
                  </a:lnTo>
                  <a:cubicBezTo>
                    <a:pt x="1652270" y="137922"/>
                    <a:pt x="1641094" y="135001"/>
                    <a:pt x="1626108" y="131953"/>
                  </a:cubicBezTo>
                  <a:lnTo>
                    <a:pt x="1579372" y="127381"/>
                  </a:lnTo>
                  <a:cubicBezTo>
                    <a:pt x="1547114" y="127381"/>
                    <a:pt x="1521714" y="134747"/>
                    <a:pt x="1502918" y="149479"/>
                  </a:cubicBezTo>
                  <a:cubicBezTo>
                    <a:pt x="1484122" y="164211"/>
                    <a:pt x="1474724" y="184277"/>
                    <a:pt x="1474724" y="209804"/>
                  </a:cubicBezTo>
                  <a:lnTo>
                    <a:pt x="1480820" y="242951"/>
                  </a:lnTo>
                  <a:cubicBezTo>
                    <a:pt x="1484884" y="251968"/>
                    <a:pt x="1490472" y="259715"/>
                    <a:pt x="1497584" y="266065"/>
                  </a:cubicBezTo>
                  <a:lnTo>
                    <a:pt x="1522857" y="282829"/>
                  </a:lnTo>
                  <a:cubicBezTo>
                    <a:pt x="1532636" y="287655"/>
                    <a:pt x="1543304" y="292100"/>
                    <a:pt x="1554988" y="296418"/>
                  </a:cubicBezTo>
                  <a:cubicBezTo>
                    <a:pt x="1574038" y="303530"/>
                    <a:pt x="1587881" y="310007"/>
                    <a:pt x="1596136" y="316103"/>
                  </a:cubicBezTo>
                  <a:cubicBezTo>
                    <a:pt x="1604391" y="322199"/>
                    <a:pt x="1608582" y="329692"/>
                    <a:pt x="1608582" y="338963"/>
                  </a:cubicBezTo>
                  <a:lnTo>
                    <a:pt x="1604645" y="355854"/>
                  </a:lnTo>
                  <a:cubicBezTo>
                    <a:pt x="1589024" y="363982"/>
                    <a:pt x="1576705" y="366014"/>
                    <a:pt x="1559687" y="366014"/>
                  </a:cubicBezTo>
                  <a:lnTo>
                    <a:pt x="1514221" y="360680"/>
                  </a:lnTo>
                  <a:moveTo>
                    <a:pt x="1926590" y="134366"/>
                  </a:moveTo>
                  <a:lnTo>
                    <a:pt x="1715770" y="134366"/>
                  </a:lnTo>
                  <a:lnTo>
                    <a:pt x="1715770" y="187960"/>
                  </a:lnTo>
                  <a:lnTo>
                    <a:pt x="1843786" y="187960"/>
                  </a:lnTo>
                  <a:cubicBezTo>
                    <a:pt x="1834261" y="199263"/>
                    <a:pt x="1823339" y="212598"/>
                    <a:pt x="1811147" y="227838"/>
                  </a:cubicBezTo>
                  <a:lnTo>
                    <a:pt x="1774190" y="275844"/>
                  </a:lnTo>
                  <a:cubicBezTo>
                    <a:pt x="1761871" y="292608"/>
                    <a:pt x="1749806" y="309372"/>
                    <a:pt x="1738122" y="326009"/>
                  </a:cubicBezTo>
                  <a:lnTo>
                    <a:pt x="1708912" y="372237"/>
                  </a:lnTo>
                  <a:lnTo>
                    <a:pt x="1708912" y="412115"/>
                  </a:lnTo>
                  <a:lnTo>
                    <a:pt x="1929892" y="412115"/>
                  </a:lnTo>
                  <a:lnTo>
                    <a:pt x="1929892" y="358521"/>
                  </a:lnTo>
                  <a:lnTo>
                    <a:pt x="1786382" y="358521"/>
                  </a:lnTo>
                  <a:cubicBezTo>
                    <a:pt x="1797050" y="342265"/>
                    <a:pt x="1808988" y="325120"/>
                    <a:pt x="1822196" y="307213"/>
                  </a:cubicBezTo>
                  <a:lnTo>
                    <a:pt x="1861820" y="255651"/>
                  </a:lnTo>
                  <a:cubicBezTo>
                    <a:pt x="1874901" y="239268"/>
                    <a:pt x="1887220" y="224282"/>
                    <a:pt x="1898650" y="210820"/>
                  </a:cubicBezTo>
                  <a:cubicBezTo>
                    <a:pt x="1910080" y="197358"/>
                    <a:pt x="1919478" y="186944"/>
                    <a:pt x="1926590" y="179451"/>
                  </a:cubicBezTo>
                  <a:close/>
                  <a:moveTo>
                    <a:pt x="1972056" y="332232"/>
                  </a:moveTo>
                  <a:cubicBezTo>
                    <a:pt x="1977771" y="349758"/>
                    <a:pt x="1986407" y="364998"/>
                    <a:pt x="1998091" y="377952"/>
                  </a:cubicBezTo>
                  <a:cubicBezTo>
                    <a:pt x="2009775" y="390906"/>
                    <a:pt x="2024634" y="400939"/>
                    <a:pt x="2042668" y="408178"/>
                  </a:cubicBezTo>
                  <a:cubicBezTo>
                    <a:pt x="2060702" y="415417"/>
                    <a:pt x="2081911" y="419100"/>
                    <a:pt x="2106422" y="419100"/>
                  </a:cubicBezTo>
                  <a:lnTo>
                    <a:pt x="2134616" y="417449"/>
                  </a:lnTo>
                  <a:cubicBezTo>
                    <a:pt x="2143760" y="416433"/>
                    <a:pt x="2152396" y="415036"/>
                    <a:pt x="2160397" y="413512"/>
                  </a:cubicBezTo>
                  <a:lnTo>
                    <a:pt x="2175383" y="410210"/>
                  </a:lnTo>
                  <a:cubicBezTo>
                    <a:pt x="2187702" y="406273"/>
                    <a:pt x="2192655" y="404495"/>
                    <a:pt x="2196211" y="402717"/>
                  </a:cubicBezTo>
                  <a:lnTo>
                    <a:pt x="2187702" y="350139"/>
                  </a:lnTo>
                  <a:cubicBezTo>
                    <a:pt x="2180336" y="353314"/>
                    <a:pt x="2170176" y="356362"/>
                    <a:pt x="2157222" y="359156"/>
                  </a:cubicBezTo>
                  <a:lnTo>
                    <a:pt x="2114423" y="363474"/>
                  </a:lnTo>
                  <a:cubicBezTo>
                    <a:pt x="2087880" y="363474"/>
                    <a:pt x="2067560" y="357378"/>
                    <a:pt x="2053590" y="345186"/>
                  </a:cubicBezTo>
                  <a:cubicBezTo>
                    <a:pt x="2039620" y="332994"/>
                    <a:pt x="2031746" y="315722"/>
                    <a:pt x="2029968" y="293370"/>
                  </a:cubicBezTo>
                  <a:lnTo>
                    <a:pt x="2213229" y="293370"/>
                  </a:lnTo>
                  <a:cubicBezTo>
                    <a:pt x="2213610" y="289814"/>
                    <a:pt x="2213864" y="285877"/>
                    <a:pt x="2213991" y="281432"/>
                  </a:cubicBezTo>
                  <a:lnTo>
                    <a:pt x="2214245" y="273050"/>
                  </a:lnTo>
                  <a:cubicBezTo>
                    <a:pt x="2214245" y="222377"/>
                    <a:pt x="2203450" y="186944"/>
                    <a:pt x="2182114" y="163322"/>
                  </a:cubicBezTo>
                  <a:cubicBezTo>
                    <a:pt x="2160778" y="139700"/>
                    <a:pt x="2130933" y="127762"/>
                    <a:pt x="2092579" y="127762"/>
                  </a:cubicBezTo>
                  <a:cubicBezTo>
                    <a:pt x="2076323" y="127762"/>
                    <a:pt x="2060321" y="130810"/>
                    <a:pt x="2044827" y="137033"/>
                  </a:cubicBezTo>
                  <a:cubicBezTo>
                    <a:pt x="2029333" y="143256"/>
                    <a:pt x="2015363" y="152400"/>
                    <a:pt x="2003425" y="164592"/>
                  </a:cubicBezTo>
                  <a:cubicBezTo>
                    <a:pt x="1991488" y="176784"/>
                    <a:pt x="1981708" y="192151"/>
                    <a:pt x="1974469" y="210566"/>
                  </a:cubicBezTo>
                  <a:cubicBezTo>
                    <a:pt x="1967231" y="228981"/>
                    <a:pt x="1963547" y="250444"/>
                    <a:pt x="1963547" y="274828"/>
                  </a:cubicBezTo>
                  <a:cubicBezTo>
                    <a:pt x="1963547" y="295656"/>
                    <a:pt x="1966341" y="314960"/>
                    <a:pt x="1972056" y="332486"/>
                  </a:cubicBezTo>
                  <a:moveTo>
                    <a:pt x="2030476" y="246126"/>
                  </a:moveTo>
                  <a:lnTo>
                    <a:pt x="2033525" y="229997"/>
                  </a:lnTo>
                  <a:cubicBezTo>
                    <a:pt x="2039239" y="214376"/>
                    <a:pt x="2043176" y="207518"/>
                    <a:pt x="2048383" y="201549"/>
                  </a:cubicBezTo>
                  <a:lnTo>
                    <a:pt x="2059813" y="190627"/>
                  </a:lnTo>
                  <a:cubicBezTo>
                    <a:pt x="2074672" y="183134"/>
                    <a:pt x="2083308" y="181356"/>
                    <a:pt x="2093214" y="181356"/>
                  </a:cubicBezTo>
                  <a:lnTo>
                    <a:pt x="2110994" y="183007"/>
                  </a:lnTo>
                  <a:cubicBezTo>
                    <a:pt x="2124837" y="189738"/>
                    <a:pt x="2130679" y="194310"/>
                    <a:pt x="2135505" y="200152"/>
                  </a:cubicBezTo>
                  <a:lnTo>
                    <a:pt x="2143887" y="212979"/>
                  </a:lnTo>
                  <a:cubicBezTo>
                    <a:pt x="2148840" y="228981"/>
                    <a:pt x="2150110" y="237363"/>
                    <a:pt x="2150110" y="246126"/>
                  </a:cubicBezTo>
                  <a:close/>
                </a:path>
              </a:pathLst>
            </a:custGeom>
            <a:solidFill>
              <a:srgbClr val="231F20"/>
            </a:solidFill>
          </p:spPr>
        </p:sp>
      </p:grpSp>
      <p:grpSp>
        <p:nvGrpSpPr>
          <p:cNvPr id="9" name="Group 9"/>
          <p:cNvGrpSpPr>
            <a:grpSpLocks noChangeAspect="1"/>
          </p:cNvGrpSpPr>
          <p:nvPr/>
        </p:nvGrpSpPr>
        <p:grpSpPr>
          <a:xfrm>
            <a:off x="4286277" y="2092903"/>
            <a:ext cx="2649665" cy="491595"/>
            <a:chOff x="0" y="0"/>
            <a:chExt cx="2753982" cy="510946"/>
          </a:xfrm>
        </p:grpSpPr>
        <p:sp>
          <p:nvSpPr>
            <p:cNvPr id="10" name="Freeform 10"/>
            <p:cNvSpPr/>
            <p:nvPr/>
          </p:nvSpPr>
          <p:spPr>
            <a:xfrm>
              <a:off x="0" y="0"/>
              <a:ext cx="2753868" cy="510921"/>
            </a:xfrm>
            <a:custGeom>
              <a:avLst/>
              <a:gdLst/>
              <a:ahLst/>
              <a:cxnLst/>
              <a:rect l="l" t="t" r="r" b="b"/>
              <a:pathLst>
                <a:path w="2753868" h="510921">
                  <a:moveTo>
                    <a:pt x="249047" y="412115"/>
                  </a:moveTo>
                  <a:lnTo>
                    <a:pt x="249047" y="355346"/>
                  </a:lnTo>
                  <a:lnTo>
                    <a:pt x="66929" y="355346"/>
                  </a:lnTo>
                  <a:lnTo>
                    <a:pt x="66929" y="247523"/>
                  </a:lnTo>
                  <a:lnTo>
                    <a:pt x="217805" y="247523"/>
                  </a:lnTo>
                  <a:lnTo>
                    <a:pt x="217805" y="191770"/>
                  </a:lnTo>
                  <a:lnTo>
                    <a:pt x="66929" y="191770"/>
                  </a:lnTo>
                  <a:lnTo>
                    <a:pt x="66929" y="100965"/>
                  </a:lnTo>
                  <a:lnTo>
                    <a:pt x="236347" y="100965"/>
                  </a:lnTo>
                  <a:lnTo>
                    <a:pt x="236347" y="44069"/>
                  </a:lnTo>
                  <a:lnTo>
                    <a:pt x="0" y="44069"/>
                  </a:lnTo>
                  <a:lnTo>
                    <a:pt x="0" y="412115"/>
                  </a:lnTo>
                  <a:close/>
                  <a:moveTo>
                    <a:pt x="526288" y="134366"/>
                  </a:moveTo>
                  <a:lnTo>
                    <a:pt x="462026" y="134366"/>
                  </a:lnTo>
                  <a:lnTo>
                    <a:pt x="462026" y="359029"/>
                  </a:lnTo>
                  <a:cubicBezTo>
                    <a:pt x="457708" y="360172"/>
                    <a:pt x="451358" y="361061"/>
                    <a:pt x="442595" y="361696"/>
                  </a:cubicBezTo>
                  <a:lnTo>
                    <a:pt x="425704" y="362839"/>
                  </a:lnTo>
                  <a:cubicBezTo>
                    <a:pt x="396367" y="362839"/>
                    <a:pt x="381127" y="356489"/>
                    <a:pt x="372491" y="343662"/>
                  </a:cubicBezTo>
                  <a:cubicBezTo>
                    <a:pt x="363855" y="330835"/>
                    <a:pt x="359410" y="309626"/>
                    <a:pt x="359410" y="279908"/>
                  </a:cubicBezTo>
                  <a:lnTo>
                    <a:pt x="359410" y="134366"/>
                  </a:lnTo>
                  <a:lnTo>
                    <a:pt x="295275" y="134366"/>
                  </a:lnTo>
                  <a:lnTo>
                    <a:pt x="295275" y="289941"/>
                  </a:lnTo>
                  <a:cubicBezTo>
                    <a:pt x="295275" y="308737"/>
                    <a:pt x="297180" y="326009"/>
                    <a:pt x="301117" y="341757"/>
                  </a:cubicBezTo>
                  <a:cubicBezTo>
                    <a:pt x="305054" y="357505"/>
                    <a:pt x="311531" y="371094"/>
                    <a:pt x="320548" y="382397"/>
                  </a:cubicBezTo>
                  <a:cubicBezTo>
                    <a:pt x="329565" y="393700"/>
                    <a:pt x="341630" y="402590"/>
                    <a:pt x="356616" y="408940"/>
                  </a:cubicBezTo>
                  <a:cubicBezTo>
                    <a:pt x="371602" y="415290"/>
                    <a:pt x="390398" y="418592"/>
                    <a:pt x="412623" y="418592"/>
                  </a:cubicBezTo>
                  <a:lnTo>
                    <a:pt x="477901" y="413512"/>
                  </a:lnTo>
                  <a:cubicBezTo>
                    <a:pt x="497713" y="410210"/>
                    <a:pt x="513842" y="406908"/>
                    <a:pt x="526288" y="403733"/>
                  </a:cubicBezTo>
                  <a:close/>
                  <a:moveTo>
                    <a:pt x="768604" y="138049"/>
                  </a:moveTo>
                  <a:lnTo>
                    <a:pt x="761238" y="135890"/>
                  </a:lnTo>
                  <a:cubicBezTo>
                    <a:pt x="750570" y="133477"/>
                    <a:pt x="745109" y="132334"/>
                    <a:pt x="739394" y="131445"/>
                  </a:cubicBezTo>
                  <a:lnTo>
                    <a:pt x="728091" y="129794"/>
                  </a:lnTo>
                  <a:cubicBezTo>
                    <a:pt x="716788" y="128778"/>
                    <a:pt x="711835" y="128524"/>
                    <a:pt x="707644" y="128524"/>
                  </a:cubicBezTo>
                  <a:lnTo>
                    <a:pt x="645795" y="134620"/>
                  </a:lnTo>
                  <a:cubicBezTo>
                    <a:pt x="627253" y="138684"/>
                    <a:pt x="611759" y="143002"/>
                    <a:pt x="599313" y="147701"/>
                  </a:cubicBezTo>
                  <a:lnTo>
                    <a:pt x="599313" y="412115"/>
                  </a:lnTo>
                  <a:lnTo>
                    <a:pt x="663575" y="412115"/>
                  </a:lnTo>
                  <a:lnTo>
                    <a:pt x="663575" y="189611"/>
                  </a:lnTo>
                  <a:cubicBezTo>
                    <a:pt x="666750" y="188468"/>
                    <a:pt x="672338" y="187325"/>
                    <a:pt x="680339" y="185801"/>
                  </a:cubicBezTo>
                  <a:lnTo>
                    <a:pt x="695833" y="183769"/>
                  </a:lnTo>
                  <a:cubicBezTo>
                    <a:pt x="715264" y="183769"/>
                    <a:pt x="726186" y="184785"/>
                    <a:pt x="735584" y="186690"/>
                  </a:cubicBezTo>
                  <a:lnTo>
                    <a:pt x="752221" y="190500"/>
                  </a:lnTo>
                  <a:close/>
                  <a:moveTo>
                    <a:pt x="1046226" y="213233"/>
                  </a:moveTo>
                  <a:cubicBezTo>
                    <a:pt x="1039749" y="195326"/>
                    <a:pt x="1030605" y="180086"/>
                    <a:pt x="1018921" y="167259"/>
                  </a:cubicBezTo>
                  <a:cubicBezTo>
                    <a:pt x="1007237" y="154432"/>
                    <a:pt x="993140" y="144653"/>
                    <a:pt x="976757" y="137795"/>
                  </a:cubicBezTo>
                  <a:cubicBezTo>
                    <a:pt x="960374" y="130937"/>
                    <a:pt x="942340" y="127381"/>
                    <a:pt x="922782" y="127381"/>
                  </a:cubicBezTo>
                  <a:cubicBezTo>
                    <a:pt x="903224" y="127381"/>
                    <a:pt x="885444" y="130810"/>
                    <a:pt x="869188" y="137795"/>
                  </a:cubicBezTo>
                  <a:cubicBezTo>
                    <a:pt x="852932" y="144780"/>
                    <a:pt x="838835" y="154559"/>
                    <a:pt x="827024" y="167259"/>
                  </a:cubicBezTo>
                  <a:cubicBezTo>
                    <a:pt x="815213" y="179959"/>
                    <a:pt x="805942" y="195326"/>
                    <a:pt x="799338" y="213233"/>
                  </a:cubicBezTo>
                  <a:cubicBezTo>
                    <a:pt x="792734" y="231140"/>
                    <a:pt x="789559" y="251079"/>
                    <a:pt x="789559" y="273050"/>
                  </a:cubicBezTo>
                  <a:cubicBezTo>
                    <a:pt x="789559" y="295021"/>
                    <a:pt x="792861" y="314960"/>
                    <a:pt x="799338" y="333121"/>
                  </a:cubicBezTo>
                  <a:cubicBezTo>
                    <a:pt x="805815" y="351282"/>
                    <a:pt x="814959" y="366522"/>
                    <a:pt x="826643" y="379349"/>
                  </a:cubicBezTo>
                  <a:cubicBezTo>
                    <a:pt x="838327" y="392176"/>
                    <a:pt x="852297" y="401955"/>
                    <a:pt x="868680" y="409067"/>
                  </a:cubicBezTo>
                  <a:cubicBezTo>
                    <a:pt x="885063" y="416179"/>
                    <a:pt x="902970" y="419735"/>
                    <a:pt x="922782" y="419735"/>
                  </a:cubicBezTo>
                  <a:cubicBezTo>
                    <a:pt x="942594" y="419735"/>
                    <a:pt x="960755" y="416179"/>
                    <a:pt x="977265" y="409067"/>
                  </a:cubicBezTo>
                  <a:cubicBezTo>
                    <a:pt x="993775" y="401955"/>
                    <a:pt x="1007745" y="392049"/>
                    <a:pt x="1019429" y="379349"/>
                  </a:cubicBezTo>
                  <a:cubicBezTo>
                    <a:pt x="1031113" y="366649"/>
                    <a:pt x="1040130" y="351155"/>
                    <a:pt x="1046607" y="333121"/>
                  </a:cubicBezTo>
                  <a:cubicBezTo>
                    <a:pt x="1053084" y="315087"/>
                    <a:pt x="1056132" y="295021"/>
                    <a:pt x="1056132" y="273050"/>
                  </a:cubicBezTo>
                  <a:cubicBezTo>
                    <a:pt x="1056132" y="251079"/>
                    <a:pt x="1052830" y="231140"/>
                    <a:pt x="1046353" y="213233"/>
                  </a:cubicBezTo>
                  <a:moveTo>
                    <a:pt x="972566" y="339344"/>
                  </a:moveTo>
                  <a:cubicBezTo>
                    <a:pt x="960628" y="355600"/>
                    <a:pt x="944118" y="363728"/>
                    <a:pt x="922909" y="363728"/>
                  </a:cubicBezTo>
                  <a:cubicBezTo>
                    <a:pt x="901700" y="363728"/>
                    <a:pt x="885063" y="355600"/>
                    <a:pt x="873252" y="339344"/>
                  </a:cubicBezTo>
                  <a:cubicBezTo>
                    <a:pt x="861441" y="323088"/>
                    <a:pt x="855472" y="300863"/>
                    <a:pt x="855472" y="272923"/>
                  </a:cubicBezTo>
                  <a:cubicBezTo>
                    <a:pt x="855472" y="245364"/>
                    <a:pt x="861441" y="223393"/>
                    <a:pt x="873252" y="207391"/>
                  </a:cubicBezTo>
                  <a:cubicBezTo>
                    <a:pt x="885063" y="191389"/>
                    <a:pt x="901573" y="183261"/>
                    <a:pt x="922909" y="183261"/>
                  </a:cubicBezTo>
                  <a:cubicBezTo>
                    <a:pt x="944245" y="183261"/>
                    <a:pt x="960628" y="191389"/>
                    <a:pt x="972566" y="207391"/>
                  </a:cubicBezTo>
                  <a:cubicBezTo>
                    <a:pt x="984504" y="223393"/>
                    <a:pt x="990346" y="245364"/>
                    <a:pt x="990346" y="272923"/>
                  </a:cubicBezTo>
                  <a:cubicBezTo>
                    <a:pt x="990346" y="300863"/>
                    <a:pt x="984377" y="323088"/>
                    <a:pt x="972566" y="339344"/>
                  </a:cubicBezTo>
                  <a:moveTo>
                    <a:pt x="1283335" y="338836"/>
                  </a:moveTo>
                  <a:cubicBezTo>
                    <a:pt x="1272540" y="354838"/>
                    <a:pt x="1255395" y="362712"/>
                    <a:pt x="1232154" y="362712"/>
                  </a:cubicBezTo>
                  <a:lnTo>
                    <a:pt x="1202055" y="357632"/>
                  </a:lnTo>
                  <a:cubicBezTo>
                    <a:pt x="1192784" y="354203"/>
                    <a:pt x="1185164" y="350647"/>
                    <a:pt x="1179449" y="346710"/>
                  </a:cubicBezTo>
                  <a:lnTo>
                    <a:pt x="1179449" y="187960"/>
                  </a:lnTo>
                  <a:cubicBezTo>
                    <a:pt x="1185799" y="186182"/>
                    <a:pt x="1192276" y="185039"/>
                    <a:pt x="1198880" y="184531"/>
                  </a:cubicBezTo>
                  <a:lnTo>
                    <a:pt x="1211707" y="183769"/>
                  </a:lnTo>
                  <a:cubicBezTo>
                    <a:pt x="1246378" y="183769"/>
                    <a:pt x="1267206" y="191770"/>
                    <a:pt x="1280160" y="207645"/>
                  </a:cubicBezTo>
                  <a:cubicBezTo>
                    <a:pt x="1293114" y="223520"/>
                    <a:pt x="1299591" y="245872"/>
                    <a:pt x="1299591" y="274574"/>
                  </a:cubicBezTo>
                  <a:cubicBezTo>
                    <a:pt x="1299591" y="301498"/>
                    <a:pt x="1294130" y="322834"/>
                    <a:pt x="1283335" y="338836"/>
                  </a:cubicBezTo>
                  <a:moveTo>
                    <a:pt x="1355598" y="213233"/>
                  </a:moveTo>
                  <a:cubicBezTo>
                    <a:pt x="1349121" y="195326"/>
                    <a:pt x="1339596" y="180086"/>
                    <a:pt x="1327531" y="167513"/>
                  </a:cubicBezTo>
                  <a:cubicBezTo>
                    <a:pt x="1315466" y="154940"/>
                    <a:pt x="1300480" y="145288"/>
                    <a:pt x="1283208" y="138557"/>
                  </a:cubicBezTo>
                  <a:cubicBezTo>
                    <a:pt x="1265936" y="131826"/>
                    <a:pt x="1246124" y="128524"/>
                    <a:pt x="1224280" y="128524"/>
                  </a:cubicBezTo>
                  <a:lnTo>
                    <a:pt x="1163701" y="133350"/>
                  </a:lnTo>
                  <a:cubicBezTo>
                    <a:pt x="1144524" y="136525"/>
                    <a:pt x="1128395" y="139827"/>
                    <a:pt x="1115314" y="143383"/>
                  </a:cubicBezTo>
                  <a:lnTo>
                    <a:pt x="1115314" y="510413"/>
                  </a:lnTo>
                  <a:lnTo>
                    <a:pt x="1179576" y="510413"/>
                  </a:lnTo>
                  <a:lnTo>
                    <a:pt x="1179576" y="402590"/>
                  </a:lnTo>
                  <a:cubicBezTo>
                    <a:pt x="1186688" y="406527"/>
                    <a:pt x="1195705" y="410083"/>
                    <a:pt x="1206627" y="413258"/>
                  </a:cubicBezTo>
                  <a:lnTo>
                    <a:pt x="1242695" y="418084"/>
                  </a:lnTo>
                  <a:cubicBezTo>
                    <a:pt x="1262126" y="418084"/>
                    <a:pt x="1279652" y="414528"/>
                    <a:pt x="1295019" y="407416"/>
                  </a:cubicBezTo>
                  <a:cubicBezTo>
                    <a:pt x="1310386" y="400304"/>
                    <a:pt x="1323213" y="390398"/>
                    <a:pt x="1333500" y="377698"/>
                  </a:cubicBezTo>
                  <a:cubicBezTo>
                    <a:pt x="1343787" y="364998"/>
                    <a:pt x="1351661" y="349758"/>
                    <a:pt x="1357122" y="331978"/>
                  </a:cubicBezTo>
                  <a:cubicBezTo>
                    <a:pt x="1362583" y="314198"/>
                    <a:pt x="1365377" y="294767"/>
                    <a:pt x="1365377" y="273558"/>
                  </a:cubicBezTo>
                  <a:cubicBezTo>
                    <a:pt x="1365377" y="251333"/>
                    <a:pt x="1362075" y="231140"/>
                    <a:pt x="1355598" y="213233"/>
                  </a:cubicBezTo>
                  <a:moveTo>
                    <a:pt x="1418717" y="332232"/>
                  </a:moveTo>
                  <a:cubicBezTo>
                    <a:pt x="1424305" y="349758"/>
                    <a:pt x="1433068" y="364998"/>
                    <a:pt x="1444752" y="377825"/>
                  </a:cubicBezTo>
                  <a:cubicBezTo>
                    <a:pt x="1456436" y="390652"/>
                    <a:pt x="1471295" y="400812"/>
                    <a:pt x="1489329" y="408178"/>
                  </a:cubicBezTo>
                  <a:cubicBezTo>
                    <a:pt x="1507363" y="415544"/>
                    <a:pt x="1528572" y="419100"/>
                    <a:pt x="1553083" y="419100"/>
                  </a:cubicBezTo>
                  <a:lnTo>
                    <a:pt x="1581277" y="417449"/>
                  </a:lnTo>
                  <a:cubicBezTo>
                    <a:pt x="1590421" y="416433"/>
                    <a:pt x="1599057" y="415036"/>
                    <a:pt x="1606931" y="413512"/>
                  </a:cubicBezTo>
                  <a:lnTo>
                    <a:pt x="1622044" y="410210"/>
                  </a:lnTo>
                  <a:cubicBezTo>
                    <a:pt x="1634490" y="406273"/>
                    <a:pt x="1639316" y="404495"/>
                    <a:pt x="1642872" y="402717"/>
                  </a:cubicBezTo>
                  <a:lnTo>
                    <a:pt x="1634363" y="350139"/>
                  </a:lnTo>
                  <a:cubicBezTo>
                    <a:pt x="1626870" y="353314"/>
                    <a:pt x="1616710" y="356362"/>
                    <a:pt x="1603883" y="359156"/>
                  </a:cubicBezTo>
                  <a:lnTo>
                    <a:pt x="1561084" y="363474"/>
                  </a:lnTo>
                  <a:cubicBezTo>
                    <a:pt x="1534541" y="363474"/>
                    <a:pt x="1514221" y="357378"/>
                    <a:pt x="1500251" y="345186"/>
                  </a:cubicBezTo>
                  <a:cubicBezTo>
                    <a:pt x="1486281" y="332994"/>
                    <a:pt x="1478280" y="315722"/>
                    <a:pt x="1476629" y="293370"/>
                  </a:cubicBezTo>
                  <a:lnTo>
                    <a:pt x="1659890" y="293370"/>
                  </a:lnTo>
                  <a:cubicBezTo>
                    <a:pt x="1660271" y="289814"/>
                    <a:pt x="1660525" y="285877"/>
                    <a:pt x="1660652" y="281432"/>
                  </a:cubicBezTo>
                  <a:lnTo>
                    <a:pt x="1660906" y="273050"/>
                  </a:lnTo>
                  <a:cubicBezTo>
                    <a:pt x="1660906" y="222377"/>
                    <a:pt x="1650111" y="186944"/>
                    <a:pt x="1628775" y="163322"/>
                  </a:cubicBezTo>
                  <a:cubicBezTo>
                    <a:pt x="1607439" y="139700"/>
                    <a:pt x="1577594" y="127762"/>
                    <a:pt x="1539240" y="127762"/>
                  </a:cubicBezTo>
                  <a:cubicBezTo>
                    <a:pt x="1522984" y="127762"/>
                    <a:pt x="1506982" y="130937"/>
                    <a:pt x="1491488" y="137033"/>
                  </a:cubicBezTo>
                  <a:cubicBezTo>
                    <a:pt x="1475994" y="143129"/>
                    <a:pt x="1462024" y="152400"/>
                    <a:pt x="1450086" y="164592"/>
                  </a:cubicBezTo>
                  <a:cubicBezTo>
                    <a:pt x="1438148" y="176784"/>
                    <a:pt x="1428369" y="192151"/>
                    <a:pt x="1421130" y="210566"/>
                  </a:cubicBezTo>
                  <a:cubicBezTo>
                    <a:pt x="1413891" y="228981"/>
                    <a:pt x="1410208" y="250444"/>
                    <a:pt x="1410208" y="274828"/>
                  </a:cubicBezTo>
                  <a:cubicBezTo>
                    <a:pt x="1410208" y="295656"/>
                    <a:pt x="1413002" y="314960"/>
                    <a:pt x="1418717" y="332486"/>
                  </a:cubicBezTo>
                  <a:moveTo>
                    <a:pt x="1477137" y="246126"/>
                  </a:moveTo>
                  <a:lnTo>
                    <a:pt x="1480185" y="229997"/>
                  </a:lnTo>
                  <a:cubicBezTo>
                    <a:pt x="1485900" y="214503"/>
                    <a:pt x="1489837" y="207518"/>
                    <a:pt x="1495044" y="201549"/>
                  </a:cubicBezTo>
                  <a:lnTo>
                    <a:pt x="1506347" y="190627"/>
                  </a:lnTo>
                  <a:cubicBezTo>
                    <a:pt x="1521206" y="183261"/>
                    <a:pt x="1529969" y="181356"/>
                    <a:pt x="1539875" y="181356"/>
                  </a:cubicBezTo>
                  <a:lnTo>
                    <a:pt x="1557655" y="183007"/>
                  </a:lnTo>
                  <a:cubicBezTo>
                    <a:pt x="1571498" y="189738"/>
                    <a:pt x="1577340" y="194310"/>
                    <a:pt x="1582166" y="200152"/>
                  </a:cubicBezTo>
                  <a:lnTo>
                    <a:pt x="1590548" y="212979"/>
                  </a:lnTo>
                  <a:cubicBezTo>
                    <a:pt x="1595501" y="228854"/>
                    <a:pt x="1596771" y="237363"/>
                    <a:pt x="1596771" y="246126"/>
                  </a:cubicBezTo>
                  <a:close/>
                  <a:moveTo>
                    <a:pt x="1761998" y="485140"/>
                  </a:moveTo>
                  <a:cubicBezTo>
                    <a:pt x="1779143" y="467741"/>
                    <a:pt x="1787779" y="441071"/>
                    <a:pt x="1787779" y="405003"/>
                  </a:cubicBezTo>
                  <a:lnTo>
                    <a:pt x="1787779" y="134366"/>
                  </a:lnTo>
                  <a:lnTo>
                    <a:pt x="1723517" y="134366"/>
                  </a:lnTo>
                  <a:lnTo>
                    <a:pt x="1723517" y="403606"/>
                  </a:lnTo>
                  <a:cubicBezTo>
                    <a:pt x="1723517" y="421005"/>
                    <a:pt x="1720469" y="433959"/>
                    <a:pt x="1714500" y="442722"/>
                  </a:cubicBezTo>
                  <a:cubicBezTo>
                    <a:pt x="1708531" y="451485"/>
                    <a:pt x="1697990" y="455676"/>
                    <a:pt x="1683131" y="455676"/>
                  </a:cubicBezTo>
                  <a:lnTo>
                    <a:pt x="1655064" y="451993"/>
                  </a:lnTo>
                  <a:lnTo>
                    <a:pt x="1646555" y="504571"/>
                  </a:lnTo>
                  <a:cubicBezTo>
                    <a:pt x="1652905" y="507111"/>
                    <a:pt x="1660271" y="508762"/>
                    <a:pt x="1668653" y="509651"/>
                  </a:cubicBezTo>
                  <a:lnTo>
                    <a:pt x="1683385" y="510921"/>
                  </a:lnTo>
                  <a:cubicBezTo>
                    <a:pt x="1720215" y="510921"/>
                    <a:pt x="1744980" y="502285"/>
                    <a:pt x="1762125" y="484886"/>
                  </a:cubicBezTo>
                  <a:moveTo>
                    <a:pt x="1783080" y="23876"/>
                  </a:moveTo>
                  <a:cubicBezTo>
                    <a:pt x="1775206" y="16764"/>
                    <a:pt x="1766062" y="13208"/>
                    <a:pt x="1755394" y="13208"/>
                  </a:cubicBezTo>
                  <a:cubicBezTo>
                    <a:pt x="1744472" y="13208"/>
                    <a:pt x="1735074" y="16764"/>
                    <a:pt x="1727200" y="23876"/>
                  </a:cubicBezTo>
                  <a:cubicBezTo>
                    <a:pt x="1719326" y="30988"/>
                    <a:pt x="1715516" y="40767"/>
                    <a:pt x="1715516" y="53086"/>
                  </a:cubicBezTo>
                  <a:cubicBezTo>
                    <a:pt x="1715516" y="65151"/>
                    <a:pt x="1719453" y="74676"/>
                    <a:pt x="1727200" y="81788"/>
                  </a:cubicBezTo>
                  <a:cubicBezTo>
                    <a:pt x="1734947" y="88900"/>
                    <a:pt x="1744345" y="92456"/>
                    <a:pt x="1755394" y="92456"/>
                  </a:cubicBezTo>
                  <a:cubicBezTo>
                    <a:pt x="1766062" y="92456"/>
                    <a:pt x="1775206" y="88900"/>
                    <a:pt x="1783080" y="81788"/>
                  </a:cubicBezTo>
                  <a:cubicBezTo>
                    <a:pt x="1790954" y="74676"/>
                    <a:pt x="1794764" y="65151"/>
                    <a:pt x="1794764" y="53086"/>
                  </a:cubicBezTo>
                  <a:cubicBezTo>
                    <a:pt x="1794764" y="40767"/>
                    <a:pt x="1790827" y="30988"/>
                    <a:pt x="1783080" y="23876"/>
                  </a:cubicBezTo>
                  <a:moveTo>
                    <a:pt x="1887347" y="360553"/>
                  </a:moveTo>
                  <a:lnTo>
                    <a:pt x="1853057" y="349377"/>
                  </a:lnTo>
                  <a:lnTo>
                    <a:pt x="1841881" y="402971"/>
                  </a:lnTo>
                  <a:cubicBezTo>
                    <a:pt x="1847977" y="405511"/>
                    <a:pt x="1858391" y="408813"/>
                    <a:pt x="1873250" y="412750"/>
                  </a:cubicBezTo>
                  <a:cubicBezTo>
                    <a:pt x="1888109" y="416687"/>
                    <a:pt x="1907794" y="418846"/>
                    <a:pt x="1932178" y="418846"/>
                  </a:cubicBezTo>
                  <a:cubicBezTo>
                    <a:pt x="1968627" y="418846"/>
                    <a:pt x="1996694" y="411988"/>
                    <a:pt x="2016379" y="398399"/>
                  </a:cubicBezTo>
                  <a:cubicBezTo>
                    <a:pt x="2036064" y="384810"/>
                    <a:pt x="2045843" y="364617"/>
                    <a:pt x="2045843" y="338074"/>
                  </a:cubicBezTo>
                  <a:lnTo>
                    <a:pt x="2041144" y="306197"/>
                  </a:lnTo>
                  <a:cubicBezTo>
                    <a:pt x="2037969" y="297307"/>
                    <a:pt x="2032889" y="289433"/>
                    <a:pt x="2026031" y="282575"/>
                  </a:cubicBezTo>
                  <a:lnTo>
                    <a:pt x="1999742" y="264033"/>
                  </a:lnTo>
                  <a:cubicBezTo>
                    <a:pt x="1989074" y="258572"/>
                    <a:pt x="1976120" y="252984"/>
                    <a:pt x="1961007" y="247269"/>
                  </a:cubicBezTo>
                  <a:lnTo>
                    <a:pt x="1943608" y="241300"/>
                  </a:lnTo>
                  <a:cubicBezTo>
                    <a:pt x="1930908" y="235204"/>
                    <a:pt x="1925701" y="232283"/>
                    <a:pt x="1921891" y="229235"/>
                  </a:cubicBezTo>
                  <a:lnTo>
                    <a:pt x="1915160" y="223012"/>
                  </a:lnTo>
                  <a:lnTo>
                    <a:pt x="1911223" y="211836"/>
                  </a:lnTo>
                  <a:cubicBezTo>
                    <a:pt x="1911223" y="197993"/>
                    <a:pt x="1915287" y="191262"/>
                    <a:pt x="1923415" y="186817"/>
                  </a:cubicBezTo>
                  <a:cubicBezTo>
                    <a:pt x="1931543" y="182372"/>
                    <a:pt x="1942211" y="180213"/>
                    <a:pt x="1955292" y="180213"/>
                  </a:cubicBezTo>
                  <a:lnTo>
                    <a:pt x="1993519" y="184150"/>
                  </a:lnTo>
                  <a:cubicBezTo>
                    <a:pt x="2004441" y="186817"/>
                    <a:pt x="2013585" y="189738"/>
                    <a:pt x="2020570" y="192913"/>
                  </a:cubicBezTo>
                  <a:lnTo>
                    <a:pt x="2032254" y="140843"/>
                  </a:lnTo>
                  <a:cubicBezTo>
                    <a:pt x="2024888" y="138049"/>
                    <a:pt x="2013712" y="135128"/>
                    <a:pt x="1998853" y="132080"/>
                  </a:cubicBezTo>
                  <a:lnTo>
                    <a:pt x="1952117" y="127508"/>
                  </a:lnTo>
                  <a:cubicBezTo>
                    <a:pt x="1919859" y="127508"/>
                    <a:pt x="1894459" y="134874"/>
                    <a:pt x="1875663" y="149606"/>
                  </a:cubicBezTo>
                  <a:cubicBezTo>
                    <a:pt x="1856867" y="164338"/>
                    <a:pt x="1847469" y="184404"/>
                    <a:pt x="1847469" y="209804"/>
                  </a:cubicBezTo>
                  <a:lnTo>
                    <a:pt x="1853565" y="243078"/>
                  </a:lnTo>
                  <a:cubicBezTo>
                    <a:pt x="1857629" y="252095"/>
                    <a:pt x="1863217" y="259842"/>
                    <a:pt x="1870329" y="266192"/>
                  </a:cubicBezTo>
                  <a:lnTo>
                    <a:pt x="1895602" y="282956"/>
                  </a:lnTo>
                  <a:cubicBezTo>
                    <a:pt x="1905254" y="287782"/>
                    <a:pt x="1916049" y="292227"/>
                    <a:pt x="1927733" y="296545"/>
                  </a:cubicBezTo>
                  <a:cubicBezTo>
                    <a:pt x="1946783" y="303657"/>
                    <a:pt x="1960626" y="310134"/>
                    <a:pt x="1968881" y="316230"/>
                  </a:cubicBezTo>
                  <a:cubicBezTo>
                    <a:pt x="1977136" y="322326"/>
                    <a:pt x="1981327" y="329946"/>
                    <a:pt x="1981327" y="339090"/>
                  </a:cubicBezTo>
                  <a:lnTo>
                    <a:pt x="1977390" y="355981"/>
                  </a:lnTo>
                  <a:cubicBezTo>
                    <a:pt x="1961769" y="364109"/>
                    <a:pt x="1949450" y="366141"/>
                    <a:pt x="1932432" y="366141"/>
                  </a:cubicBezTo>
                  <a:lnTo>
                    <a:pt x="1887093" y="360807"/>
                  </a:lnTo>
                  <a:moveTo>
                    <a:pt x="2163318" y="0"/>
                  </a:moveTo>
                  <a:lnTo>
                    <a:pt x="2099056" y="10668"/>
                  </a:lnTo>
                  <a:lnTo>
                    <a:pt x="2099056" y="412115"/>
                  </a:lnTo>
                  <a:lnTo>
                    <a:pt x="2163318" y="412115"/>
                  </a:lnTo>
                  <a:lnTo>
                    <a:pt x="2163318" y="284734"/>
                  </a:lnTo>
                  <a:cubicBezTo>
                    <a:pt x="2172970" y="291846"/>
                    <a:pt x="2182622" y="300355"/>
                    <a:pt x="2192528" y="310515"/>
                  </a:cubicBezTo>
                  <a:lnTo>
                    <a:pt x="2221738" y="342646"/>
                  </a:lnTo>
                  <a:cubicBezTo>
                    <a:pt x="2231390" y="353949"/>
                    <a:pt x="2240280" y="365633"/>
                    <a:pt x="2248535" y="377698"/>
                  </a:cubicBezTo>
                  <a:lnTo>
                    <a:pt x="2270633" y="412242"/>
                  </a:lnTo>
                  <a:lnTo>
                    <a:pt x="2344928" y="412242"/>
                  </a:lnTo>
                  <a:cubicBezTo>
                    <a:pt x="2338578" y="400177"/>
                    <a:pt x="2330577" y="387096"/>
                    <a:pt x="2321052" y="372999"/>
                  </a:cubicBezTo>
                  <a:lnTo>
                    <a:pt x="2290318" y="330581"/>
                  </a:lnTo>
                  <a:cubicBezTo>
                    <a:pt x="2279396" y="316484"/>
                    <a:pt x="2268093" y="303022"/>
                    <a:pt x="2256409" y="290449"/>
                  </a:cubicBezTo>
                  <a:lnTo>
                    <a:pt x="2223008" y="258318"/>
                  </a:lnTo>
                  <a:cubicBezTo>
                    <a:pt x="2242820" y="238125"/>
                    <a:pt x="2262505" y="217424"/>
                    <a:pt x="2282063" y="196215"/>
                  </a:cubicBezTo>
                  <a:lnTo>
                    <a:pt x="2337943" y="134620"/>
                  </a:lnTo>
                  <a:lnTo>
                    <a:pt x="2261997" y="134620"/>
                  </a:lnTo>
                  <a:cubicBezTo>
                    <a:pt x="2256282" y="141351"/>
                    <a:pt x="2249551" y="149225"/>
                    <a:pt x="2241550" y="158242"/>
                  </a:cubicBezTo>
                  <a:lnTo>
                    <a:pt x="2216277" y="186436"/>
                  </a:lnTo>
                  <a:cubicBezTo>
                    <a:pt x="2207387" y="196215"/>
                    <a:pt x="2198370" y="205867"/>
                    <a:pt x="2189226" y="215646"/>
                  </a:cubicBezTo>
                  <a:lnTo>
                    <a:pt x="2163191" y="242951"/>
                  </a:lnTo>
                  <a:close/>
                  <a:moveTo>
                    <a:pt x="2451862" y="134366"/>
                  </a:moveTo>
                  <a:lnTo>
                    <a:pt x="2387600" y="134366"/>
                  </a:lnTo>
                  <a:lnTo>
                    <a:pt x="2387600" y="412115"/>
                  </a:lnTo>
                  <a:lnTo>
                    <a:pt x="2451862" y="412115"/>
                  </a:lnTo>
                  <a:close/>
                  <a:moveTo>
                    <a:pt x="2447036" y="23876"/>
                  </a:moveTo>
                  <a:cubicBezTo>
                    <a:pt x="2439289" y="16764"/>
                    <a:pt x="2430018" y="13208"/>
                    <a:pt x="2419350" y="13208"/>
                  </a:cubicBezTo>
                  <a:cubicBezTo>
                    <a:pt x="2408428" y="13208"/>
                    <a:pt x="2399030" y="16764"/>
                    <a:pt x="2391156" y="23876"/>
                  </a:cubicBezTo>
                  <a:cubicBezTo>
                    <a:pt x="2383282" y="30988"/>
                    <a:pt x="2379472" y="40767"/>
                    <a:pt x="2379472" y="53086"/>
                  </a:cubicBezTo>
                  <a:cubicBezTo>
                    <a:pt x="2379472" y="65151"/>
                    <a:pt x="2383409" y="74676"/>
                    <a:pt x="2391156" y="81788"/>
                  </a:cubicBezTo>
                  <a:cubicBezTo>
                    <a:pt x="2398903" y="88900"/>
                    <a:pt x="2408301" y="92456"/>
                    <a:pt x="2419350" y="92456"/>
                  </a:cubicBezTo>
                  <a:cubicBezTo>
                    <a:pt x="2430018" y="92456"/>
                    <a:pt x="2439162" y="88900"/>
                    <a:pt x="2447036" y="81788"/>
                  </a:cubicBezTo>
                  <a:cubicBezTo>
                    <a:pt x="2454910" y="74676"/>
                    <a:pt x="2458720" y="65151"/>
                    <a:pt x="2458720" y="53086"/>
                  </a:cubicBezTo>
                  <a:cubicBezTo>
                    <a:pt x="2458720" y="40767"/>
                    <a:pt x="2454783" y="30988"/>
                    <a:pt x="2447036" y="23876"/>
                  </a:cubicBezTo>
                  <a:moveTo>
                    <a:pt x="2511679" y="332232"/>
                  </a:moveTo>
                  <a:cubicBezTo>
                    <a:pt x="2517267" y="349758"/>
                    <a:pt x="2526030" y="364998"/>
                    <a:pt x="2537714" y="377825"/>
                  </a:cubicBezTo>
                  <a:cubicBezTo>
                    <a:pt x="2549398" y="390652"/>
                    <a:pt x="2564257" y="400812"/>
                    <a:pt x="2582291" y="408178"/>
                  </a:cubicBezTo>
                  <a:cubicBezTo>
                    <a:pt x="2600325" y="415544"/>
                    <a:pt x="2621534" y="419100"/>
                    <a:pt x="2646045" y="419100"/>
                  </a:cubicBezTo>
                  <a:lnTo>
                    <a:pt x="2674112" y="417449"/>
                  </a:lnTo>
                  <a:cubicBezTo>
                    <a:pt x="2683256" y="416433"/>
                    <a:pt x="2691892" y="415036"/>
                    <a:pt x="2699893" y="413512"/>
                  </a:cubicBezTo>
                  <a:lnTo>
                    <a:pt x="2715006" y="410210"/>
                  </a:lnTo>
                  <a:cubicBezTo>
                    <a:pt x="2727452" y="406273"/>
                    <a:pt x="2732278" y="404495"/>
                    <a:pt x="2735834" y="402717"/>
                  </a:cubicBezTo>
                  <a:lnTo>
                    <a:pt x="2727325" y="350139"/>
                  </a:lnTo>
                  <a:cubicBezTo>
                    <a:pt x="2719832" y="353314"/>
                    <a:pt x="2709672" y="356362"/>
                    <a:pt x="2696718" y="359156"/>
                  </a:cubicBezTo>
                  <a:lnTo>
                    <a:pt x="2654046" y="363474"/>
                  </a:lnTo>
                  <a:cubicBezTo>
                    <a:pt x="2627503" y="363474"/>
                    <a:pt x="2607183" y="357378"/>
                    <a:pt x="2593213" y="345186"/>
                  </a:cubicBezTo>
                  <a:cubicBezTo>
                    <a:pt x="2579243" y="332994"/>
                    <a:pt x="2571369" y="315722"/>
                    <a:pt x="2569591" y="293370"/>
                  </a:cubicBezTo>
                  <a:lnTo>
                    <a:pt x="2752852" y="293370"/>
                  </a:lnTo>
                  <a:cubicBezTo>
                    <a:pt x="2753233" y="289814"/>
                    <a:pt x="2753487" y="285877"/>
                    <a:pt x="2753614" y="281432"/>
                  </a:cubicBezTo>
                  <a:lnTo>
                    <a:pt x="2753868" y="273050"/>
                  </a:lnTo>
                  <a:cubicBezTo>
                    <a:pt x="2753868" y="222377"/>
                    <a:pt x="2743200" y="186944"/>
                    <a:pt x="2721737" y="163322"/>
                  </a:cubicBezTo>
                  <a:cubicBezTo>
                    <a:pt x="2700274" y="139700"/>
                    <a:pt x="2670429" y="127762"/>
                    <a:pt x="2632202" y="127762"/>
                  </a:cubicBezTo>
                  <a:cubicBezTo>
                    <a:pt x="2615946" y="127762"/>
                    <a:pt x="2599944" y="130937"/>
                    <a:pt x="2584450" y="137033"/>
                  </a:cubicBezTo>
                  <a:cubicBezTo>
                    <a:pt x="2568956" y="143129"/>
                    <a:pt x="2555113" y="152400"/>
                    <a:pt x="2543048" y="164592"/>
                  </a:cubicBezTo>
                  <a:cubicBezTo>
                    <a:pt x="2530983" y="176784"/>
                    <a:pt x="2521331" y="192151"/>
                    <a:pt x="2514092" y="210566"/>
                  </a:cubicBezTo>
                  <a:cubicBezTo>
                    <a:pt x="2506853" y="228981"/>
                    <a:pt x="2503297" y="250444"/>
                    <a:pt x="2503297" y="274828"/>
                  </a:cubicBezTo>
                  <a:cubicBezTo>
                    <a:pt x="2503297" y="295656"/>
                    <a:pt x="2506091" y="314960"/>
                    <a:pt x="2511806" y="332486"/>
                  </a:cubicBezTo>
                  <a:moveTo>
                    <a:pt x="2570226" y="246126"/>
                  </a:moveTo>
                  <a:lnTo>
                    <a:pt x="2573274" y="229997"/>
                  </a:lnTo>
                  <a:cubicBezTo>
                    <a:pt x="2578862" y="214503"/>
                    <a:pt x="2582926" y="207518"/>
                    <a:pt x="2588006" y="201549"/>
                  </a:cubicBezTo>
                  <a:lnTo>
                    <a:pt x="2599436" y="190627"/>
                  </a:lnTo>
                  <a:cubicBezTo>
                    <a:pt x="2614295" y="183261"/>
                    <a:pt x="2623058" y="181356"/>
                    <a:pt x="2632964" y="181356"/>
                  </a:cubicBezTo>
                  <a:lnTo>
                    <a:pt x="2650744" y="183007"/>
                  </a:lnTo>
                  <a:cubicBezTo>
                    <a:pt x="2664460" y="189738"/>
                    <a:pt x="2670429" y="194310"/>
                    <a:pt x="2675128" y="200152"/>
                  </a:cubicBezTo>
                  <a:lnTo>
                    <a:pt x="2683510" y="212979"/>
                  </a:lnTo>
                  <a:cubicBezTo>
                    <a:pt x="2688463" y="228854"/>
                    <a:pt x="2689733" y="237363"/>
                    <a:pt x="2689733" y="246126"/>
                  </a:cubicBezTo>
                  <a:close/>
                </a:path>
              </a:pathLst>
            </a:custGeom>
            <a:solidFill>
              <a:srgbClr val="231F20"/>
            </a:solidFill>
          </p:spPr>
        </p:sp>
      </p:grpSp>
      <p:sp>
        <p:nvSpPr>
          <p:cNvPr id="11" name="Freeform 11"/>
          <p:cNvSpPr/>
          <p:nvPr/>
        </p:nvSpPr>
        <p:spPr>
          <a:xfrm>
            <a:off x="7522497" y="1443005"/>
            <a:ext cx="5068309" cy="1211746"/>
          </a:xfrm>
          <a:custGeom>
            <a:avLst/>
            <a:gdLst/>
            <a:ahLst/>
            <a:cxnLst/>
            <a:rect l="l" t="t" r="r" b="b"/>
            <a:pathLst>
              <a:path w="5068309" h="1211746">
                <a:moveTo>
                  <a:pt x="0" y="0"/>
                </a:moveTo>
                <a:lnTo>
                  <a:pt x="5068309" y="0"/>
                </a:lnTo>
                <a:lnTo>
                  <a:pt x="5068309" y="1211746"/>
                </a:lnTo>
                <a:lnTo>
                  <a:pt x="0" y="1211746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</p:sp>
      <p:sp>
        <p:nvSpPr>
          <p:cNvPr id="12" name="Freeform 12"/>
          <p:cNvSpPr/>
          <p:nvPr/>
        </p:nvSpPr>
        <p:spPr>
          <a:xfrm>
            <a:off x="12898577" y="7011542"/>
            <a:ext cx="836344" cy="962397"/>
          </a:xfrm>
          <a:custGeom>
            <a:avLst/>
            <a:gdLst/>
            <a:ahLst/>
            <a:cxnLst/>
            <a:rect l="l" t="t" r="r" b="b"/>
            <a:pathLst>
              <a:path w="836344" h="962397">
                <a:moveTo>
                  <a:pt x="0" y="0"/>
                </a:moveTo>
                <a:lnTo>
                  <a:pt x="836343" y="0"/>
                </a:lnTo>
                <a:lnTo>
                  <a:pt x="836343" y="962397"/>
                </a:lnTo>
                <a:lnTo>
                  <a:pt x="0" y="962397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</p:spPr>
      </p:sp>
      <p:sp>
        <p:nvSpPr>
          <p:cNvPr id="13" name="Freeform 13"/>
          <p:cNvSpPr/>
          <p:nvPr/>
        </p:nvSpPr>
        <p:spPr>
          <a:xfrm>
            <a:off x="2605910" y="8632653"/>
            <a:ext cx="13076184" cy="918803"/>
          </a:xfrm>
          <a:custGeom>
            <a:avLst/>
            <a:gdLst/>
            <a:ahLst/>
            <a:cxnLst/>
            <a:rect l="l" t="t" r="r" b="b"/>
            <a:pathLst>
              <a:path w="13076184" h="918803">
                <a:moveTo>
                  <a:pt x="0" y="0"/>
                </a:moveTo>
                <a:lnTo>
                  <a:pt x="13076184" y="0"/>
                </a:lnTo>
                <a:lnTo>
                  <a:pt x="13076184" y="918803"/>
                </a:lnTo>
                <a:lnTo>
                  <a:pt x="0" y="918803"/>
                </a:lnTo>
                <a:lnTo>
                  <a:pt x="0" y="0"/>
                </a:lnTo>
                <a:close/>
              </a:path>
            </a:pathLst>
          </a:custGeom>
          <a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a:blipFill>
        </p:spPr>
      </p:sp>
      <p:grpSp>
        <p:nvGrpSpPr>
          <p:cNvPr id="14" name="Group 14"/>
          <p:cNvGrpSpPr>
            <a:grpSpLocks noChangeAspect="1"/>
          </p:cNvGrpSpPr>
          <p:nvPr/>
        </p:nvGrpSpPr>
        <p:grpSpPr>
          <a:xfrm>
            <a:off x="12910215" y="1103581"/>
            <a:ext cx="2771879" cy="1888633"/>
            <a:chOff x="0" y="0"/>
            <a:chExt cx="2881008" cy="1962988"/>
          </a:xfrm>
        </p:grpSpPr>
        <p:sp>
          <p:nvSpPr>
            <p:cNvPr id="15" name="Freeform 15"/>
            <p:cNvSpPr/>
            <p:nvPr/>
          </p:nvSpPr>
          <p:spPr>
            <a:xfrm>
              <a:off x="63500" y="63500"/>
              <a:ext cx="2753995" cy="1836039"/>
            </a:xfrm>
            <a:custGeom>
              <a:avLst/>
              <a:gdLst/>
              <a:ahLst/>
              <a:cxnLst/>
              <a:rect l="l" t="t" r="r" b="b"/>
              <a:pathLst>
                <a:path w="2753995" h="1836039">
                  <a:moveTo>
                    <a:pt x="2753995" y="1836039"/>
                  </a:moveTo>
                  <a:lnTo>
                    <a:pt x="0" y="1836039"/>
                  </a:lnTo>
                  <a:lnTo>
                    <a:pt x="0" y="0"/>
                  </a:lnTo>
                  <a:lnTo>
                    <a:pt x="2753995" y="0"/>
                  </a:lnTo>
                  <a:close/>
                </a:path>
              </a:pathLst>
            </a:custGeom>
            <a:solidFill>
              <a:srgbClr val="034EA2"/>
            </a:solidFill>
          </p:spPr>
        </p:sp>
        <p:sp>
          <p:nvSpPr>
            <p:cNvPr id="16" name="Freeform 16"/>
            <p:cNvSpPr/>
            <p:nvPr/>
          </p:nvSpPr>
          <p:spPr>
            <a:xfrm>
              <a:off x="1345438" y="282194"/>
              <a:ext cx="190246" cy="181102"/>
            </a:xfrm>
            <a:custGeom>
              <a:avLst/>
              <a:gdLst/>
              <a:ahLst/>
              <a:cxnLst/>
              <a:rect l="l" t="t" r="r" b="b"/>
              <a:pathLst>
                <a:path w="190246" h="181102">
                  <a:moveTo>
                    <a:pt x="95123" y="0"/>
                  </a:moveTo>
                  <a:lnTo>
                    <a:pt x="117602" y="69215"/>
                  </a:lnTo>
                  <a:lnTo>
                    <a:pt x="190246" y="69215"/>
                  </a:lnTo>
                  <a:lnTo>
                    <a:pt x="131445" y="111887"/>
                  </a:lnTo>
                  <a:lnTo>
                    <a:pt x="153924" y="181102"/>
                  </a:lnTo>
                  <a:lnTo>
                    <a:pt x="95123" y="138303"/>
                  </a:lnTo>
                  <a:lnTo>
                    <a:pt x="36322" y="181102"/>
                  </a:lnTo>
                  <a:lnTo>
                    <a:pt x="58801" y="111887"/>
                  </a:lnTo>
                  <a:lnTo>
                    <a:pt x="0" y="69215"/>
                  </a:lnTo>
                  <a:lnTo>
                    <a:pt x="72644" y="69215"/>
                  </a:lnTo>
                  <a:close/>
                </a:path>
              </a:pathLst>
            </a:custGeom>
            <a:solidFill>
              <a:srgbClr val="FFF200"/>
            </a:solidFill>
          </p:spPr>
        </p:sp>
        <p:sp>
          <p:nvSpPr>
            <p:cNvPr id="17" name="Freeform 17"/>
            <p:cNvSpPr/>
            <p:nvPr/>
          </p:nvSpPr>
          <p:spPr>
            <a:xfrm>
              <a:off x="1345438" y="1493520"/>
              <a:ext cx="190246" cy="181102"/>
            </a:xfrm>
            <a:custGeom>
              <a:avLst/>
              <a:gdLst/>
              <a:ahLst/>
              <a:cxnLst/>
              <a:rect l="l" t="t" r="r" b="b"/>
              <a:pathLst>
                <a:path w="190246" h="181102">
                  <a:moveTo>
                    <a:pt x="95123" y="0"/>
                  </a:moveTo>
                  <a:lnTo>
                    <a:pt x="117602" y="69215"/>
                  </a:lnTo>
                  <a:lnTo>
                    <a:pt x="190246" y="69215"/>
                  </a:lnTo>
                  <a:lnTo>
                    <a:pt x="131445" y="111887"/>
                  </a:lnTo>
                  <a:lnTo>
                    <a:pt x="153924" y="181102"/>
                  </a:lnTo>
                  <a:lnTo>
                    <a:pt x="95123" y="138303"/>
                  </a:lnTo>
                  <a:lnTo>
                    <a:pt x="36322" y="181102"/>
                  </a:lnTo>
                  <a:lnTo>
                    <a:pt x="58801" y="111887"/>
                  </a:lnTo>
                  <a:lnTo>
                    <a:pt x="0" y="69215"/>
                  </a:lnTo>
                  <a:lnTo>
                    <a:pt x="72644" y="69215"/>
                  </a:lnTo>
                  <a:close/>
                </a:path>
              </a:pathLst>
            </a:custGeom>
            <a:solidFill>
              <a:srgbClr val="FFF200"/>
            </a:solidFill>
          </p:spPr>
        </p:sp>
        <p:sp>
          <p:nvSpPr>
            <p:cNvPr id="18" name="Freeform 18"/>
            <p:cNvSpPr/>
            <p:nvPr/>
          </p:nvSpPr>
          <p:spPr>
            <a:xfrm>
              <a:off x="744347" y="885063"/>
              <a:ext cx="190373" cy="181102"/>
            </a:xfrm>
            <a:custGeom>
              <a:avLst/>
              <a:gdLst/>
              <a:ahLst/>
              <a:cxnLst/>
              <a:rect l="l" t="t" r="r" b="b"/>
              <a:pathLst>
                <a:path w="190373" h="181102">
                  <a:moveTo>
                    <a:pt x="95250" y="0"/>
                  </a:moveTo>
                  <a:lnTo>
                    <a:pt x="117729" y="69215"/>
                  </a:lnTo>
                  <a:lnTo>
                    <a:pt x="190373" y="69215"/>
                  </a:lnTo>
                  <a:lnTo>
                    <a:pt x="131445" y="111887"/>
                  </a:lnTo>
                  <a:lnTo>
                    <a:pt x="153924" y="181102"/>
                  </a:lnTo>
                  <a:lnTo>
                    <a:pt x="95123" y="138303"/>
                  </a:lnTo>
                  <a:lnTo>
                    <a:pt x="36322" y="181102"/>
                  </a:lnTo>
                  <a:lnTo>
                    <a:pt x="58801" y="111887"/>
                  </a:lnTo>
                  <a:lnTo>
                    <a:pt x="0" y="69215"/>
                  </a:lnTo>
                  <a:lnTo>
                    <a:pt x="72644" y="69215"/>
                  </a:lnTo>
                  <a:close/>
                </a:path>
              </a:pathLst>
            </a:custGeom>
            <a:solidFill>
              <a:srgbClr val="FFF200"/>
            </a:solidFill>
          </p:spPr>
        </p:sp>
        <p:sp>
          <p:nvSpPr>
            <p:cNvPr id="19" name="Freeform 19"/>
            <p:cNvSpPr/>
            <p:nvPr/>
          </p:nvSpPr>
          <p:spPr>
            <a:xfrm>
              <a:off x="1946402" y="885063"/>
              <a:ext cx="190246" cy="181102"/>
            </a:xfrm>
            <a:custGeom>
              <a:avLst/>
              <a:gdLst/>
              <a:ahLst/>
              <a:cxnLst/>
              <a:rect l="l" t="t" r="r" b="b"/>
              <a:pathLst>
                <a:path w="190246" h="181102">
                  <a:moveTo>
                    <a:pt x="95123" y="0"/>
                  </a:moveTo>
                  <a:lnTo>
                    <a:pt x="117602" y="69215"/>
                  </a:lnTo>
                  <a:lnTo>
                    <a:pt x="190246" y="69215"/>
                  </a:lnTo>
                  <a:lnTo>
                    <a:pt x="131445" y="111887"/>
                  </a:lnTo>
                  <a:lnTo>
                    <a:pt x="153924" y="181102"/>
                  </a:lnTo>
                  <a:lnTo>
                    <a:pt x="95123" y="138303"/>
                  </a:lnTo>
                  <a:lnTo>
                    <a:pt x="36322" y="181102"/>
                  </a:lnTo>
                  <a:lnTo>
                    <a:pt x="58801" y="111887"/>
                  </a:lnTo>
                  <a:lnTo>
                    <a:pt x="0" y="69215"/>
                  </a:lnTo>
                  <a:lnTo>
                    <a:pt x="72644" y="69215"/>
                  </a:lnTo>
                  <a:close/>
                </a:path>
              </a:pathLst>
            </a:custGeom>
            <a:solidFill>
              <a:srgbClr val="FFF200"/>
            </a:solidFill>
          </p:spPr>
        </p:sp>
        <p:sp>
          <p:nvSpPr>
            <p:cNvPr id="20" name="Freeform 20"/>
            <p:cNvSpPr/>
            <p:nvPr/>
          </p:nvSpPr>
          <p:spPr>
            <a:xfrm>
              <a:off x="1644650" y="365379"/>
              <a:ext cx="190246" cy="181102"/>
            </a:xfrm>
            <a:custGeom>
              <a:avLst/>
              <a:gdLst/>
              <a:ahLst/>
              <a:cxnLst/>
              <a:rect l="l" t="t" r="r" b="b"/>
              <a:pathLst>
                <a:path w="190246" h="181102">
                  <a:moveTo>
                    <a:pt x="95123" y="0"/>
                  </a:moveTo>
                  <a:lnTo>
                    <a:pt x="117602" y="69215"/>
                  </a:lnTo>
                  <a:lnTo>
                    <a:pt x="190246" y="69215"/>
                  </a:lnTo>
                  <a:lnTo>
                    <a:pt x="131445" y="111887"/>
                  </a:lnTo>
                  <a:lnTo>
                    <a:pt x="153924" y="181102"/>
                  </a:lnTo>
                  <a:lnTo>
                    <a:pt x="95123" y="138303"/>
                  </a:lnTo>
                  <a:lnTo>
                    <a:pt x="36322" y="181102"/>
                  </a:lnTo>
                  <a:lnTo>
                    <a:pt x="58801" y="111887"/>
                  </a:lnTo>
                  <a:lnTo>
                    <a:pt x="0" y="69215"/>
                  </a:lnTo>
                  <a:lnTo>
                    <a:pt x="72644" y="69215"/>
                  </a:lnTo>
                  <a:close/>
                </a:path>
              </a:pathLst>
            </a:custGeom>
            <a:solidFill>
              <a:srgbClr val="FFF200"/>
            </a:solidFill>
          </p:spPr>
        </p:sp>
        <p:sp>
          <p:nvSpPr>
            <p:cNvPr id="21" name="Freeform 21"/>
            <p:cNvSpPr/>
            <p:nvPr/>
          </p:nvSpPr>
          <p:spPr>
            <a:xfrm>
              <a:off x="1046099" y="365379"/>
              <a:ext cx="190246" cy="181102"/>
            </a:xfrm>
            <a:custGeom>
              <a:avLst/>
              <a:gdLst/>
              <a:ahLst/>
              <a:cxnLst/>
              <a:rect l="l" t="t" r="r" b="b"/>
              <a:pathLst>
                <a:path w="190246" h="181102">
                  <a:moveTo>
                    <a:pt x="95123" y="0"/>
                  </a:moveTo>
                  <a:lnTo>
                    <a:pt x="117602" y="69215"/>
                  </a:lnTo>
                  <a:lnTo>
                    <a:pt x="190246" y="69215"/>
                  </a:lnTo>
                  <a:lnTo>
                    <a:pt x="131445" y="111887"/>
                  </a:lnTo>
                  <a:lnTo>
                    <a:pt x="153924" y="181102"/>
                  </a:lnTo>
                  <a:lnTo>
                    <a:pt x="95123" y="138303"/>
                  </a:lnTo>
                  <a:lnTo>
                    <a:pt x="36322" y="181102"/>
                  </a:lnTo>
                  <a:lnTo>
                    <a:pt x="58801" y="111887"/>
                  </a:lnTo>
                  <a:lnTo>
                    <a:pt x="0" y="69215"/>
                  </a:lnTo>
                  <a:lnTo>
                    <a:pt x="72644" y="69215"/>
                  </a:lnTo>
                  <a:close/>
                </a:path>
              </a:pathLst>
            </a:custGeom>
            <a:solidFill>
              <a:srgbClr val="FFF200"/>
            </a:solidFill>
          </p:spPr>
        </p:sp>
        <p:sp>
          <p:nvSpPr>
            <p:cNvPr id="22" name="Freeform 22"/>
            <p:cNvSpPr/>
            <p:nvPr/>
          </p:nvSpPr>
          <p:spPr>
            <a:xfrm>
              <a:off x="1644650" y="1405255"/>
              <a:ext cx="190246" cy="181102"/>
            </a:xfrm>
            <a:custGeom>
              <a:avLst/>
              <a:gdLst/>
              <a:ahLst/>
              <a:cxnLst/>
              <a:rect l="l" t="t" r="r" b="b"/>
              <a:pathLst>
                <a:path w="190246" h="181102">
                  <a:moveTo>
                    <a:pt x="95123" y="0"/>
                  </a:moveTo>
                  <a:lnTo>
                    <a:pt x="117602" y="69215"/>
                  </a:lnTo>
                  <a:lnTo>
                    <a:pt x="190246" y="69215"/>
                  </a:lnTo>
                  <a:lnTo>
                    <a:pt x="131445" y="111887"/>
                  </a:lnTo>
                  <a:lnTo>
                    <a:pt x="153924" y="181102"/>
                  </a:lnTo>
                  <a:lnTo>
                    <a:pt x="95123" y="138303"/>
                  </a:lnTo>
                  <a:lnTo>
                    <a:pt x="36322" y="181102"/>
                  </a:lnTo>
                  <a:lnTo>
                    <a:pt x="58801" y="111887"/>
                  </a:lnTo>
                  <a:lnTo>
                    <a:pt x="0" y="69215"/>
                  </a:lnTo>
                  <a:lnTo>
                    <a:pt x="72644" y="69215"/>
                  </a:lnTo>
                  <a:close/>
                </a:path>
              </a:pathLst>
            </a:custGeom>
            <a:solidFill>
              <a:srgbClr val="FFF200"/>
            </a:solidFill>
          </p:spPr>
        </p:sp>
        <p:sp>
          <p:nvSpPr>
            <p:cNvPr id="23" name="Freeform 23"/>
            <p:cNvSpPr/>
            <p:nvPr/>
          </p:nvSpPr>
          <p:spPr>
            <a:xfrm>
              <a:off x="1046099" y="1405255"/>
              <a:ext cx="190246" cy="181102"/>
            </a:xfrm>
            <a:custGeom>
              <a:avLst/>
              <a:gdLst/>
              <a:ahLst/>
              <a:cxnLst/>
              <a:rect l="l" t="t" r="r" b="b"/>
              <a:pathLst>
                <a:path w="190246" h="181102">
                  <a:moveTo>
                    <a:pt x="95123" y="0"/>
                  </a:moveTo>
                  <a:lnTo>
                    <a:pt x="117602" y="69215"/>
                  </a:lnTo>
                  <a:lnTo>
                    <a:pt x="190246" y="69215"/>
                  </a:lnTo>
                  <a:lnTo>
                    <a:pt x="131445" y="111887"/>
                  </a:lnTo>
                  <a:lnTo>
                    <a:pt x="153924" y="181102"/>
                  </a:lnTo>
                  <a:lnTo>
                    <a:pt x="95123" y="138303"/>
                  </a:lnTo>
                  <a:lnTo>
                    <a:pt x="36322" y="181102"/>
                  </a:lnTo>
                  <a:lnTo>
                    <a:pt x="58801" y="111760"/>
                  </a:lnTo>
                  <a:lnTo>
                    <a:pt x="0" y="69088"/>
                  </a:lnTo>
                  <a:lnTo>
                    <a:pt x="72644" y="69088"/>
                  </a:lnTo>
                  <a:close/>
                </a:path>
              </a:pathLst>
            </a:custGeom>
            <a:solidFill>
              <a:srgbClr val="FFF200"/>
            </a:solidFill>
          </p:spPr>
        </p:sp>
        <p:sp>
          <p:nvSpPr>
            <p:cNvPr id="24" name="Freeform 24"/>
            <p:cNvSpPr/>
            <p:nvPr/>
          </p:nvSpPr>
          <p:spPr>
            <a:xfrm>
              <a:off x="1864995" y="582676"/>
              <a:ext cx="190246" cy="181102"/>
            </a:xfrm>
            <a:custGeom>
              <a:avLst/>
              <a:gdLst/>
              <a:ahLst/>
              <a:cxnLst/>
              <a:rect l="l" t="t" r="r" b="b"/>
              <a:pathLst>
                <a:path w="190246" h="181102">
                  <a:moveTo>
                    <a:pt x="95123" y="0"/>
                  </a:moveTo>
                  <a:lnTo>
                    <a:pt x="117602" y="69215"/>
                  </a:lnTo>
                  <a:lnTo>
                    <a:pt x="190246" y="69215"/>
                  </a:lnTo>
                  <a:lnTo>
                    <a:pt x="131445" y="111887"/>
                  </a:lnTo>
                  <a:lnTo>
                    <a:pt x="153924" y="181102"/>
                  </a:lnTo>
                  <a:lnTo>
                    <a:pt x="95123" y="138303"/>
                  </a:lnTo>
                  <a:lnTo>
                    <a:pt x="36322" y="181102"/>
                  </a:lnTo>
                  <a:lnTo>
                    <a:pt x="58801" y="111887"/>
                  </a:lnTo>
                  <a:lnTo>
                    <a:pt x="0" y="69215"/>
                  </a:lnTo>
                  <a:lnTo>
                    <a:pt x="72644" y="69215"/>
                  </a:lnTo>
                  <a:close/>
                </a:path>
              </a:pathLst>
            </a:custGeom>
            <a:solidFill>
              <a:srgbClr val="FFF200"/>
            </a:solidFill>
          </p:spPr>
        </p:sp>
        <p:sp>
          <p:nvSpPr>
            <p:cNvPr id="25" name="Freeform 25"/>
            <p:cNvSpPr/>
            <p:nvPr/>
          </p:nvSpPr>
          <p:spPr>
            <a:xfrm>
              <a:off x="825754" y="582676"/>
              <a:ext cx="190246" cy="181102"/>
            </a:xfrm>
            <a:custGeom>
              <a:avLst/>
              <a:gdLst/>
              <a:ahLst/>
              <a:cxnLst/>
              <a:rect l="l" t="t" r="r" b="b"/>
              <a:pathLst>
                <a:path w="190246" h="181102">
                  <a:moveTo>
                    <a:pt x="95123" y="0"/>
                  </a:moveTo>
                  <a:lnTo>
                    <a:pt x="117602" y="69215"/>
                  </a:lnTo>
                  <a:lnTo>
                    <a:pt x="190246" y="69215"/>
                  </a:lnTo>
                  <a:lnTo>
                    <a:pt x="131445" y="111887"/>
                  </a:lnTo>
                  <a:lnTo>
                    <a:pt x="153924" y="181102"/>
                  </a:lnTo>
                  <a:lnTo>
                    <a:pt x="95123" y="138303"/>
                  </a:lnTo>
                  <a:lnTo>
                    <a:pt x="36322" y="181102"/>
                  </a:lnTo>
                  <a:lnTo>
                    <a:pt x="58801" y="111887"/>
                  </a:lnTo>
                  <a:lnTo>
                    <a:pt x="0" y="69215"/>
                  </a:lnTo>
                  <a:lnTo>
                    <a:pt x="72644" y="69215"/>
                  </a:lnTo>
                  <a:close/>
                </a:path>
              </a:pathLst>
            </a:custGeom>
            <a:solidFill>
              <a:srgbClr val="FFF200"/>
            </a:solidFill>
          </p:spPr>
        </p:sp>
        <p:sp>
          <p:nvSpPr>
            <p:cNvPr id="26" name="Freeform 26"/>
            <p:cNvSpPr/>
            <p:nvPr/>
          </p:nvSpPr>
          <p:spPr>
            <a:xfrm>
              <a:off x="1864995" y="1184275"/>
              <a:ext cx="190246" cy="181102"/>
            </a:xfrm>
            <a:custGeom>
              <a:avLst/>
              <a:gdLst/>
              <a:ahLst/>
              <a:cxnLst/>
              <a:rect l="l" t="t" r="r" b="b"/>
              <a:pathLst>
                <a:path w="190246" h="181102">
                  <a:moveTo>
                    <a:pt x="95123" y="0"/>
                  </a:moveTo>
                  <a:lnTo>
                    <a:pt x="117602" y="69215"/>
                  </a:lnTo>
                  <a:lnTo>
                    <a:pt x="190246" y="69215"/>
                  </a:lnTo>
                  <a:lnTo>
                    <a:pt x="131445" y="111887"/>
                  </a:lnTo>
                  <a:lnTo>
                    <a:pt x="153924" y="181102"/>
                  </a:lnTo>
                  <a:lnTo>
                    <a:pt x="95123" y="138303"/>
                  </a:lnTo>
                  <a:lnTo>
                    <a:pt x="36322" y="181102"/>
                  </a:lnTo>
                  <a:lnTo>
                    <a:pt x="58801" y="111887"/>
                  </a:lnTo>
                  <a:lnTo>
                    <a:pt x="0" y="69215"/>
                  </a:lnTo>
                  <a:lnTo>
                    <a:pt x="72644" y="69215"/>
                  </a:lnTo>
                  <a:close/>
                </a:path>
              </a:pathLst>
            </a:custGeom>
            <a:solidFill>
              <a:srgbClr val="FFF200"/>
            </a:solidFill>
          </p:spPr>
        </p:sp>
        <p:sp>
          <p:nvSpPr>
            <p:cNvPr id="27" name="Freeform 27"/>
            <p:cNvSpPr/>
            <p:nvPr/>
          </p:nvSpPr>
          <p:spPr>
            <a:xfrm>
              <a:off x="825754" y="1184275"/>
              <a:ext cx="190246" cy="181102"/>
            </a:xfrm>
            <a:custGeom>
              <a:avLst/>
              <a:gdLst/>
              <a:ahLst/>
              <a:cxnLst/>
              <a:rect l="l" t="t" r="r" b="b"/>
              <a:pathLst>
                <a:path w="190246" h="181102">
                  <a:moveTo>
                    <a:pt x="95123" y="0"/>
                  </a:moveTo>
                  <a:lnTo>
                    <a:pt x="117602" y="69215"/>
                  </a:lnTo>
                  <a:lnTo>
                    <a:pt x="190246" y="69215"/>
                  </a:lnTo>
                  <a:lnTo>
                    <a:pt x="131445" y="111887"/>
                  </a:lnTo>
                  <a:lnTo>
                    <a:pt x="153924" y="181102"/>
                  </a:lnTo>
                  <a:lnTo>
                    <a:pt x="95123" y="138303"/>
                  </a:lnTo>
                  <a:lnTo>
                    <a:pt x="36322" y="181102"/>
                  </a:lnTo>
                  <a:lnTo>
                    <a:pt x="58801" y="111887"/>
                  </a:lnTo>
                  <a:lnTo>
                    <a:pt x="0" y="69215"/>
                  </a:lnTo>
                  <a:lnTo>
                    <a:pt x="72644" y="69215"/>
                  </a:lnTo>
                  <a:close/>
                </a:path>
              </a:pathLst>
            </a:custGeom>
            <a:solidFill>
              <a:srgbClr val="FFF200"/>
            </a:solidFill>
          </p:spPr>
        </p:sp>
      </p:grpSp>
      <p:sp>
        <p:nvSpPr>
          <p:cNvPr id="28" name="Freeform 28"/>
          <p:cNvSpPr/>
          <p:nvPr/>
        </p:nvSpPr>
        <p:spPr>
          <a:xfrm>
            <a:off x="13860827" y="7005228"/>
            <a:ext cx="1816235" cy="966970"/>
          </a:xfrm>
          <a:custGeom>
            <a:avLst/>
            <a:gdLst/>
            <a:ahLst/>
            <a:cxnLst/>
            <a:rect l="l" t="t" r="r" b="b"/>
            <a:pathLst>
              <a:path w="1816235" h="966970">
                <a:moveTo>
                  <a:pt x="0" y="0"/>
                </a:moveTo>
                <a:lnTo>
                  <a:pt x="1816236" y="0"/>
                </a:lnTo>
                <a:lnTo>
                  <a:pt x="1816236" y="966970"/>
                </a:lnTo>
                <a:lnTo>
                  <a:pt x="0" y="966970"/>
                </a:lnTo>
                <a:lnTo>
                  <a:pt x="0" y="0"/>
                </a:lnTo>
                <a:close/>
              </a:path>
            </a:pathLst>
          </a:custGeom>
          <a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a:blipFill>
        </p:spPr>
      </p:sp>
      <p:sp>
        <p:nvSpPr>
          <p:cNvPr id="29" name="TextBox 29"/>
          <p:cNvSpPr txBox="1"/>
          <p:nvPr/>
        </p:nvSpPr>
        <p:spPr>
          <a:xfrm>
            <a:off x="4191001" y="7034465"/>
            <a:ext cx="5453520" cy="1400383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just">
              <a:lnSpc>
                <a:spcPts val="3657"/>
              </a:lnSpc>
            </a:pPr>
            <a:r>
              <a:rPr lang="en-US" sz="2886" dirty="0" err="1">
                <a:solidFill>
                  <a:srgbClr val="231F20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Doﬁnansowanie</a:t>
            </a:r>
            <a:r>
              <a:rPr lang="en-US" sz="2886" dirty="0">
                <a:solidFill>
                  <a:srgbClr val="231F20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 </a:t>
            </a:r>
            <a:r>
              <a:rPr lang="en-US" sz="2886" dirty="0" err="1">
                <a:solidFill>
                  <a:srgbClr val="231F20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projektu</a:t>
            </a:r>
            <a:r>
              <a:rPr lang="en-US" sz="2886" dirty="0">
                <a:solidFill>
                  <a:srgbClr val="231F20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 z UE:</a:t>
            </a:r>
            <a:endParaRPr lang="pl-PL" sz="2886" dirty="0">
              <a:solidFill>
                <a:srgbClr val="231F20"/>
              </a:solidFill>
              <a:latin typeface="Open Sans Medium"/>
              <a:ea typeface="Open Sans Medium"/>
              <a:cs typeface="Open Sans Medium"/>
              <a:sym typeface="Open Sans Medium"/>
            </a:endParaRPr>
          </a:p>
          <a:p>
            <a:pPr algn="just">
              <a:lnSpc>
                <a:spcPts val="3657"/>
              </a:lnSpc>
            </a:pPr>
            <a:r>
              <a:rPr lang="en-US" sz="2886" dirty="0">
                <a:solidFill>
                  <a:srgbClr val="231F20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 11 749 90,00 </a:t>
            </a:r>
            <a:r>
              <a:rPr lang="en-US" sz="2886" dirty="0" err="1">
                <a:solidFill>
                  <a:srgbClr val="231F20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zł</a:t>
            </a:r>
            <a:endParaRPr lang="pl-PL" sz="2886" dirty="0">
              <a:solidFill>
                <a:srgbClr val="231F20"/>
              </a:solidFill>
              <a:latin typeface="Open Sans Medium"/>
              <a:ea typeface="Open Sans Medium"/>
              <a:cs typeface="Open Sans Medium"/>
              <a:sym typeface="Open Sans Medium"/>
            </a:endParaRPr>
          </a:p>
          <a:p>
            <a:pPr algn="just">
              <a:lnSpc>
                <a:spcPts val="3657"/>
              </a:lnSpc>
            </a:pPr>
            <a:endParaRPr lang="en-US" sz="2886" dirty="0">
              <a:solidFill>
                <a:srgbClr val="231F20"/>
              </a:solidFill>
              <a:latin typeface="Open Sans Medium"/>
              <a:ea typeface="Open Sans Medium"/>
              <a:cs typeface="Open Sans Medium"/>
              <a:sym typeface="Open Sans Medium"/>
            </a:endParaRPr>
          </a:p>
        </p:txBody>
      </p:sp>
      <p:sp>
        <p:nvSpPr>
          <p:cNvPr id="30" name="TextBox 30"/>
          <p:cNvSpPr txBox="1"/>
          <p:nvPr/>
        </p:nvSpPr>
        <p:spPr>
          <a:xfrm>
            <a:off x="4284892" y="3977285"/>
            <a:ext cx="9126307" cy="1874872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l">
              <a:lnSpc>
                <a:spcPts val="3657"/>
              </a:lnSpc>
            </a:pPr>
            <a:r>
              <a:rPr lang="pl-PL" sz="2886" dirty="0">
                <a:solidFill>
                  <a:srgbClr val="231F20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Województwo Dolnośląskie </a:t>
            </a:r>
            <a:r>
              <a:rPr lang="en-US" sz="2886" dirty="0" err="1">
                <a:solidFill>
                  <a:srgbClr val="231F20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realizuje</a:t>
            </a:r>
            <a:r>
              <a:rPr lang="en-US" sz="2886" dirty="0">
                <a:solidFill>
                  <a:srgbClr val="231F20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 </a:t>
            </a:r>
            <a:r>
              <a:rPr lang="en-US" sz="2886" dirty="0" err="1">
                <a:solidFill>
                  <a:srgbClr val="231F20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projekt</a:t>
            </a:r>
            <a:r>
              <a:rPr lang="en-US" sz="2886" dirty="0">
                <a:solidFill>
                  <a:srgbClr val="231F20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 </a:t>
            </a:r>
            <a:r>
              <a:rPr lang="en-US" sz="2886" dirty="0" err="1">
                <a:solidFill>
                  <a:srgbClr val="231F20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pn</a:t>
            </a:r>
            <a:r>
              <a:rPr lang="en-US" sz="2886" dirty="0">
                <a:solidFill>
                  <a:srgbClr val="231F20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.</a:t>
            </a:r>
            <a:r>
              <a:rPr lang="pl-PL" sz="2886" dirty="0">
                <a:solidFill>
                  <a:srgbClr val="231F20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 „Szansa dla wszystkich – program podniesienia wyników maturalnych uczniów dolnośląskich szkół</a:t>
            </a:r>
            <a:r>
              <a:rPr lang="en-US" sz="2886" dirty="0">
                <a:solidFill>
                  <a:srgbClr val="231F20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”</a:t>
            </a:r>
          </a:p>
          <a:p>
            <a:pPr algn="l">
              <a:lnSpc>
                <a:spcPts val="3657"/>
              </a:lnSpc>
            </a:pPr>
            <a:endParaRPr lang="en-US" sz="2886" dirty="0">
              <a:solidFill>
                <a:srgbClr val="231F20"/>
              </a:solidFill>
              <a:latin typeface="Open Sans Medium"/>
              <a:ea typeface="Open Sans Medium"/>
              <a:cs typeface="Open Sans Medium"/>
              <a:sym typeface="Open Sans Medium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</TotalTime>
  <Words>351</Words>
  <Application>Microsoft Office PowerPoint</Application>
  <PresentationFormat>Niestandardowy</PresentationFormat>
  <Paragraphs>36</Paragraphs>
  <Slides>7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7</vt:i4>
      </vt:variant>
    </vt:vector>
  </HeadingPairs>
  <TitlesOfParts>
    <vt:vector size="13" baseType="lpstr">
      <vt:lpstr>Open Sans</vt:lpstr>
      <vt:lpstr>Open Sans Bold</vt:lpstr>
      <vt:lpstr>Open Sans Medium</vt:lpstr>
      <vt:lpstr>Arial</vt:lpstr>
      <vt:lpstr>Calibri</vt:lpstr>
      <vt:lpstr>Office Theme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Spółka Koleje Dolnośląskie S.A. realizuje projekt pn. „Zakup nowych pięcioczłonowych Elektrycznych Zespołów Trakcyjnych” w ramach Priorytetu nr 4 „Fundusze Europejskie na rzecz mobilności Dolnego Śląska” Działania nr 4.1 „Infrastruktura drogowa i</dc:title>
  <dc:creator>Hanna Bartkowiak</dc:creator>
  <cp:lastModifiedBy>Olga Glanert</cp:lastModifiedBy>
  <cp:revision>5</cp:revision>
  <dcterms:created xsi:type="dcterms:W3CDTF">2006-08-16T00:00:00Z</dcterms:created>
  <dcterms:modified xsi:type="dcterms:W3CDTF">2024-09-13T11:08:39Z</dcterms:modified>
  <dc:identifier>DAGDUWBXk5U</dc:identifier>
</cp:coreProperties>
</file>