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4"/>
  </p:notesMasterIdLst>
  <p:sldIdLst>
    <p:sldId id="345" r:id="rId2"/>
    <p:sldId id="275" r:id="rId3"/>
    <p:sldId id="287" r:id="rId4"/>
    <p:sldId id="340" r:id="rId5"/>
    <p:sldId id="349" r:id="rId6"/>
    <p:sldId id="282" r:id="rId7"/>
    <p:sldId id="305" r:id="rId8"/>
    <p:sldId id="312" r:id="rId9"/>
    <p:sldId id="321" r:id="rId10"/>
    <p:sldId id="341" r:id="rId11"/>
    <p:sldId id="286" r:id="rId12"/>
    <p:sldId id="284" r:id="rId13"/>
    <p:sldId id="356" r:id="rId14"/>
    <p:sldId id="357" r:id="rId15"/>
    <p:sldId id="346" r:id="rId16"/>
    <p:sldId id="354" r:id="rId17"/>
    <p:sldId id="355" r:id="rId18"/>
    <p:sldId id="347" r:id="rId19"/>
    <p:sldId id="306" r:id="rId20"/>
    <p:sldId id="316" r:id="rId21"/>
    <p:sldId id="317" r:id="rId22"/>
    <p:sldId id="338" r:id="rId23"/>
    <p:sldId id="277" r:id="rId24"/>
    <p:sldId id="290" r:id="rId25"/>
    <p:sldId id="342" r:id="rId26"/>
    <p:sldId id="343" r:id="rId27"/>
    <p:sldId id="344" r:id="rId28"/>
    <p:sldId id="298" r:id="rId29"/>
    <p:sldId id="351" r:id="rId30"/>
    <p:sldId id="350" r:id="rId31"/>
    <p:sldId id="339" r:id="rId32"/>
    <p:sldId id="276" r:id="rId3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36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lenik Agnieszka" initials="PA" lastIdx="1" clrIdx="0">
    <p:extLst>
      <p:ext uri="{19B8F6BF-5375-455C-9EA6-DF929625EA0E}">
        <p15:presenceInfo xmlns:p15="http://schemas.microsoft.com/office/powerpoint/2012/main" userId="S::Agnieszka.Palenik@mfipr.gov.pl::6a0c958d-6557-4bbd-8aa6-03360055b1e8" providerId="AD"/>
      </p:ext>
    </p:extLst>
  </p:cmAuthor>
  <p:cmAuthor id="2" name="Dorota Falkowska" initials="DF" lastIdx="0" clrIdx="1">
    <p:extLst>
      <p:ext uri="{19B8F6BF-5375-455C-9EA6-DF929625EA0E}">
        <p15:presenceInfo xmlns:p15="http://schemas.microsoft.com/office/powerpoint/2012/main" userId="S-1-5-21-1434787077-604915298-1717707607-19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00A15C55-8517-42AA-B614-E9B94910E393}">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4660"/>
  </p:normalViewPr>
  <p:slideViewPr>
    <p:cSldViewPr showGuides="1">
      <p:cViewPr varScale="1">
        <p:scale>
          <a:sx n="72" d="100"/>
          <a:sy n="72" d="100"/>
        </p:scale>
        <p:origin x="72" y="816"/>
      </p:cViewPr>
      <p:guideLst>
        <p:guide orient="horz" pos="2381"/>
        <p:guide pos="3368"/>
      </p:guideLst>
    </p:cSldViewPr>
  </p:slideViewPr>
  <p:notesTextViewPr>
    <p:cViewPr>
      <p:scale>
        <a:sx n="1" d="1"/>
        <a:sy n="1" d="1"/>
      </p:scale>
      <p:origin x="0" y="0"/>
    </p:cViewPr>
  </p:notesTextViewPr>
  <p:notesViewPr>
    <p:cSldViewPr>
      <p:cViewPr varScale="1">
        <p:scale>
          <a:sx n="88" d="100"/>
          <a:sy n="88" d="100"/>
        </p:scale>
        <p:origin x="3822"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EEFF2B-0721-7148-92D1-1650B5B78E9F}" type="datetimeFigureOut">
              <a:rPr lang="pl-PL" smtClean="0"/>
              <a:t>02.07.2024</a:t>
            </a:fld>
            <a:endParaRPr lang="pl-PL"/>
          </a:p>
        </p:txBody>
      </p:sp>
      <p:sp>
        <p:nvSpPr>
          <p:cNvPr id="4" name="Symbol zastępczy obrazu slajdu 3"/>
          <p:cNvSpPr>
            <a:spLocks noGrp="1" noRot="1" noChangeAspect="1"/>
          </p:cNvSpPr>
          <p:nvPr>
            <p:ph type="sldImg" idx="2"/>
          </p:nvPr>
        </p:nvSpPr>
        <p:spPr>
          <a:xfrm>
            <a:off x="1246188" y="1143000"/>
            <a:ext cx="4365625"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2B4DB-5212-AD42-B2C1-BD19AC94D45E}" type="slidenum">
              <a:rPr lang="pl-PL" smtClean="0"/>
              <a:t>‹#›</a:t>
            </a:fld>
            <a:endParaRPr lang="pl-PL"/>
          </a:p>
        </p:txBody>
      </p:sp>
    </p:spTree>
    <p:extLst>
      <p:ext uri="{BB962C8B-B14F-4D97-AF65-F5344CB8AC3E}">
        <p14:creationId xmlns:p14="http://schemas.microsoft.com/office/powerpoint/2010/main" val="1192773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 Type="http://schemas.openxmlformats.org/officeDocument/2006/relationships/image" Target="../media/image4.png"/><Relationship Id="rId16" Type="http://schemas.openxmlformats.org/officeDocument/2006/relationships/image" Target="../media/image21.png"/><Relationship Id="rId1" Type="http://schemas.openxmlformats.org/officeDocument/2006/relationships/slideMaster" Target="../slideMasters/slideMaster1.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6613" y="1973818"/>
            <a:ext cx="8639675" cy="4326381"/>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26760" y="1973818"/>
            <a:ext cx="3959225" cy="720090"/>
          </a:xfrm>
          <a:prstGeom prst="rect">
            <a:avLst/>
          </a:prstGeom>
        </p:spPr>
      </p:pic>
      <p:pic>
        <p:nvPicPr>
          <p:cNvPr id="14" name="Obraz 13">
            <a:extLst>
              <a:ext uri="{FF2B5EF4-FFF2-40B4-BE49-F238E27FC236}">
                <a16:creationId xmlns:a16="http://schemas.microsoft.com/office/drawing/2014/main" id="{2B41AD81-079D-B212-C8B7-9A9D3BEE5179}"/>
              </a:ext>
            </a:extLst>
          </p:cNvPr>
          <p:cNvPicPr>
            <a:picLocks noChangeAspect="1"/>
          </p:cNvPicPr>
          <p:nvPr userDrawn="1"/>
        </p:nvPicPr>
        <p:blipFill>
          <a:blip r:embed="rId3" cstate="hqprint">
            <a:alphaModFix amt="55000"/>
            <a:extLst>
              <a:ext uri="{28A0092B-C50C-407E-A947-70E740481C1C}">
                <a14:useLocalDpi xmlns:a14="http://schemas.microsoft.com/office/drawing/2010/main" val="0"/>
              </a:ext>
            </a:extLst>
          </a:blip>
          <a:stretch>
            <a:fillRect/>
          </a:stretch>
        </p:blipFill>
        <p:spPr>
          <a:xfrm>
            <a:off x="597632" y="540402"/>
            <a:ext cx="1080000" cy="1080000"/>
          </a:xfrm>
          <a:prstGeom prst="rect">
            <a:avLst/>
          </a:prstGeom>
        </p:spPr>
      </p:pic>
      <p:pic>
        <p:nvPicPr>
          <p:cNvPr id="15" name="Obraz 14">
            <a:extLst>
              <a:ext uri="{FF2B5EF4-FFF2-40B4-BE49-F238E27FC236}">
                <a16:creationId xmlns:a16="http://schemas.microsoft.com/office/drawing/2014/main" id="{0A433181-6EED-44B3-4822-4AF9E6BA906A}"/>
              </a:ext>
            </a:extLst>
          </p:cNvPr>
          <p:cNvPicPr>
            <a:picLocks noChangeAspect="1"/>
          </p:cNvPicPr>
          <p:nvPr userDrawn="1"/>
        </p:nvPicPr>
        <p:blipFill>
          <a:blip r:embed="rId4" cstate="hqprint">
            <a:alphaModFix amt="55000"/>
            <a:extLst>
              <a:ext uri="{28A0092B-C50C-407E-A947-70E740481C1C}">
                <a14:useLocalDpi xmlns:a14="http://schemas.microsoft.com/office/drawing/2010/main" val="0"/>
              </a:ext>
            </a:extLst>
          </a:blip>
          <a:stretch>
            <a:fillRect/>
          </a:stretch>
        </p:blipFill>
        <p:spPr>
          <a:xfrm>
            <a:off x="2105788" y="540402"/>
            <a:ext cx="1080000" cy="1080000"/>
          </a:xfrm>
          <a:prstGeom prst="rect">
            <a:avLst/>
          </a:prstGeom>
        </p:spPr>
      </p:pic>
      <p:pic>
        <p:nvPicPr>
          <p:cNvPr id="16" name="Obraz 15">
            <a:extLst>
              <a:ext uri="{FF2B5EF4-FFF2-40B4-BE49-F238E27FC236}">
                <a16:creationId xmlns:a16="http://schemas.microsoft.com/office/drawing/2014/main" id="{276322E5-6025-7EA2-67FB-9F57E9210052}"/>
              </a:ext>
            </a:extLst>
          </p:cNvPr>
          <p:cNvPicPr>
            <a:picLocks noChangeAspect="1"/>
          </p:cNvPicPr>
          <p:nvPr userDrawn="1"/>
        </p:nvPicPr>
        <p:blipFill>
          <a:blip r:embed="rId5" cstate="hqprint">
            <a:alphaModFix amt="55000"/>
            <a:extLst>
              <a:ext uri="{28A0092B-C50C-407E-A947-70E740481C1C}">
                <a14:useLocalDpi xmlns:a14="http://schemas.microsoft.com/office/drawing/2010/main" val="0"/>
              </a:ext>
            </a:extLst>
          </a:blip>
          <a:stretch>
            <a:fillRect/>
          </a:stretch>
        </p:blipFill>
        <p:spPr>
          <a:xfrm>
            <a:off x="3613944" y="540402"/>
            <a:ext cx="1080000" cy="1080000"/>
          </a:xfrm>
          <a:prstGeom prst="rect">
            <a:avLst/>
          </a:prstGeom>
        </p:spPr>
      </p:pic>
      <p:sp>
        <p:nvSpPr>
          <p:cNvPr id="2" name="Title 1"/>
          <p:cNvSpPr>
            <a:spLocks noGrp="1"/>
          </p:cNvSpPr>
          <p:nvPr>
            <p:ph type="ctrTitle"/>
          </p:nvPr>
        </p:nvSpPr>
        <p:spPr>
          <a:xfrm>
            <a:off x="1385877" y="3059113"/>
            <a:ext cx="7920115" cy="1107677"/>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2A3D249-6366-4532-95C2-9DDC07D17B44}" type="datetime1">
              <a:rPr lang="pl-PL" smtClean="0"/>
              <a:t>02.07.2024</a:t>
            </a:fld>
            <a:endParaRPr lang="pl-PL" dirty="0"/>
          </a:p>
        </p:txBody>
      </p:sp>
      <p:pic>
        <p:nvPicPr>
          <p:cNvPr id="8" name="Obraz 7">
            <a:extLst>
              <a:ext uri="{FF2B5EF4-FFF2-40B4-BE49-F238E27FC236}">
                <a16:creationId xmlns:a16="http://schemas.microsoft.com/office/drawing/2014/main" id="{500FFCFA-D3A4-40A4-E76C-99575547246A}"/>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792000" y="6371047"/>
            <a:ext cx="1621258" cy="949192"/>
          </a:xfrm>
          <a:prstGeom prst="rect">
            <a:avLst/>
          </a:prstGeom>
        </p:spPr>
      </p:pic>
      <p:pic>
        <p:nvPicPr>
          <p:cNvPr id="10" name="Obraz 9">
            <a:extLst>
              <a:ext uri="{FF2B5EF4-FFF2-40B4-BE49-F238E27FC236}">
                <a16:creationId xmlns:a16="http://schemas.microsoft.com/office/drawing/2014/main" id="{DC91A070-16DB-C0E1-0B7B-93924541A6E7}"/>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7272000" y="6371047"/>
            <a:ext cx="2633371" cy="949192"/>
          </a:xfrm>
          <a:prstGeom prst="rect">
            <a:avLst/>
          </a:prstGeom>
        </p:spPr>
      </p:pic>
      <p:pic>
        <p:nvPicPr>
          <p:cNvPr id="12" name="Obraz 11">
            <a:extLst>
              <a:ext uri="{FF2B5EF4-FFF2-40B4-BE49-F238E27FC236}">
                <a16:creationId xmlns:a16="http://schemas.microsoft.com/office/drawing/2014/main" id="{AB280FEF-799B-B9CA-10D2-815DA71DA238}"/>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3722743" y="6370378"/>
            <a:ext cx="2239772" cy="950531"/>
          </a:xfrm>
          <a:prstGeom prst="rect">
            <a:avLst/>
          </a:prstGeom>
        </p:spPr>
      </p:pic>
    </p:spTree>
    <p:extLst>
      <p:ext uri="{BB962C8B-B14F-4D97-AF65-F5344CB8AC3E}">
        <p14:creationId xmlns:p14="http://schemas.microsoft.com/office/powerpoint/2010/main" val="4255767286"/>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lajd końcowy">
    <p:spTree>
      <p:nvGrpSpPr>
        <p:cNvPr id="1" name=""/>
        <p:cNvGrpSpPr/>
        <p:nvPr/>
      </p:nvGrpSpPr>
      <p:grpSpPr>
        <a:xfrm>
          <a:off x="0" y="0"/>
          <a:ext cx="0" cy="0"/>
          <a:chOff x="0" y="0"/>
          <a:chExt cx="0" cy="0"/>
        </a:xfrm>
      </p:grpSpPr>
      <p:sp>
        <p:nvSpPr>
          <p:cNvPr id="12" name="Prostokąt 11">
            <a:extLst>
              <a:ext uri="{FF2B5EF4-FFF2-40B4-BE49-F238E27FC236}">
                <a16:creationId xmlns:a16="http://schemas.microsoft.com/office/drawing/2014/main" id="{F8E39A3A-22D6-B8ED-2F58-16F69704FFAA}"/>
              </a:ext>
            </a:extLst>
          </p:cNvPr>
          <p:cNvSpPr/>
          <p:nvPr userDrawn="1"/>
        </p:nvSpPr>
        <p:spPr>
          <a:xfrm>
            <a:off x="2465388" y="4500563"/>
            <a:ext cx="8226426"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ymbol zastępczy obrazu 10">
            <a:extLst>
              <a:ext uri="{FF2B5EF4-FFF2-40B4-BE49-F238E27FC236}">
                <a16:creationId xmlns:a16="http://schemas.microsoft.com/office/drawing/2014/main" id="{A760FD32-D539-3290-0E5F-1B5EF08EB2F0}"/>
              </a:ext>
            </a:extLst>
          </p:cNvPr>
          <p:cNvSpPr>
            <a:spLocks noGrp="1"/>
          </p:cNvSpPr>
          <p:nvPr>
            <p:ph type="pic" sz="quarter" idx="10"/>
          </p:nvPr>
        </p:nvSpPr>
        <p:spPr>
          <a:xfrm>
            <a:off x="1025525" y="0"/>
            <a:ext cx="8640763" cy="5221288"/>
          </a:xfrm>
          <a:custGeom>
            <a:avLst/>
            <a:gdLst>
              <a:gd name="connsiteX0" fmla="*/ 0 w 8640763"/>
              <a:gd name="connsiteY0" fmla="*/ 0 h 5221288"/>
              <a:gd name="connsiteX1" fmla="*/ 8640763 w 8640763"/>
              <a:gd name="connsiteY1" fmla="*/ 0 h 5221288"/>
              <a:gd name="connsiteX2" fmla="*/ 8640763 w 8640763"/>
              <a:gd name="connsiteY2" fmla="*/ 4500563 h 5221288"/>
              <a:gd name="connsiteX3" fmla="*/ 1439863 w 8640763"/>
              <a:gd name="connsiteY3" fmla="*/ 4500563 h 5221288"/>
              <a:gd name="connsiteX4" fmla="*/ 1439863 w 8640763"/>
              <a:gd name="connsiteY4" fmla="*/ 5221288 h 5221288"/>
              <a:gd name="connsiteX5" fmla="*/ 0 w 8640763"/>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40763" h="5221288">
                <a:moveTo>
                  <a:pt x="0" y="0"/>
                </a:moveTo>
                <a:lnTo>
                  <a:pt x="8640763" y="0"/>
                </a:lnTo>
                <a:lnTo>
                  <a:pt x="8640763" y="4500563"/>
                </a:lnTo>
                <a:lnTo>
                  <a:pt x="1439863" y="4500563"/>
                </a:lnTo>
                <a:lnTo>
                  <a:pt x="1439863"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pic>
        <p:nvPicPr>
          <p:cNvPr id="7" name="Obraz 6" descr="Obraz zawierający tekst&#10;&#10;Opis wygenerowany automatycznie">
            <a:extLst>
              <a:ext uri="{FF2B5EF4-FFF2-40B4-BE49-F238E27FC236}">
                <a16:creationId xmlns:a16="http://schemas.microsoft.com/office/drawing/2014/main" id="{3B4B8A84-3D08-244B-BF5B-6E361D1A74B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2466975" y="4500563"/>
            <a:ext cx="3959225" cy="720090"/>
          </a:xfrm>
          <a:prstGeom prst="rect">
            <a:avLst/>
          </a:prstGeom>
        </p:spPr>
      </p:pic>
      <p:sp>
        <p:nvSpPr>
          <p:cNvPr id="2" name="Tytuł 1">
            <a:extLst>
              <a:ext uri="{FF2B5EF4-FFF2-40B4-BE49-F238E27FC236}">
                <a16:creationId xmlns:a16="http://schemas.microsoft.com/office/drawing/2014/main" id="{C3C397EF-E780-3941-A190-8FF660EE9016}"/>
              </a:ext>
            </a:extLst>
          </p:cNvPr>
          <p:cNvSpPr>
            <a:spLocks noGrp="1"/>
          </p:cNvSpPr>
          <p:nvPr>
            <p:ph type="title"/>
          </p:nvPr>
        </p:nvSpPr>
        <p:spPr>
          <a:xfrm>
            <a:off x="2825750" y="5593629"/>
            <a:ext cx="7559675" cy="705572"/>
          </a:xfrm>
        </p:spPr>
        <p:txBody>
          <a:bodyPr/>
          <a:lstStyle/>
          <a:p>
            <a:r>
              <a:rPr lang="pl-PL"/>
              <a:t>Kliknij, aby edytować styl</a:t>
            </a:r>
            <a:endParaRPr lang="pl-PL" dirty="0"/>
          </a:p>
        </p:txBody>
      </p:sp>
      <p:pic>
        <p:nvPicPr>
          <p:cNvPr id="8" name="Obraz 7" descr="znak Funduszy Europejskich">
            <a:extLst>
              <a:ext uri="{FF2B5EF4-FFF2-40B4-BE49-F238E27FC236}">
                <a16:creationId xmlns:a16="http://schemas.microsoft.com/office/drawing/2014/main" id="{BFD80FA4-66E0-3049-A92A-085F431CEB0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92000" y="6371047"/>
            <a:ext cx="1621258" cy="949192"/>
          </a:xfrm>
          <a:prstGeom prst="rect">
            <a:avLst/>
          </a:prstGeom>
        </p:spPr>
      </p:pic>
      <p:pic>
        <p:nvPicPr>
          <p:cNvPr id="9" name="Obraz 8" descr="flaga Unii Europejskie z dopiskiem dofinansowane przez Unię Europejską">
            <a:extLst>
              <a:ext uri="{FF2B5EF4-FFF2-40B4-BE49-F238E27FC236}">
                <a16:creationId xmlns:a16="http://schemas.microsoft.com/office/drawing/2014/main" id="{695F0183-048A-AF46-A850-8C265BFACC25}"/>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272000" y="6371047"/>
            <a:ext cx="2633371" cy="949192"/>
          </a:xfrm>
          <a:prstGeom prst="rect">
            <a:avLst/>
          </a:prstGeom>
        </p:spPr>
      </p:pic>
      <p:pic>
        <p:nvPicPr>
          <p:cNvPr id="10" name="Obraz 9" descr="barwy RP">
            <a:extLst>
              <a:ext uri="{FF2B5EF4-FFF2-40B4-BE49-F238E27FC236}">
                <a16:creationId xmlns:a16="http://schemas.microsoft.com/office/drawing/2014/main" id="{875F5C9C-57CB-134D-A405-3BC05A23D856}"/>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722743" y="6370378"/>
            <a:ext cx="2239772" cy="950531"/>
          </a:xfrm>
          <a:prstGeom prst="rect">
            <a:avLst/>
          </a:prstGeom>
        </p:spPr>
      </p:pic>
    </p:spTree>
    <p:extLst>
      <p:ext uri="{BB962C8B-B14F-4D97-AF65-F5344CB8AC3E}">
        <p14:creationId xmlns:p14="http://schemas.microsoft.com/office/powerpoint/2010/main" val="2785084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2_Slajd tytułowy (długi tytuł)">
    <p:spTree>
      <p:nvGrpSpPr>
        <p:cNvPr id="1" name=""/>
        <p:cNvGrpSpPr/>
        <p:nvPr/>
      </p:nvGrpSpPr>
      <p:grpSpPr>
        <a:xfrm>
          <a:off x="0" y="0"/>
          <a:ext cx="0" cy="0"/>
          <a:chOff x="0" y="0"/>
          <a:chExt cx="0" cy="0"/>
        </a:xfrm>
      </p:grpSpPr>
      <p:sp>
        <p:nvSpPr>
          <p:cNvPr id="9" name="Prostokąt 8">
            <a:extLst>
              <a:ext uri="{FF2B5EF4-FFF2-40B4-BE49-F238E27FC236}">
                <a16:creationId xmlns:a16="http://schemas.microsoft.com/office/drawing/2014/main" id="{A63EBD56-4A88-4F5C-BEAF-A33740721C44}"/>
              </a:ext>
            </a:extLst>
          </p:cNvPr>
          <p:cNvSpPr/>
          <p:nvPr userDrawn="1"/>
        </p:nvSpPr>
        <p:spPr>
          <a:xfrm>
            <a:off x="1025525" y="1983572"/>
            <a:ext cx="8640763" cy="4316627"/>
          </a:xfrm>
          <a:prstGeom prst="rect">
            <a:avLst/>
          </a:prstGeom>
          <a:solidFill>
            <a:srgbClr val="A6D3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Prostokąt 10">
            <a:extLst>
              <a:ext uri="{FF2B5EF4-FFF2-40B4-BE49-F238E27FC236}">
                <a16:creationId xmlns:a16="http://schemas.microsoft.com/office/drawing/2014/main" id="{48CDFE25-4437-7188-EA7B-7D9DAD502275}"/>
              </a:ext>
              <a:ext uri="{C183D7F6-B498-43B3-948B-1728B52AA6E4}">
                <adec:decorative xmlns:adec="http://schemas.microsoft.com/office/drawing/2017/decorative" val="1"/>
              </a:ext>
            </a:extLst>
          </p:cNvPr>
          <p:cNvSpPr/>
          <p:nvPr userDrawn="1"/>
        </p:nvSpPr>
        <p:spPr>
          <a:xfrm>
            <a:off x="1" y="0"/>
            <a:ext cx="4986337" cy="26939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13" name="Obraz 12" descr="Obraz zawierający tekst&#10;&#10;Opis wygenerowany automatycznie">
            <a:extLst>
              <a:ext uri="{FF2B5EF4-FFF2-40B4-BE49-F238E27FC236}">
                <a16:creationId xmlns:a16="http://schemas.microsoft.com/office/drawing/2014/main" id="{49D1ECBE-9DB2-9B2A-CE8F-84EF95EA484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25525" y="1983572"/>
            <a:ext cx="3959225" cy="720090"/>
          </a:xfrm>
          <a:prstGeom prst="rect">
            <a:avLst/>
          </a:prstGeom>
        </p:spPr>
      </p:pic>
      <p:sp>
        <p:nvSpPr>
          <p:cNvPr id="2" name="Title 1"/>
          <p:cNvSpPr>
            <a:spLocks noGrp="1"/>
          </p:cNvSpPr>
          <p:nvPr>
            <p:ph type="ctrTitle"/>
          </p:nvPr>
        </p:nvSpPr>
        <p:spPr>
          <a:xfrm>
            <a:off x="1385877" y="3070227"/>
            <a:ext cx="7920115" cy="1087764"/>
          </a:xfrm>
        </p:spPr>
        <p:txBody>
          <a:bodyPr anchor="t" anchorCtr="0">
            <a:normAutofit/>
          </a:bodyPr>
          <a:lstStyle>
            <a:lvl1pPr algn="l">
              <a:lnSpc>
                <a:spcPts val="4000"/>
              </a:lnSpc>
              <a:defRPr sz="3200"/>
            </a:lvl1pPr>
          </a:lstStyle>
          <a:p>
            <a:r>
              <a:rPr lang="pl-PL"/>
              <a:t>Kliknij, aby edytować styl</a:t>
            </a:r>
            <a:endParaRPr lang="en-US" dirty="0"/>
          </a:p>
        </p:txBody>
      </p:sp>
      <p:sp>
        <p:nvSpPr>
          <p:cNvPr id="3" name="Subtitle 2"/>
          <p:cNvSpPr>
            <a:spLocks noGrp="1"/>
          </p:cNvSpPr>
          <p:nvPr>
            <p:ph type="subTitle" idx="1"/>
          </p:nvPr>
        </p:nvSpPr>
        <p:spPr>
          <a:xfrm>
            <a:off x="1385888" y="4861794"/>
            <a:ext cx="7920037" cy="1080000"/>
          </a:xfrm>
        </p:spPr>
        <p:txBody>
          <a:bodyPr>
            <a:normAutofit/>
          </a:bodyPr>
          <a:lstStyle>
            <a:lvl1pPr marL="0" indent="0" algn="l">
              <a:lnSpc>
                <a:spcPts val="3500"/>
              </a:lnSpc>
              <a:buNone/>
              <a:defRPr sz="2800" b="1">
                <a:solidFill>
                  <a:schemeClr val="tx2"/>
                </a:solidFill>
              </a:defRPr>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pl-PL"/>
              <a:t>Kliknij, aby edytować styl wzorca podtytułu</a:t>
            </a:r>
            <a:endParaRPr lang="en-US" dirty="0"/>
          </a:p>
        </p:txBody>
      </p:sp>
      <p:sp>
        <p:nvSpPr>
          <p:cNvPr id="4" name="Date Placeholder 3"/>
          <p:cNvSpPr>
            <a:spLocks noGrp="1"/>
          </p:cNvSpPr>
          <p:nvPr>
            <p:ph type="dt" sz="half" idx="10"/>
          </p:nvPr>
        </p:nvSpPr>
        <p:spPr>
          <a:xfrm>
            <a:off x="7865356" y="540402"/>
            <a:ext cx="1799844" cy="349114"/>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68EEE8EE-D7CF-4F1D-849B-3E54D1DD80B0}" type="datetime1">
              <a:rPr lang="pl-PL" smtClean="0"/>
              <a:t>02.07.2024</a:t>
            </a:fld>
            <a:endParaRPr lang="pl-PL" dirty="0"/>
          </a:p>
        </p:txBody>
      </p:sp>
      <p:pic>
        <p:nvPicPr>
          <p:cNvPr id="8" name="Obraz 7" descr="logo Funduszy Europejskich">
            <a:extLst>
              <a:ext uri="{FF2B5EF4-FFF2-40B4-BE49-F238E27FC236}">
                <a16:creationId xmlns:a16="http://schemas.microsoft.com/office/drawing/2014/main" id="{500FFCFA-D3A4-40A4-E76C-99575547246A}"/>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92000" y="6371047"/>
            <a:ext cx="1621258" cy="949192"/>
          </a:xfrm>
          <a:prstGeom prst="rect">
            <a:avLst/>
          </a:prstGeom>
        </p:spPr>
      </p:pic>
      <p:pic>
        <p:nvPicPr>
          <p:cNvPr id="10" name="Obraz 9" descr="flaga Unii Europejskiej z dopiskiem dofinansowane przez Unię Europejską">
            <a:extLst>
              <a:ext uri="{FF2B5EF4-FFF2-40B4-BE49-F238E27FC236}">
                <a16:creationId xmlns:a16="http://schemas.microsoft.com/office/drawing/2014/main" id="{DC91A070-16DB-C0E1-0B7B-93924541A6E7}"/>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7272000" y="6371047"/>
            <a:ext cx="2633371" cy="949192"/>
          </a:xfrm>
          <a:prstGeom prst="rect">
            <a:avLst/>
          </a:prstGeom>
        </p:spPr>
      </p:pic>
      <p:pic>
        <p:nvPicPr>
          <p:cNvPr id="12" name="Obraz 11" descr="barwy RP">
            <a:extLst>
              <a:ext uri="{FF2B5EF4-FFF2-40B4-BE49-F238E27FC236}">
                <a16:creationId xmlns:a16="http://schemas.microsoft.com/office/drawing/2014/main" id="{AB280FEF-799B-B9CA-10D2-815DA71DA238}"/>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722743" y="6370378"/>
            <a:ext cx="2239772" cy="950531"/>
          </a:xfrm>
          <a:prstGeom prst="rect">
            <a:avLst/>
          </a:prstGeom>
        </p:spPr>
      </p:pic>
      <p:pic>
        <p:nvPicPr>
          <p:cNvPr id="6" name="Obraz 5">
            <a:extLst>
              <a:ext uri="{FF2B5EF4-FFF2-40B4-BE49-F238E27FC236}">
                <a16:creationId xmlns:a16="http://schemas.microsoft.com/office/drawing/2014/main" id="{039E0742-6ADE-F448-8437-7F591E1D07FA}"/>
              </a:ext>
            </a:extLst>
          </p:cNvPr>
          <p:cNvPicPr>
            <a:picLocks noChangeAspect="1"/>
          </p:cNvPicPr>
          <p:nvPr userDrawn="1"/>
        </p:nvPicPr>
        <p:blipFill>
          <a:blip r:embed="rId6" cstate="hqprint">
            <a:alphaModFix amt="55000"/>
            <a:extLst>
              <a:ext uri="{28A0092B-C50C-407E-A947-70E740481C1C}">
                <a14:useLocalDpi xmlns:a14="http://schemas.microsoft.com/office/drawing/2010/main" val="0"/>
              </a:ext>
            </a:extLst>
          </a:blip>
          <a:stretch>
            <a:fillRect/>
          </a:stretch>
        </p:blipFill>
        <p:spPr>
          <a:xfrm>
            <a:off x="652757" y="1244366"/>
            <a:ext cx="381000" cy="381000"/>
          </a:xfrm>
          <a:prstGeom prst="rect">
            <a:avLst/>
          </a:prstGeom>
        </p:spPr>
      </p:pic>
      <p:pic>
        <p:nvPicPr>
          <p:cNvPr id="17" name="Obraz 16">
            <a:extLst>
              <a:ext uri="{FF2B5EF4-FFF2-40B4-BE49-F238E27FC236}">
                <a16:creationId xmlns:a16="http://schemas.microsoft.com/office/drawing/2014/main" id="{F60567DB-D582-D44E-A6AD-12B2B5F1FE7B}"/>
              </a:ext>
            </a:extLst>
          </p:cNvPr>
          <p:cNvPicPr>
            <a:picLocks noChangeAspect="1"/>
          </p:cNvPicPr>
          <p:nvPr userDrawn="1"/>
        </p:nvPicPr>
        <p:blipFill>
          <a:blip r:embed="rId7" cstate="hqprint">
            <a:alphaModFix amt="55000"/>
            <a:extLst>
              <a:ext uri="{28A0092B-C50C-407E-A947-70E740481C1C}">
                <a14:useLocalDpi xmlns:a14="http://schemas.microsoft.com/office/drawing/2010/main" val="0"/>
              </a:ext>
            </a:extLst>
          </a:blip>
          <a:stretch>
            <a:fillRect/>
          </a:stretch>
        </p:blipFill>
        <p:spPr>
          <a:xfrm>
            <a:off x="1365250" y="545866"/>
            <a:ext cx="381000" cy="381000"/>
          </a:xfrm>
          <a:prstGeom prst="rect">
            <a:avLst/>
          </a:prstGeom>
        </p:spPr>
      </p:pic>
      <p:pic>
        <p:nvPicPr>
          <p:cNvPr id="19" name="Obraz 18">
            <a:extLst>
              <a:ext uri="{FF2B5EF4-FFF2-40B4-BE49-F238E27FC236}">
                <a16:creationId xmlns:a16="http://schemas.microsoft.com/office/drawing/2014/main" id="{39EEE39C-033E-F640-8C4C-E23D91BEA336}"/>
              </a:ext>
            </a:extLst>
          </p:cNvPr>
          <p:cNvPicPr>
            <a:picLocks noChangeAspect="1"/>
          </p:cNvPicPr>
          <p:nvPr userDrawn="1"/>
        </p:nvPicPr>
        <p:blipFill>
          <a:blip r:embed="rId8" cstate="hqprint">
            <a:alphaModFix amt="55000"/>
            <a:extLst>
              <a:ext uri="{28A0092B-C50C-407E-A947-70E740481C1C}">
                <a14:useLocalDpi xmlns:a14="http://schemas.microsoft.com/office/drawing/2010/main" val="0"/>
              </a:ext>
            </a:extLst>
          </a:blip>
          <a:stretch>
            <a:fillRect/>
          </a:stretch>
        </p:blipFill>
        <p:spPr>
          <a:xfrm>
            <a:off x="1380511" y="1244366"/>
            <a:ext cx="381000" cy="381000"/>
          </a:xfrm>
          <a:prstGeom prst="rect">
            <a:avLst/>
          </a:prstGeom>
        </p:spPr>
      </p:pic>
      <p:pic>
        <p:nvPicPr>
          <p:cNvPr id="21" name="Obraz 20">
            <a:extLst>
              <a:ext uri="{FF2B5EF4-FFF2-40B4-BE49-F238E27FC236}">
                <a16:creationId xmlns:a16="http://schemas.microsoft.com/office/drawing/2014/main" id="{C169AC8E-96EA-1048-803E-97D6CEE5E102}"/>
              </a:ext>
            </a:extLst>
          </p:cNvPr>
          <p:cNvPicPr>
            <a:picLocks noChangeAspect="1"/>
          </p:cNvPicPr>
          <p:nvPr userDrawn="1"/>
        </p:nvPicPr>
        <p:blipFill>
          <a:blip r:embed="rId9" cstate="hqprint">
            <a:alphaModFix amt="55000"/>
            <a:extLst>
              <a:ext uri="{28A0092B-C50C-407E-A947-70E740481C1C}">
                <a14:useLocalDpi xmlns:a14="http://schemas.microsoft.com/office/drawing/2010/main" val="0"/>
              </a:ext>
            </a:extLst>
          </a:blip>
          <a:stretch>
            <a:fillRect/>
          </a:stretch>
        </p:blipFill>
        <p:spPr>
          <a:xfrm>
            <a:off x="4265786" y="538288"/>
            <a:ext cx="381000" cy="381000"/>
          </a:xfrm>
          <a:prstGeom prst="rect">
            <a:avLst/>
          </a:prstGeom>
        </p:spPr>
      </p:pic>
      <p:pic>
        <p:nvPicPr>
          <p:cNvPr id="23" name="Obraz 22">
            <a:extLst>
              <a:ext uri="{FF2B5EF4-FFF2-40B4-BE49-F238E27FC236}">
                <a16:creationId xmlns:a16="http://schemas.microsoft.com/office/drawing/2014/main" id="{D5D90F56-CFD2-1A40-B479-B556FC2D370D}"/>
              </a:ext>
            </a:extLst>
          </p:cNvPr>
          <p:cNvPicPr>
            <a:picLocks noChangeAspect="1"/>
          </p:cNvPicPr>
          <p:nvPr userDrawn="1"/>
        </p:nvPicPr>
        <p:blipFill>
          <a:blip r:embed="rId10" cstate="hqprint">
            <a:alphaModFix amt="55000"/>
            <a:extLst>
              <a:ext uri="{28A0092B-C50C-407E-A947-70E740481C1C}">
                <a14:useLocalDpi xmlns:a14="http://schemas.microsoft.com/office/drawing/2010/main" val="0"/>
              </a:ext>
            </a:extLst>
          </a:blip>
          <a:stretch>
            <a:fillRect/>
          </a:stretch>
        </p:blipFill>
        <p:spPr>
          <a:xfrm>
            <a:off x="644525" y="545866"/>
            <a:ext cx="381000" cy="381000"/>
          </a:xfrm>
          <a:prstGeom prst="rect">
            <a:avLst/>
          </a:prstGeom>
        </p:spPr>
      </p:pic>
      <p:pic>
        <p:nvPicPr>
          <p:cNvPr id="25" name="Obraz 24">
            <a:extLst>
              <a:ext uri="{FF2B5EF4-FFF2-40B4-BE49-F238E27FC236}">
                <a16:creationId xmlns:a16="http://schemas.microsoft.com/office/drawing/2014/main" id="{48E96C1A-FA5C-A24F-9872-8608B9B3BC4F}"/>
              </a:ext>
            </a:extLst>
          </p:cNvPr>
          <p:cNvPicPr>
            <a:picLocks noChangeAspect="1"/>
          </p:cNvPicPr>
          <p:nvPr userDrawn="1"/>
        </p:nvPicPr>
        <p:blipFill>
          <a:blip r:embed="rId11" cstate="hqprint">
            <a:alphaModFix amt="55000"/>
            <a:extLst>
              <a:ext uri="{28A0092B-C50C-407E-A947-70E740481C1C}">
                <a14:useLocalDpi xmlns:a14="http://schemas.microsoft.com/office/drawing/2010/main" val="0"/>
              </a:ext>
            </a:extLst>
          </a:blip>
          <a:stretch>
            <a:fillRect/>
          </a:stretch>
        </p:blipFill>
        <p:spPr>
          <a:xfrm>
            <a:off x="2104293" y="1254829"/>
            <a:ext cx="381000" cy="381000"/>
          </a:xfrm>
          <a:prstGeom prst="rect">
            <a:avLst/>
          </a:prstGeom>
        </p:spPr>
      </p:pic>
      <p:pic>
        <p:nvPicPr>
          <p:cNvPr id="27" name="Obraz 26">
            <a:extLst>
              <a:ext uri="{FF2B5EF4-FFF2-40B4-BE49-F238E27FC236}">
                <a16:creationId xmlns:a16="http://schemas.microsoft.com/office/drawing/2014/main" id="{28B2440F-CBE5-784D-ADC8-E797F64F472B}"/>
              </a:ext>
            </a:extLst>
          </p:cNvPr>
          <p:cNvPicPr>
            <a:picLocks noChangeAspect="1"/>
          </p:cNvPicPr>
          <p:nvPr userDrawn="1"/>
        </p:nvPicPr>
        <p:blipFill>
          <a:blip r:embed="rId12" cstate="hqprint">
            <a:alphaModFix amt="55000"/>
            <a:extLst>
              <a:ext uri="{28A0092B-C50C-407E-A947-70E740481C1C}">
                <a14:useLocalDpi xmlns:a14="http://schemas.microsoft.com/office/drawing/2010/main" val="0"/>
              </a:ext>
            </a:extLst>
          </a:blip>
          <a:stretch>
            <a:fillRect/>
          </a:stretch>
        </p:blipFill>
        <p:spPr>
          <a:xfrm>
            <a:off x="2814637" y="543567"/>
            <a:ext cx="381000" cy="381000"/>
          </a:xfrm>
          <a:prstGeom prst="rect">
            <a:avLst/>
          </a:prstGeom>
        </p:spPr>
      </p:pic>
      <p:pic>
        <p:nvPicPr>
          <p:cNvPr id="29" name="Obraz 28">
            <a:extLst>
              <a:ext uri="{FF2B5EF4-FFF2-40B4-BE49-F238E27FC236}">
                <a16:creationId xmlns:a16="http://schemas.microsoft.com/office/drawing/2014/main" id="{1C717A0E-10D0-FA43-BF65-49909BDCEAFA}"/>
              </a:ext>
            </a:extLst>
          </p:cNvPr>
          <p:cNvPicPr>
            <a:picLocks noChangeAspect="1"/>
          </p:cNvPicPr>
          <p:nvPr userDrawn="1"/>
        </p:nvPicPr>
        <p:blipFill>
          <a:blip r:embed="rId13" cstate="hqprint">
            <a:alphaModFix amt="55000"/>
            <a:extLst>
              <a:ext uri="{28A0092B-C50C-407E-A947-70E740481C1C}">
                <a14:useLocalDpi xmlns:a14="http://schemas.microsoft.com/office/drawing/2010/main" val="0"/>
              </a:ext>
            </a:extLst>
          </a:blip>
          <a:stretch>
            <a:fillRect/>
          </a:stretch>
        </p:blipFill>
        <p:spPr>
          <a:xfrm>
            <a:off x="3537018" y="535269"/>
            <a:ext cx="381000" cy="381000"/>
          </a:xfrm>
          <a:prstGeom prst="rect">
            <a:avLst/>
          </a:prstGeom>
        </p:spPr>
      </p:pic>
      <p:pic>
        <p:nvPicPr>
          <p:cNvPr id="31" name="Obraz 30">
            <a:extLst>
              <a:ext uri="{FF2B5EF4-FFF2-40B4-BE49-F238E27FC236}">
                <a16:creationId xmlns:a16="http://schemas.microsoft.com/office/drawing/2014/main" id="{A2891D6F-956C-9342-B2BB-C701A5BC5154}"/>
              </a:ext>
            </a:extLst>
          </p:cNvPr>
          <p:cNvPicPr>
            <a:picLocks noChangeAspect="1"/>
          </p:cNvPicPr>
          <p:nvPr userDrawn="1"/>
        </p:nvPicPr>
        <p:blipFill>
          <a:blip r:embed="rId14" cstate="hqprint">
            <a:alphaModFix amt="55000"/>
            <a:extLst>
              <a:ext uri="{28A0092B-C50C-407E-A947-70E740481C1C}">
                <a14:useLocalDpi xmlns:a14="http://schemas.microsoft.com/office/drawing/2010/main" val="0"/>
              </a:ext>
            </a:extLst>
          </a:blip>
          <a:stretch>
            <a:fillRect/>
          </a:stretch>
        </p:blipFill>
        <p:spPr>
          <a:xfrm>
            <a:off x="2092256" y="531095"/>
            <a:ext cx="381000" cy="381000"/>
          </a:xfrm>
          <a:prstGeom prst="rect">
            <a:avLst/>
          </a:prstGeom>
        </p:spPr>
      </p:pic>
      <p:pic>
        <p:nvPicPr>
          <p:cNvPr id="33" name="Obraz 32">
            <a:extLst>
              <a:ext uri="{FF2B5EF4-FFF2-40B4-BE49-F238E27FC236}">
                <a16:creationId xmlns:a16="http://schemas.microsoft.com/office/drawing/2014/main" id="{7DE0C268-A93E-1C47-9AA3-10F1F10D0971}"/>
              </a:ext>
            </a:extLst>
          </p:cNvPr>
          <p:cNvPicPr>
            <a:picLocks noChangeAspect="1"/>
          </p:cNvPicPr>
          <p:nvPr userDrawn="1"/>
        </p:nvPicPr>
        <p:blipFill>
          <a:blip r:embed="rId15" cstate="hqprint">
            <a:alphaModFix amt="55000"/>
            <a:extLst>
              <a:ext uri="{28A0092B-C50C-407E-A947-70E740481C1C}">
                <a14:useLocalDpi xmlns:a14="http://schemas.microsoft.com/office/drawing/2010/main" val="0"/>
              </a:ext>
            </a:extLst>
          </a:blip>
          <a:stretch>
            <a:fillRect/>
          </a:stretch>
        </p:blipFill>
        <p:spPr>
          <a:xfrm>
            <a:off x="3534802" y="1251987"/>
            <a:ext cx="381000" cy="381000"/>
          </a:xfrm>
          <a:prstGeom prst="rect">
            <a:avLst/>
          </a:prstGeom>
        </p:spPr>
      </p:pic>
      <p:pic>
        <p:nvPicPr>
          <p:cNvPr id="35" name="Obraz 34">
            <a:extLst>
              <a:ext uri="{FF2B5EF4-FFF2-40B4-BE49-F238E27FC236}">
                <a16:creationId xmlns:a16="http://schemas.microsoft.com/office/drawing/2014/main" id="{45508241-FE91-D847-8686-4F72BD314220}"/>
              </a:ext>
            </a:extLst>
          </p:cNvPr>
          <p:cNvPicPr>
            <a:picLocks noChangeAspect="1"/>
          </p:cNvPicPr>
          <p:nvPr userDrawn="1"/>
        </p:nvPicPr>
        <p:blipFill>
          <a:blip r:embed="rId16" cstate="hqprint">
            <a:alphaModFix amt="55000"/>
            <a:extLst>
              <a:ext uri="{28A0092B-C50C-407E-A947-70E740481C1C}">
                <a14:useLocalDpi xmlns:a14="http://schemas.microsoft.com/office/drawing/2010/main" val="0"/>
              </a:ext>
            </a:extLst>
          </a:blip>
          <a:stretch>
            <a:fillRect/>
          </a:stretch>
        </p:blipFill>
        <p:spPr>
          <a:xfrm>
            <a:off x="4265613" y="1250549"/>
            <a:ext cx="381000" cy="381000"/>
          </a:xfrm>
          <a:prstGeom prst="rect">
            <a:avLst/>
          </a:prstGeom>
        </p:spPr>
      </p:pic>
      <p:pic>
        <p:nvPicPr>
          <p:cNvPr id="37" name="Obraz 36">
            <a:extLst>
              <a:ext uri="{FF2B5EF4-FFF2-40B4-BE49-F238E27FC236}">
                <a16:creationId xmlns:a16="http://schemas.microsoft.com/office/drawing/2014/main" id="{EB9A3203-260A-FA4A-9526-A6276A5756DA}"/>
              </a:ext>
            </a:extLst>
          </p:cNvPr>
          <p:cNvPicPr>
            <a:picLocks noChangeAspect="1"/>
          </p:cNvPicPr>
          <p:nvPr userDrawn="1"/>
        </p:nvPicPr>
        <p:blipFill>
          <a:blip r:embed="rId17" cstate="hqprint">
            <a:alphaModFix amt="55000"/>
            <a:extLst>
              <a:ext uri="{28A0092B-C50C-407E-A947-70E740481C1C}">
                <a14:useLocalDpi xmlns:a14="http://schemas.microsoft.com/office/drawing/2010/main" val="0"/>
              </a:ext>
            </a:extLst>
          </a:blip>
          <a:stretch>
            <a:fillRect/>
          </a:stretch>
        </p:blipFill>
        <p:spPr>
          <a:xfrm>
            <a:off x="2814637" y="1250549"/>
            <a:ext cx="381000" cy="381000"/>
          </a:xfrm>
          <a:prstGeom prst="rect">
            <a:avLst/>
          </a:prstGeom>
        </p:spPr>
      </p:pic>
    </p:spTree>
    <p:extLst>
      <p:ext uri="{BB962C8B-B14F-4D97-AF65-F5344CB8AC3E}">
        <p14:creationId xmlns:p14="http://schemas.microsoft.com/office/powerpoint/2010/main" val="3586026018"/>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lajd tytułowy (krótki tytuł)">
    <p:spTree>
      <p:nvGrpSpPr>
        <p:cNvPr id="1" name=""/>
        <p:cNvGrpSpPr/>
        <p:nvPr/>
      </p:nvGrpSpPr>
      <p:grpSpPr>
        <a:xfrm>
          <a:off x="0" y="0"/>
          <a:ext cx="0" cy="0"/>
          <a:chOff x="0" y="0"/>
          <a:chExt cx="0" cy="0"/>
        </a:xfrm>
      </p:grpSpPr>
      <p:sp>
        <p:nvSpPr>
          <p:cNvPr id="17" name="Symbol zastępczy obrazu 16">
            <a:extLst>
              <a:ext uri="{FF2B5EF4-FFF2-40B4-BE49-F238E27FC236}">
                <a16:creationId xmlns:a16="http://schemas.microsoft.com/office/drawing/2014/main" id="{69383BDA-94B1-6FB6-27E3-0CC3DEDF5AF5}"/>
              </a:ext>
            </a:extLst>
          </p:cNvPr>
          <p:cNvSpPr>
            <a:spLocks noGrp="1"/>
          </p:cNvSpPr>
          <p:nvPr>
            <p:ph type="pic" sz="quarter" idx="11"/>
          </p:nvPr>
        </p:nvSpPr>
        <p:spPr>
          <a:xfrm>
            <a:off x="0" y="0"/>
            <a:ext cx="6784975" cy="5221288"/>
          </a:xfrm>
          <a:custGeom>
            <a:avLst/>
            <a:gdLst>
              <a:gd name="connsiteX0" fmla="*/ 0 w 6784975"/>
              <a:gd name="connsiteY0" fmla="*/ 0 h 5221288"/>
              <a:gd name="connsiteX1" fmla="*/ 6784975 w 6784975"/>
              <a:gd name="connsiteY1" fmla="*/ 0 h 5221288"/>
              <a:gd name="connsiteX2" fmla="*/ 6784975 w 6784975"/>
              <a:gd name="connsiteY2" fmla="*/ 4500563 h 5221288"/>
              <a:gd name="connsiteX3" fmla="*/ 2825750 w 6784975"/>
              <a:gd name="connsiteY3" fmla="*/ 4500563 h 5221288"/>
              <a:gd name="connsiteX4" fmla="*/ 2825750 w 6784975"/>
              <a:gd name="connsiteY4" fmla="*/ 5221288 h 5221288"/>
              <a:gd name="connsiteX5" fmla="*/ 0 w 6784975"/>
              <a:gd name="connsiteY5" fmla="*/ 5221288 h 5221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84975" h="5221288">
                <a:moveTo>
                  <a:pt x="0" y="0"/>
                </a:moveTo>
                <a:lnTo>
                  <a:pt x="6784975" y="0"/>
                </a:lnTo>
                <a:lnTo>
                  <a:pt x="6784975" y="4500563"/>
                </a:lnTo>
                <a:lnTo>
                  <a:pt x="2825750" y="4500563"/>
                </a:lnTo>
                <a:lnTo>
                  <a:pt x="2825750" y="5221288"/>
                </a:lnTo>
                <a:lnTo>
                  <a:pt x="0" y="522128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dirty="0"/>
              <a:t>Kliknij ikonę, aby dodać obraz</a:t>
            </a:r>
          </a:p>
        </p:txBody>
      </p:sp>
      <p:sp>
        <p:nvSpPr>
          <p:cNvPr id="13" name="Prostokąt 12">
            <a:extLst>
              <a:ext uri="{FF2B5EF4-FFF2-40B4-BE49-F238E27FC236}">
                <a16:creationId xmlns:a16="http://schemas.microsoft.com/office/drawing/2014/main" id="{38965D1A-9BC8-2AB7-6B73-C2BBDA5D66AA}"/>
              </a:ext>
            </a:extLst>
          </p:cNvPr>
          <p:cNvSpPr/>
          <p:nvPr userDrawn="1"/>
        </p:nvSpPr>
        <p:spPr>
          <a:xfrm>
            <a:off x="2825750" y="4500563"/>
            <a:ext cx="6840538" cy="179963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72808" y="5579563"/>
            <a:ext cx="6133117" cy="648546"/>
          </a:xfrm>
        </p:spPr>
        <p:txBody>
          <a:bodyPr anchor="t" anchorCtr="0">
            <a:normAutofit/>
          </a:bodyPr>
          <a:lstStyle>
            <a:lvl1pPr algn="l">
              <a:lnSpc>
                <a:spcPts val="3500"/>
              </a:lnSpc>
              <a:defRPr sz="2800"/>
            </a:lvl1pPr>
          </a:lstStyle>
          <a:p>
            <a:r>
              <a:rPr lang="pl-PL"/>
              <a:t>Kliknij, aby edytować styl</a:t>
            </a:r>
            <a:endParaRPr lang="en-US" dirty="0"/>
          </a:p>
        </p:txBody>
      </p:sp>
      <p:sp>
        <p:nvSpPr>
          <p:cNvPr id="4" name="Date Placeholder 3"/>
          <p:cNvSpPr>
            <a:spLocks noGrp="1"/>
          </p:cNvSpPr>
          <p:nvPr>
            <p:ph type="dt" sz="half" idx="10"/>
          </p:nvPr>
        </p:nvSpPr>
        <p:spPr>
          <a:xfrm>
            <a:off x="7866444" y="539750"/>
            <a:ext cx="1799844" cy="366725"/>
          </a:xfrm>
          <a:prstGeom prst="rect">
            <a:avLst/>
          </a:prstGeom>
        </p:spPr>
        <p:txBody>
          <a:bodyPr lIns="0" tIns="0" rIns="0" bIns="0"/>
          <a:lstStyle>
            <a:lvl1pPr algn="r">
              <a:lnSpc>
                <a:spcPts val="1800"/>
              </a:lnSpc>
              <a:defRPr sz="1400">
                <a:solidFill>
                  <a:schemeClr val="tx2"/>
                </a:solidFill>
                <a:latin typeface="Open Sans" pitchFamily="2" charset="0"/>
                <a:ea typeface="Open Sans" pitchFamily="2" charset="0"/>
                <a:cs typeface="Open Sans" pitchFamily="2" charset="0"/>
              </a:defRPr>
            </a:lvl1pPr>
          </a:lstStyle>
          <a:p>
            <a:fld id="{D857886D-A165-4D54-8DB0-CE6586ECA8EC}" type="datetime1">
              <a:rPr lang="pl-PL" smtClean="0"/>
              <a:t>02.07.2024</a:t>
            </a:fld>
            <a:endParaRPr lang="pl-PL" dirty="0"/>
          </a:p>
        </p:txBody>
      </p:sp>
      <p:pic>
        <p:nvPicPr>
          <p:cNvPr id="8" name="Obraz 7" descr="logo Funduszy Europejskich">
            <a:extLst>
              <a:ext uri="{FF2B5EF4-FFF2-40B4-BE49-F238E27FC236}">
                <a16:creationId xmlns:a16="http://schemas.microsoft.com/office/drawing/2014/main" id="{70B23A41-17AB-76D8-3EFE-38FC22C5B56D}"/>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792000" y="6371047"/>
            <a:ext cx="1621258" cy="949192"/>
          </a:xfrm>
          <a:prstGeom prst="rect">
            <a:avLst/>
          </a:prstGeom>
        </p:spPr>
      </p:pic>
      <p:pic>
        <p:nvPicPr>
          <p:cNvPr id="10" name="Obraz 9" descr="flaga Unii Europejskie z dopiskiem dofinansowane przez Unię Europejską">
            <a:extLst>
              <a:ext uri="{FF2B5EF4-FFF2-40B4-BE49-F238E27FC236}">
                <a16:creationId xmlns:a16="http://schemas.microsoft.com/office/drawing/2014/main" id="{E8AB2AB5-3131-C310-7606-689979851145}"/>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272000" y="6371047"/>
            <a:ext cx="2633371" cy="949192"/>
          </a:xfrm>
          <a:prstGeom prst="rect">
            <a:avLst/>
          </a:prstGeom>
        </p:spPr>
      </p:pic>
      <p:pic>
        <p:nvPicPr>
          <p:cNvPr id="12" name="Obraz 11" descr="barwy RP">
            <a:extLst>
              <a:ext uri="{FF2B5EF4-FFF2-40B4-BE49-F238E27FC236}">
                <a16:creationId xmlns:a16="http://schemas.microsoft.com/office/drawing/2014/main" id="{7C93677B-A16E-82CA-7FC4-B6B51516070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3722743" y="6370378"/>
            <a:ext cx="2239772" cy="950531"/>
          </a:xfrm>
          <a:prstGeom prst="rect">
            <a:avLst/>
          </a:prstGeom>
        </p:spPr>
      </p:pic>
      <p:pic>
        <p:nvPicPr>
          <p:cNvPr id="18" name="Obraz 17" descr="Obraz zawierający tekst&#10;&#10;Opis wygenerowany automatycznie">
            <a:extLst>
              <a:ext uri="{FF2B5EF4-FFF2-40B4-BE49-F238E27FC236}">
                <a16:creationId xmlns:a16="http://schemas.microsoft.com/office/drawing/2014/main" id="{EB4DB370-BCB9-D1E9-5613-5A9DCA5F3119}"/>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2825750" y="4500563"/>
            <a:ext cx="3959225" cy="720090"/>
          </a:xfrm>
          <a:prstGeom prst="rect">
            <a:avLst/>
          </a:prstGeom>
        </p:spPr>
      </p:pic>
    </p:spTree>
    <p:extLst>
      <p:ext uri="{BB962C8B-B14F-4D97-AF65-F5344CB8AC3E}">
        <p14:creationId xmlns:p14="http://schemas.microsoft.com/office/powerpoint/2010/main" val="163393511"/>
      </p:ext>
    </p:extLst>
  </p:cSld>
  <p:clrMapOvr>
    <a:masterClrMapping/>
  </p:clrMapOvr>
  <p:extLst>
    <p:ext uri="{DCECCB84-F9BA-43D5-87BE-67443E8EF086}">
      <p15:sldGuideLst xmlns:p15="http://schemas.microsoft.com/office/powerpoint/2012/main">
        <p15:guide id="1" pos="192"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lajd tytuł sekcji">
    <p:spTree>
      <p:nvGrpSpPr>
        <p:cNvPr id="1" name=""/>
        <p:cNvGrpSpPr/>
        <p:nvPr/>
      </p:nvGrpSpPr>
      <p:grpSpPr>
        <a:xfrm>
          <a:off x="0" y="0"/>
          <a:ext cx="0" cy="0"/>
          <a:chOff x="0" y="0"/>
          <a:chExt cx="0" cy="0"/>
        </a:xfrm>
      </p:grpSpPr>
      <p:sp>
        <p:nvSpPr>
          <p:cNvPr id="10" name="Prostokąt 9">
            <a:extLst>
              <a:ext uri="{FF2B5EF4-FFF2-40B4-BE49-F238E27FC236}">
                <a16:creationId xmlns:a16="http://schemas.microsoft.com/office/drawing/2014/main" id="{0D1F565A-4734-6B49-4F72-233C397DE031}"/>
              </a:ext>
            </a:extLst>
          </p:cNvPr>
          <p:cNvSpPr/>
          <p:nvPr userDrawn="1"/>
        </p:nvSpPr>
        <p:spPr>
          <a:xfrm>
            <a:off x="2825749" y="4500563"/>
            <a:ext cx="7196139" cy="21595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Symbol zastępczy obrazu 8">
            <a:extLst>
              <a:ext uri="{FF2B5EF4-FFF2-40B4-BE49-F238E27FC236}">
                <a16:creationId xmlns:a16="http://schemas.microsoft.com/office/drawing/2014/main" id="{12E8330A-FFD8-2BBA-E745-7200C0738BE5}"/>
              </a:ext>
            </a:extLst>
          </p:cNvPr>
          <p:cNvSpPr>
            <a:spLocks noGrp="1"/>
          </p:cNvSpPr>
          <p:nvPr>
            <p:ph type="pic" sz="quarter" idx="10"/>
          </p:nvPr>
        </p:nvSpPr>
        <p:spPr>
          <a:xfrm>
            <a:off x="669925" y="0"/>
            <a:ext cx="6835775" cy="4859338"/>
          </a:xfrm>
          <a:custGeom>
            <a:avLst/>
            <a:gdLst>
              <a:gd name="connsiteX0" fmla="*/ 0 w 6835775"/>
              <a:gd name="connsiteY0" fmla="*/ 0 h 4859338"/>
              <a:gd name="connsiteX1" fmla="*/ 6835775 w 6835775"/>
              <a:gd name="connsiteY1" fmla="*/ 0 h 4859338"/>
              <a:gd name="connsiteX2" fmla="*/ 6835775 w 6835775"/>
              <a:gd name="connsiteY2" fmla="*/ 4500563 h 4859338"/>
              <a:gd name="connsiteX3" fmla="*/ 2155824 w 6835775"/>
              <a:gd name="connsiteY3" fmla="*/ 4500563 h 4859338"/>
              <a:gd name="connsiteX4" fmla="*/ 2155824 w 6835775"/>
              <a:gd name="connsiteY4" fmla="*/ 4859338 h 4859338"/>
              <a:gd name="connsiteX5" fmla="*/ 0 w 6835775"/>
              <a:gd name="connsiteY5" fmla="*/ 4859338 h 4859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5775" h="4859338">
                <a:moveTo>
                  <a:pt x="0" y="0"/>
                </a:moveTo>
                <a:lnTo>
                  <a:pt x="6835775" y="0"/>
                </a:lnTo>
                <a:lnTo>
                  <a:pt x="6835775" y="4500563"/>
                </a:lnTo>
                <a:lnTo>
                  <a:pt x="2155824" y="4500563"/>
                </a:lnTo>
                <a:lnTo>
                  <a:pt x="2155824" y="4859338"/>
                </a:lnTo>
                <a:lnTo>
                  <a:pt x="0" y="4859338"/>
                </a:lnTo>
                <a:close/>
              </a:path>
            </a:pathLst>
          </a:custGeom>
          <a:solidFill>
            <a:schemeClr val="bg1">
              <a:lumMod val="95000"/>
            </a:schemeClr>
          </a:solidFill>
        </p:spPr>
        <p:txBody>
          <a:bodyPr wrap="square" anchor="ctr" anchorCtr="0">
            <a:noAutofit/>
          </a:bodyPr>
          <a:lstStyle>
            <a:lvl1pPr marL="0" indent="0" algn="ctr">
              <a:buFont typeface="Arial" panose="020B0604020202020204" pitchFamily="34" charset="0"/>
              <a:buNone/>
              <a:defRPr sz="1000"/>
            </a:lvl1pPr>
          </a:lstStyle>
          <a:p>
            <a:r>
              <a:rPr lang="pl-PL"/>
              <a:t>Kliknij ikonę, aby dodać obraz</a:t>
            </a:r>
            <a:endParaRPr lang="pl-PL" dirty="0"/>
          </a:p>
        </p:txBody>
      </p:sp>
      <p:sp>
        <p:nvSpPr>
          <p:cNvPr id="5" name="Prostokąt 4">
            <a:extLst>
              <a:ext uri="{FF2B5EF4-FFF2-40B4-BE49-F238E27FC236}">
                <a16:creationId xmlns:a16="http://schemas.microsoft.com/office/drawing/2014/main" id="{7BF7E1EF-0AB1-F3B1-F5CD-6A2AA3056193}"/>
              </a:ext>
            </a:extLst>
          </p:cNvPr>
          <p:cNvSpPr/>
          <p:nvPr userDrawn="1"/>
        </p:nvSpPr>
        <p:spPr>
          <a:xfrm>
            <a:off x="3905250" y="4500562"/>
            <a:ext cx="3600449" cy="359395"/>
          </a:xfrm>
          <a:prstGeom prst="rect">
            <a:avLst/>
          </a:prstGeom>
          <a:solidFill>
            <a:srgbClr val="0052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rostokąt 5">
            <a:extLst>
              <a:ext uri="{FF2B5EF4-FFF2-40B4-BE49-F238E27FC236}">
                <a16:creationId xmlns:a16="http://schemas.microsoft.com/office/drawing/2014/main" id="{03E2C530-5988-0861-50D8-1C7FE1662A60}"/>
              </a:ext>
            </a:extLst>
          </p:cNvPr>
          <p:cNvSpPr/>
          <p:nvPr userDrawn="1"/>
        </p:nvSpPr>
        <p:spPr>
          <a:xfrm>
            <a:off x="2825751" y="4500561"/>
            <a:ext cx="1079500" cy="3587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2" name="Title 1"/>
          <p:cNvSpPr>
            <a:spLocks noGrp="1"/>
          </p:cNvSpPr>
          <p:nvPr>
            <p:ph type="ctrTitle"/>
          </p:nvPr>
        </p:nvSpPr>
        <p:spPr>
          <a:xfrm>
            <a:off x="3186113" y="5195719"/>
            <a:ext cx="6480176" cy="1320421"/>
          </a:xfrm>
        </p:spPr>
        <p:txBody>
          <a:bodyPr anchor="t" anchorCtr="0">
            <a:normAutofit/>
          </a:bodyPr>
          <a:lstStyle>
            <a:lvl1pPr algn="l">
              <a:lnSpc>
                <a:spcPts val="3500"/>
              </a:lnSpc>
              <a:defRPr sz="2800"/>
            </a:lvl1pPr>
          </a:lstStyle>
          <a:p>
            <a:r>
              <a:rPr lang="pl-PL"/>
              <a:t>Kliknij, aby edytować styl</a:t>
            </a:r>
            <a:endParaRPr lang="en-US" dirty="0"/>
          </a:p>
        </p:txBody>
      </p:sp>
    </p:spTree>
    <p:extLst>
      <p:ext uri="{BB962C8B-B14F-4D97-AF65-F5344CB8AC3E}">
        <p14:creationId xmlns:p14="http://schemas.microsoft.com/office/powerpoint/2010/main" val="1007901643"/>
      </p:ext>
    </p:extLst>
  </p:cSld>
  <p:clrMapOvr>
    <a:masterClrMapping/>
  </p:clrMapOvr>
  <p:extLst>
    <p:ext uri="{DCECCB84-F9BA-43D5-87BE-67443E8EF086}">
      <p15:sldGuideLst xmlns:p15="http://schemas.microsoft.com/office/powerpoint/2012/main">
        <p15:guide id="1" pos="193" userDrawn="1">
          <p15:clr>
            <a:srgbClr val="FBAE40"/>
          </p15:clr>
        </p15:guide>
        <p15:guide id="2" orient="horz" pos="113" userDrawn="1">
          <p15:clr>
            <a:srgbClr val="FBAE40"/>
          </p15:clr>
        </p15:guide>
        <p15:guide id="3" orient="horz" pos="2381" userDrawn="1">
          <p15:clr>
            <a:srgbClr val="FBAE40"/>
          </p15:clr>
        </p15:guide>
        <p15:guide id="4" orient="horz" pos="340" userDrawn="1">
          <p15:clr>
            <a:srgbClr val="FBAE40"/>
          </p15:clr>
        </p15:guide>
        <p15:guide id="5" orient="horz" pos="567" userDrawn="1">
          <p15:clr>
            <a:srgbClr val="FBAE40"/>
          </p15:clr>
        </p15:guide>
        <p15:guide id="6" orient="horz" pos="794" userDrawn="1">
          <p15:clr>
            <a:srgbClr val="FBAE40"/>
          </p15:clr>
        </p15:guide>
        <p15:guide id="7" orient="horz" pos="1020" userDrawn="1">
          <p15:clr>
            <a:srgbClr val="FBAE40"/>
          </p15:clr>
        </p15:guide>
        <p15:guide id="8" orient="horz" pos="1247" userDrawn="1">
          <p15:clr>
            <a:srgbClr val="FBAE40"/>
          </p15:clr>
        </p15:guide>
        <p15:guide id="9" orient="horz" pos="1474" userDrawn="1">
          <p15:clr>
            <a:srgbClr val="FBAE40"/>
          </p15:clr>
        </p15:guide>
        <p15:guide id="10" orient="horz" pos="1701" userDrawn="1">
          <p15:clr>
            <a:srgbClr val="FBAE40"/>
          </p15:clr>
        </p15:guide>
        <p15:guide id="11" orient="horz" pos="1927" userDrawn="1">
          <p15:clr>
            <a:srgbClr val="FBAE40"/>
          </p15:clr>
        </p15:guide>
        <p15:guide id="12" orient="horz" pos="2154" userDrawn="1">
          <p15:clr>
            <a:srgbClr val="FBAE40"/>
          </p15:clr>
        </p15:guide>
        <p15:guide id="13" orient="horz" pos="2608" userDrawn="1">
          <p15:clr>
            <a:srgbClr val="FBAE40"/>
          </p15:clr>
        </p15:guide>
        <p15:guide id="14" orient="horz" pos="2835" userDrawn="1">
          <p15:clr>
            <a:srgbClr val="FBAE40"/>
          </p15:clr>
        </p15:guide>
        <p15:guide id="15" orient="horz" pos="3061" userDrawn="1">
          <p15:clr>
            <a:srgbClr val="FBAE40"/>
          </p15:clr>
        </p15:guide>
        <p15:guide id="16" orient="horz" pos="3288" userDrawn="1">
          <p15:clr>
            <a:srgbClr val="FBAE40"/>
          </p15:clr>
        </p15:guide>
        <p15:guide id="17" orient="horz" pos="3515" userDrawn="1">
          <p15:clr>
            <a:srgbClr val="FBAE40"/>
          </p15:clr>
        </p15:guide>
        <p15:guide id="18" orient="horz" pos="3742" userDrawn="1">
          <p15:clr>
            <a:srgbClr val="FBAE40"/>
          </p15:clr>
        </p15:guide>
        <p15:guide id="19" orient="horz" pos="3968" userDrawn="1">
          <p15:clr>
            <a:srgbClr val="FBAE40"/>
          </p15:clr>
        </p15:guide>
        <p15:guide id="20" orient="horz" pos="4195" userDrawn="1">
          <p15:clr>
            <a:srgbClr val="FBAE40"/>
          </p15:clr>
        </p15:guide>
        <p15:guide id="21" orient="horz" pos="4422" userDrawn="1">
          <p15:clr>
            <a:srgbClr val="FBAE40"/>
          </p15:clr>
        </p15:guide>
        <p15:guide id="22" orient="horz" pos="4649" userDrawn="1">
          <p15:clr>
            <a:srgbClr val="FBAE40"/>
          </p15:clr>
        </p15:guide>
        <p15:guide id="23" pos="419" userDrawn="1">
          <p15:clr>
            <a:srgbClr val="FBAE40"/>
          </p15:clr>
        </p15:guide>
        <p15:guide id="24" pos="646" userDrawn="1">
          <p15:clr>
            <a:srgbClr val="FBAE40"/>
          </p15:clr>
        </p15:guide>
        <p15:guide id="25" pos="873" userDrawn="1">
          <p15:clr>
            <a:srgbClr val="FBAE40"/>
          </p15:clr>
        </p15:guide>
        <p15:guide id="26" pos="1100" userDrawn="1">
          <p15:clr>
            <a:srgbClr val="FBAE40"/>
          </p15:clr>
        </p15:guide>
        <p15:guide id="27" pos="1327" userDrawn="1">
          <p15:clr>
            <a:srgbClr val="FBAE40"/>
          </p15:clr>
        </p15:guide>
        <p15:guide id="28" pos="1553" userDrawn="1">
          <p15:clr>
            <a:srgbClr val="FBAE40"/>
          </p15:clr>
        </p15:guide>
        <p15:guide id="29" pos="1780" userDrawn="1">
          <p15:clr>
            <a:srgbClr val="FBAE40"/>
          </p15:clr>
        </p15:guide>
        <p15:guide id="30" pos="2007" userDrawn="1">
          <p15:clr>
            <a:srgbClr val="FBAE40"/>
          </p15:clr>
        </p15:guide>
        <p15:guide id="31" pos="2234" userDrawn="1">
          <p15:clr>
            <a:srgbClr val="FBAE40"/>
          </p15:clr>
        </p15:guide>
        <p15:guide id="32" pos="2460" userDrawn="1">
          <p15:clr>
            <a:srgbClr val="FBAE40"/>
          </p15:clr>
        </p15:guide>
        <p15:guide id="33" pos="2687" userDrawn="1">
          <p15:clr>
            <a:srgbClr val="FBAE40"/>
          </p15:clr>
        </p15:guide>
        <p15:guide id="34" pos="2914" userDrawn="1">
          <p15:clr>
            <a:srgbClr val="FBAE40"/>
          </p15:clr>
        </p15:guide>
        <p15:guide id="35" pos="3141" userDrawn="1">
          <p15:clr>
            <a:srgbClr val="FBAE40"/>
          </p15:clr>
        </p15:guide>
        <p15:guide id="36" pos="3368" userDrawn="1">
          <p15:clr>
            <a:srgbClr val="FBAE40"/>
          </p15:clr>
        </p15:guide>
        <p15:guide id="37" pos="3594" userDrawn="1">
          <p15:clr>
            <a:srgbClr val="FBAE40"/>
          </p15:clr>
        </p15:guide>
        <p15:guide id="38" pos="3821" userDrawn="1">
          <p15:clr>
            <a:srgbClr val="FBAE40"/>
          </p15:clr>
        </p15:guide>
        <p15:guide id="39" pos="4048" userDrawn="1">
          <p15:clr>
            <a:srgbClr val="FBAE40"/>
          </p15:clr>
        </p15:guide>
        <p15:guide id="40" pos="4275" userDrawn="1">
          <p15:clr>
            <a:srgbClr val="FBAE40"/>
          </p15:clr>
        </p15:guide>
        <p15:guide id="41" pos="4501" userDrawn="1">
          <p15:clr>
            <a:srgbClr val="FBAE40"/>
          </p15:clr>
        </p15:guide>
        <p15:guide id="42" pos="4728" userDrawn="1">
          <p15:clr>
            <a:srgbClr val="FBAE40"/>
          </p15:clr>
        </p15:guide>
        <p15:guide id="43" pos="4955" userDrawn="1">
          <p15:clr>
            <a:srgbClr val="FBAE40"/>
          </p15:clr>
        </p15:guide>
        <p15:guide id="44" pos="5182" userDrawn="1">
          <p15:clr>
            <a:srgbClr val="FBAE40"/>
          </p15:clr>
        </p15:guide>
        <p15:guide id="45" pos="5408" userDrawn="1">
          <p15:clr>
            <a:srgbClr val="FBAE40"/>
          </p15:clr>
        </p15:guide>
        <p15:guide id="46" pos="5635" userDrawn="1">
          <p15:clr>
            <a:srgbClr val="FBAE40"/>
          </p15:clr>
        </p15:guide>
        <p15:guide id="47" pos="5862" userDrawn="1">
          <p15:clr>
            <a:srgbClr val="FBAE40"/>
          </p15:clr>
        </p15:guide>
        <p15:guide id="48" pos="6089" userDrawn="1">
          <p15:clr>
            <a:srgbClr val="FBAE40"/>
          </p15:clr>
        </p15:guide>
        <p15:guide id="49" pos="6316" userDrawn="1">
          <p15:clr>
            <a:srgbClr val="FBAE40"/>
          </p15:clr>
        </p15:guide>
        <p15:guide id="50" pos="65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Slajd - tytuł + zawartość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dirty="0"/>
              <a:t>Kliknij, aby edytować style wzorca tekstu</a:t>
            </a:r>
          </a:p>
          <a:p>
            <a:pPr lvl="1"/>
            <a:r>
              <a:rPr lang="pl-PL" dirty="0"/>
              <a:t>Drugi poziom</a:t>
            </a:r>
          </a:p>
          <a:p>
            <a:pPr lvl="2"/>
            <a:r>
              <a:rPr lang="pl-PL" dirty="0"/>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905279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Slajd - tytuł + 2 elementy zawartości z paski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a:t>Kliknij, aby edytować style wzorca tekstu</a:t>
            </a:r>
          </a:p>
          <a:p>
            <a:pPr lvl="1"/>
            <a:r>
              <a:rPr lang="pl-PL"/>
              <a:t>Drugi poziom</a:t>
            </a:r>
          </a:p>
          <a:p>
            <a:pPr lvl="2"/>
            <a:r>
              <a:rPr lang="pl-PL"/>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Tree>
    <p:extLst>
      <p:ext uri="{BB962C8B-B14F-4D97-AF65-F5344CB8AC3E}">
        <p14:creationId xmlns:p14="http://schemas.microsoft.com/office/powerpoint/2010/main" val="3134000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lajd - tytuł + zdjęcie + zawartość z paskiem">
    <p:spTree>
      <p:nvGrpSpPr>
        <p:cNvPr id="1" name=""/>
        <p:cNvGrpSpPr/>
        <p:nvPr/>
      </p:nvGrpSpPr>
      <p:grpSpPr>
        <a:xfrm>
          <a:off x="0" y="0"/>
          <a:ext cx="0" cy="0"/>
          <a:chOff x="0" y="0"/>
          <a:chExt cx="0" cy="0"/>
        </a:xfrm>
      </p:grpSpPr>
      <p:sp>
        <p:nvSpPr>
          <p:cNvPr id="2" name="Title 1"/>
          <p:cNvSpPr>
            <a:spLocks noGrp="1"/>
          </p:cNvSpPr>
          <p:nvPr>
            <p:ph type="title"/>
          </p:nvPr>
        </p:nvSpPr>
        <p:spPr>
          <a:xfrm>
            <a:off x="5345906" y="899836"/>
            <a:ext cx="4320000" cy="1080001"/>
          </a:xfrm>
        </p:spPr>
        <p:txBody>
          <a:bodyPr/>
          <a:lstStyle/>
          <a:p>
            <a:r>
              <a:rPr lang="pl-PL"/>
              <a:t>Kliknij, aby edytować styl</a:t>
            </a:r>
            <a:endParaRPr lang="en-US" dirty="0"/>
          </a:p>
        </p:txBody>
      </p:sp>
      <p:sp>
        <p:nvSpPr>
          <p:cNvPr id="3" name="Content Placeholder 2"/>
          <p:cNvSpPr>
            <a:spLocks noGrp="1"/>
          </p:cNvSpPr>
          <p:nvPr>
            <p:ph sz="half" idx="1"/>
          </p:nvPr>
        </p:nvSpPr>
        <p:spPr>
          <a:xfrm>
            <a:off x="5345906" y="1979837"/>
            <a:ext cx="4320382" cy="4680002"/>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141AAA0E-45E9-08FB-9373-71A084B88847}"/>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7" name="Symbol zastępczy obrazu 6">
            <a:extLst>
              <a:ext uri="{FF2B5EF4-FFF2-40B4-BE49-F238E27FC236}">
                <a16:creationId xmlns:a16="http://schemas.microsoft.com/office/drawing/2014/main" id="{E681B9F9-7BA5-2D43-A1BD-8AF5D0250636}"/>
              </a:ext>
            </a:extLst>
          </p:cNvPr>
          <p:cNvSpPr>
            <a:spLocks noGrp="1"/>
          </p:cNvSpPr>
          <p:nvPr>
            <p:ph type="pic" sz="quarter" idx="11"/>
          </p:nvPr>
        </p:nvSpPr>
        <p:spPr>
          <a:xfrm>
            <a:off x="0" y="900113"/>
            <a:ext cx="4986338" cy="5759726"/>
          </a:xfrm>
          <a:solidFill>
            <a:schemeClr val="bg1">
              <a:lumMod val="95000"/>
            </a:schemeClr>
          </a:solidFill>
        </p:spPr>
        <p:txBody>
          <a:bodyPr anchor="ctr" anchorCtr="0"/>
          <a:lstStyle>
            <a:lvl1pPr algn="ctr">
              <a:buFont typeface="Arial" panose="020B0604020202020204" pitchFamily="34" charset="0"/>
              <a:buNone/>
              <a:defRPr sz="1000"/>
            </a:lvl1pPr>
          </a:lstStyle>
          <a:p>
            <a:r>
              <a:rPr lang="pl-PL"/>
              <a:t>Kliknij ikonę, aby dodać obraz</a:t>
            </a:r>
            <a:endParaRPr lang="pl-PL" dirty="0"/>
          </a:p>
        </p:txBody>
      </p:sp>
    </p:spTree>
    <p:extLst>
      <p:ext uri="{BB962C8B-B14F-4D97-AF65-F5344CB8AC3E}">
        <p14:creationId xmlns:p14="http://schemas.microsoft.com/office/powerpoint/2010/main" val="1453987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 preserve="1">
  <p:cSld name="1_Slajd - tytuł + zawartość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6BE561E-99B3-4335-3AEE-43699306B9E0}"/>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630E28BA-19A4-6182-CE10-65107EDF6B75}"/>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169991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woObj" preserve="1">
  <p:cSld name="1_Slajd - tytuł + 2 elementy zawartości bez pask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25906" y="1979837"/>
            <a:ext cx="4140000" cy="4680018"/>
          </a:xfrm>
        </p:spPr>
        <p:txBody>
          <a:bodyPr/>
          <a:lstStyle/>
          <a:p>
            <a:pPr lvl="0"/>
            <a:r>
              <a:rPr lang="pl-PL" dirty="0"/>
              <a:t>Kliknij, aby edytować style wzorca tekstu</a:t>
            </a:r>
          </a:p>
          <a:p>
            <a:pPr lvl="1"/>
            <a:r>
              <a:rPr lang="pl-PL" dirty="0"/>
              <a:t>Drugi poziom</a:t>
            </a:r>
          </a:p>
          <a:p>
            <a:pPr lvl="2"/>
            <a:r>
              <a:rPr lang="pl-PL" dirty="0"/>
              <a:t>Trzeci poziom</a:t>
            </a:r>
          </a:p>
        </p:txBody>
      </p:sp>
      <p:sp>
        <p:nvSpPr>
          <p:cNvPr id="4" name="Content Placeholder 3"/>
          <p:cNvSpPr>
            <a:spLocks noGrp="1"/>
          </p:cNvSpPr>
          <p:nvPr>
            <p:ph sz="half" idx="2"/>
          </p:nvPr>
        </p:nvSpPr>
        <p:spPr>
          <a:xfrm>
            <a:off x="5525906" y="1979613"/>
            <a:ext cx="4140000" cy="4680226"/>
          </a:xfrm>
        </p:spPr>
        <p:txBody>
          <a:bodyPr/>
          <a:lstStyle/>
          <a:p>
            <a:pPr lvl="0"/>
            <a:r>
              <a:rPr lang="pl-PL"/>
              <a:t>Kliknij, aby edytować style wzorca tekstu</a:t>
            </a:r>
          </a:p>
          <a:p>
            <a:pPr lvl="1"/>
            <a:r>
              <a:rPr lang="pl-PL"/>
              <a:t>Drugi poziom</a:t>
            </a:r>
          </a:p>
          <a:p>
            <a:pPr lvl="2"/>
            <a:r>
              <a:rPr lang="pl-PL"/>
              <a:t>Trzeci poziom</a:t>
            </a:r>
          </a:p>
        </p:txBody>
      </p:sp>
      <p:sp>
        <p:nvSpPr>
          <p:cNvPr id="5" name="Symbol zastępczy numeru slajdu 4">
            <a:extLst>
              <a:ext uri="{FF2B5EF4-FFF2-40B4-BE49-F238E27FC236}">
                <a16:creationId xmlns:a16="http://schemas.microsoft.com/office/drawing/2014/main" id="{9A72189C-757E-47DF-313E-E0F36399C09C}"/>
              </a:ext>
            </a:extLst>
          </p:cNvPr>
          <p:cNvSpPr>
            <a:spLocks noGrp="1"/>
          </p:cNvSpPr>
          <p:nvPr>
            <p:ph type="sldNum" sz="quarter" idx="10"/>
          </p:nvPr>
        </p:nvSpPr>
        <p:spPr/>
        <p:txBody>
          <a:bodyPr/>
          <a:lstStyle/>
          <a:p>
            <a:fld id="{EB4015AA-59F6-416B-87A6-8E3D940284E2}" type="slidenum">
              <a:rPr lang="pl-PL" smtClean="0"/>
              <a:pPr/>
              <a:t>‹#›</a:t>
            </a:fld>
            <a:endParaRPr lang="pl-PL" dirty="0"/>
          </a:p>
        </p:txBody>
      </p:sp>
      <p:sp>
        <p:nvSpPr>
          <p:cNvPr id="6" name="Prostokąt 5">
            <a:extLst>
              <a:ext uri="{FF2B5EF4-FFF2-40B4-BE49-F238E27FC236}">
                <a16:creationId xmlns:a16="http://schemas.microsoft.com/office/drawing/2014/main" id="{E363107C-97A9-9A5D-A2A2-E6ABB7ED4C62}"/>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2895970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5525" y="899836"/>
            <a:ext cx="8640381" cy="1080001"/>
          </a:xfrm>
          <a:prstGeom prst="rect">
            <a:avLst/>
          </a:prstGeom>
        </p:spPr>
        <p:txBody>
          <a:bodyPr vert="horz" lIns="0" tIns="0" rIns="0" bIns="0" rtlCol="0" anchor="t" anchorCtr="0">
            <a:normAutofit/>
          </a:bodyPr>
          <a:lstStyle/>
          <a:p>
            <a:r>
              <a:rPr lang="pl-PL" dirty="0"/>
              <a:t>Kliknij, aby edytować styl</a:t>
            </a:r>
            <a:endParaRPr lang="en-US" dirty="0"/>
          </a:p>
        </p:txBody>
      </p:sp>
      <p:sp>
        <p:nvSpPr>
          <p:cNvPr id="3" name="Text Placeholder 2"/>
          <p:cNvSpPr>
            <a:spLocks noGrp="1"/>
          </p:cNvSpPr>
          <p:nvPr>
            <p:ph type="body" idx="1"/>
          </p:nvPr>
        </p:nvSpPr>
        <p:spPr>
          <a:xfrm>
            <a:off x="1025907" y="1979837"/>
            <a:ext cx="8640382" cy="4680002"/>
          </a:xfrm>
          <a:prstGeom prst="rect">
            <a:avLst/>
          </a:prstGeom>
        </p:spPr>
        <p:txBody>
          <a:bodyPr vert="horz" lIns="0" tIns="0" rIns="0" bIns="0" rtlCol="0">
            <a:normAutofit/>
          </a:bodyPr>
          <a:lstStyle/>
          <a:p>
            <a:pPr lvl="0"/>
            <a:r>
              <a:rPr lang="pl-PL" dirty="0"/>
              <a:t>Kliknij, aby edytować style wzorca tekstu</a:t>
            </a:r>
          </a:p>
          <a:p>
            <a:pPr lvl="1"/>
            <a:r>
              <a:rPr lang="pl-PL" dirty="0"/>
              <a:t>Drugi poziom</a:t>
            </a:r>
          </a:p>
          <a:p>
            <a:pPr lvl="2"/>
            <a:r>
              <a:rPr lang="pl-PL" dirty="0"/>
              <a:t>Trzeci poziom</a:t>
            </a:r>
            <a:endParaRPr lang="en-US" dirty="0"/>
          </a:p>
        </p:txBody>
      </p:sp>
      <p:sp>
        <p:nvSpPr>
          <p:cNvPr id="10" name="Prostokąt 9">
            <a:extLst>
              <a:ext uri="{FF2B5EF4-FFF2-40B4-BE49-F238E27FC236}">
                <a16:creationId xmlns:a16="http://schemas.microsoft.com/office/drawing/2014/main" id="{617E16B8-2BD0-D12E-978E-94E428DF9717}"/>
              </a:ext>
            </a:extLst>
          </p:cNvPr>
          <p:cNvSpPr/>
          <p:nvPr userDrawn="1"/>
        </p:nvSpPr>
        <p:spPr>
          <a:xfrm>
            <a:off x="1025870" y="0"/>
            <a:ext cx="1080742" cy="1793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Prostokąt 11">
            <a:extLst>
              <a:ext uri="{FF2B5EF4-FFF2-40B4-BE49-F238E27FC236}">
                <a16:creationId xmlns:a16="http://schemas.microsoft.com/office/drawing/2014/main" id="{662915FD-1FF3-5CF3-5C57-034114B5E6A2}"/>
              </a:ext>
            </a:extLst>
          </p:cNvPr>
          <p:cNvSpPr/>
          <p:nvPr userDrawn="1"/>
        </p:nvSpPr>
        <p:spPr>
          <a:xfrm>
            <a:off x="2106612" y="0"/>
            <a:ext cx="7559293"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4" name="Symbol zastępczy numeru slajdu 3">
            <a:extLst>
              <a:ext uri="{FF2B5EF4-FFF2-40B4-BE49-F238E27FC236}">
                <a16:creationId xmlns:a16="http://schemas.microsoft.com/office/drawing/2014/main" id="{5026AD61-FC69-65FC-05E3-06AA14C89304}"/>
              </a:ext>
            </a:extLst>
          </p:cNvPr>
          <p:cNvSpPr>
            <a:spLocks noGrp="1"/>
          </p:cNvSpPr>
          <p:nvPr>
            <p:ph type="sldNum" sz="quarter" idx="4"/>
          </p:nvPr>
        </p:nvSpPr>
        <p:spPr>
          <a:xfrm>
            <a:off x="8585200" y="7019837"/>
            <a:ext cx="1080000" cy="180000"/>
          </a:xfrm>
          <a:prstGeom prst="rect">
            <a:avLst/>
          </a:prstGeom>
          <a:noFill/>
        </p:spPr>
        <p:txBody>
          <a:bodyPr vert="horz" lIns="0" tIns="72000" rIns="0" bIns="72000" rtlCol="0" anchor="ctr" anchorCtr="0"/>
          <a:lstStyle>
            <a:lvl1pPr algn="r">
              <a:defRPr sz="1000">
                <a:solidFill>
                  <a:schemeClr val="tx2"/>
                </a:solidFill>
                <a:latin typeface="Open Sans" pitchFamily="2" charset="0"/>
                <a:ea typeface="Open Sans" pitchFamily="2" charset="0"/>
                <a:cs typeface="Open Sans" pitchFamily="2" charset="0"/>
              </a:defRPr>
            </a:lvl1pPr>
          </a:lstStyle>
          <a:p>
            <a:fld id="{EB4015AA-59F6-416B-87A6-8E3D940284E2}" type="slidenum">
              <a:rPr lang="pl-PL" smtClean="0"/>
              <a:pPr/>
              <a:t>‹#›</a:t>
            </a:fld>
            <a:endParaRPr lang="pl-PL" dirty="0"/>
          </a:p>
        </p:txBody>
      </p:sp>
      <p:sp>
        <p:nvSpPr>
          <p:cNvPr id="7" name="Prostokąt 6">
            <a:extLst>
              <a:ext uri="{FF2B5EF4-FFF2-40B4-BE49-F238E27FC236}">
                <a16:creationId xmlns:a16="http://schemas.microsoft.com/office/drawing/2014/main" id="{4C2A84FB-402E-BB6C-632B-D1ADD49B7D8C}"/>
              </a:ext>
            </a:extLst>
          </p:cNvPr>
          <p:cNvSpPr/>
          <p:nvPr userDrawn="1"/>
        </p:nvSpPr>
        <p:spPr>
          <a:xfrm>
            <a:off x="8585546" y="7380288"/>
            <a:ext cx="1080742" cy="1793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3286163953"/>
      </p:ext>
    </p:extLst>
  </p:cSld>
  <p:clrMap bg1="lt1" tx1="dk1" bg2="lt2" tx2="dk2" accent1="accent1" accent2="accent2" accent3="accent3" accent4="accent4" accent5="accent5" accent6="accent6" hlink="hlink" folHlink="folHlink"/>
  <p:sldLayoutIdLst>
    <p:sldLayoutId id="2147483709" r:id="rId1"/>
    <p:sldLayoutId id="2147483725" r:id="rId2"/>
    <p:sldLayoutId id="2147483720" r:id="rId3"/>
    <p:sldLayoutId id="2147483721" r:id="rId4"/>
    <p:sldLayoutId id="2147483710" r:id="rId5"/>
    <p:sldLayoutId id="2147483712" r:id="rId6"/>
    <p:sldLayoutId id="2147483726" r:id="rId7"/>
    <p:sldLayoutId id="2147483740" r:id="rId8"/>
    <p:sldLayoutId id="2147483723" r:id="rId9"/>
    <p:sldLayoutId id="2147483728" r:id="rId10"/>
  </p:sldLayoutIdLst>
  <p:hf hdr="0" ftr="0"/>
  <p:txStyles>
    <p:titleStyle>
      <a:lvl1pPr algn="l" defTabSz="1007943" rtl="0" eaLnBrk="1" latinLnBrk="0" hangingPunct="1">
        <a:lnSpc>
          <a:spcPts val="3600"/>
        </a:lnSpc>
        <a:spcBef>
          <a:spcPct val="0"/>
        </a:spcBef>
        <a:buNone/>
        <a:defRPr sz="2800" b="1" kern="1200">
          <a:solidFill>
            <a:schemeClr val="tx2"/>
          </a:solidFill>
          <a:latin typeface="Open Sans" pitchFamily="2" charset="0"/>
          <a:ea typeface="Open Sans" pitchFamily="2" charset="0"/>
          <a:cs typeface="Open Sans" pitchFamily="2" charset="0"/>
        </a:defRPr>
      </a:lvl1pPr>
    </p:titleStyle>
    <p:bodyStyle>
      <a:lvl1pPr marL="251986" indent="-251986" algn="l" defTabSz="1007943" rtl="0" eaLnBrk="1" latinLnBrk="0" hangingPunct="1">
        <a:lnSpc>
          <a:spcPts val="2400"/>
        </a:lnSpc>
        <a:spcBef>
          <a:spcPts val="1102"/>
        </a:spcBef>
        <a:buClr>
          <a:schemeClr val="accent1"/>
        </a:buClr>
        <a:buFontTx/>
        <a:buBlip>
          <a:blip r:embed="rId12"/>
        </a:buBlip>
        <a:defRPr sz="1800" kern="1200">
          <a:solidFill>
            <a:schemeClr val="tx1"/>
          </a:solidFill>
          <a:latin typeface="Open Sans" pitchFamily="2" charset="0"/>
          <a:ea typeface="Open Sans" pitchFamily="2" charset="0"/>
          <a:cs typeface="Open Sans" pitchFamily="2" charset="0"/>
        </a:defRPr>
      </a:lvl1pPr>
      <a:lvl2pPr marL="755957" indent="-251986" algn="l" defTabSz="1007943" rtl="0" eaLnBrk="1" latinLnBrk="0" hangingPunct="1">
        <a:lnSpc>
          <a:spcPts val="2400"/>
        </a:lnSpc>
        <a:spcBef>
          <a:spcPts val="551"/>
        </a:spcBef>
        <a:buFontTx/>
        <a:buBlip>
          <a:blip r:embed="rId13"/>
        </a:buBlip>
        <a:defRPr sz="1800" kern="1200">
          <a:solidFill>
            <a:schemeClr val="tx1"/>
          </a:solidFill>
          <a:latin typeface="Open Sans" pitchFamily="2" charset="0"/>
          <a:ea typeface="Open Sans" pitchFamily="2" charset="0"/>
          <a:cs typeface="Open Sans" pitchFamily="2" charset="0"/>
        </a:defRPr>
      </a:lvl2pPr>
      <a:lvl3pPr marL="1259929" indent="-251986" algn="l" defTabSz="1007943" rtl="0" eaLnBrk="1" latinLnBrk="0" hangingPunct="1">
        <a:lnSpc>
          <a:spcPts val="2400"/>
        </a:lnSpc>
        <a:spcBef>
          <a:spcPts val="551"/>
        </a:spcBef>
        <a:buFontTx/>
        <a:buBlip>
          <a:blip r:embed="rId14"/>
        </a:buBlip>
        <a:defRPr sz="1800" kern="1200">
          <a:solidFill>
            <a:schemeClr val="tx1"/>
          </a:solidFill>
          <a:latin typeface="Open Sans" pitchFamily="2" charset="0"/>
          <a:ea typeface="Open Sans" pitchFamily="2" charset="0"/>
          <a:cs typeface="Open Sans" pitchFamily="2" charset="0"/>
        </a:defRPr>
      </a:lvl3pPr>
      <a:lvl4pPr marL="1763900"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4pPr>
      <a:lvl5pPr marL="2267872" indent="-251986" algn="l" defTabSz="1007943" rtl="0" eaLnBrk="1" latinLnBrk="0" hangingPunct="1">
        <a:lnSpc>
          <a:spcPts val="2400"/>
        </a:lnSpc>
        <a:spcBef>
          <a:spcPts val="551"/>
        </a:spcBef>
        <a:buFont typeface="Arial" panose="020B0604020202020204" pitchFamily="34" charset="0"/>
        <a:buChar char="•"/>
        <a:defRPr sz="1800" kern="1200">
          <a:solidFill>
            <a:schemeClr val="tx1"/>
          </a:solidFill>
          <a:latin typeface="Open Sans" pitchFamily="2" charset="0"/>
          <a:ea typeface="Open Sans" pitchFamily="2" charset="0"/>
          <a:cs typeface="Open Sans" pitchFamily="2" charset="0"/>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3" userDrawn="1">
          <p15:clr>
            <a:srgbClr val="F26B43"/>
          </p15:clr>
        </p15:guide>
        <p15:guide id="2" pos="419" userDrawn="1">
          <p15:clr>
            <a:srgbClr val="F26B43"/>
          </p15:clr>
        </p15:guide>
        <p15:guide id="3" pos="646" userDrawn="1">
          <p15:clr>
            <a:srgbClr val="F26B43"/>
          </p15:clr>
        </p15:guide>
        <p15:guide id="4" pos="873" userDrawn="1">
          <p15:clr>
            <a:srgbClr val="F26B43"/>
          </p15:clr>
        </p15:guide>
        <p15:guide id="5" pos="1100" userDrawn="1">
          <p15:clr>
            <a:srgbClr val="F26B43"/>
          </p15:clr>
        </p15:guide>
        <p15:guide id="6" pos="1327" userDrawn="1">
          <p15:clr>
            <a:srgbClr val="F26B43"/>
          </p15:clr>
        </p15:guide>
        <p15:guide id="7" pos="1553" userDrawn="1">
          <p15:clr>
            <a:srgbClr val="F26B43"/>
          </p15:clr>
        </p15:guide>
        <p15:guide id="8" pos="1780" userDrawn="1">
          <p15:clr>
            <a:srgbClr val="F26B43"/>
          </p15:clr>
        </p15:guide>
        <p15:guide id="9" pos="2007" userDrawn="1">
          <p15:clr>
            <a:srgbClr val="F26B43"/>
          </p15:clr>
        </p15:guide>
        <p15:guide id="10" pos="2234" userDrawn="1">
          <p15:clr>
            <a:srgbClr val="F26B43"/>
          </p15:clr>
        </p15:guide>
        <p15:guide id="11" pos="2460" userDrawn="1">
          <p15:clr>
            <a:srgbClr val="F26B43"/>
          </p15:clr>
        </p15:guide>
        <p15:guide id="12" pos="2687" userDrawn="1">
          <p15:clr>
            <a:srgbClr val="F26B43"/>
          </p15:clr>
        </p15:guide>
        <p15:guide id="13" pos="2914" userDrawn="1">
          <p15:clr>
            <a:srgbClr val="F26B43"/>
          </p15:clr>
        </p15:guide>
        <p15:guide id="14" pos="3141" userDrawn="1">
          <p15:clr>
            <a:srgbClr val="F26B43"/>
          </p15:clr>
        </p15:guide>
        <p15:guide id="15" pos="3368" userDrawn="1">
          <p15:clr>
            <a:srgbClr val="F26B43"/>
          </p15:clr>
        </p15:guide>
        <p15:guide id="16" pos="3594" userDrawn="1">
          <p15:clr>
            <a:srgbClr val="F26B43"/>
          </p15:clr>
        </p15:guide>
        <p15:guide id="17" pos="3821" userDrawn="1">
          <p15:clr>
            <a:srgbClr val="F26B43"/>
          </p15:clr>
        </p15:guide>
        <p15:guide id="18" pos="4048" userDrawn="1">
          <p15:clr>
            <a:srgbClr val="F26B43"/>
          </p15:clr>
        </p15:guide>
        <p15:guide id="19" pos="4275" userDrawn="1">
          <p15:clr>
            <a:srgbClr val="F26B43"/>
          </p15:clr>
        </p15:guide>
        <p15:guide id="20" pos="4501" userDrawn="1">
          <p15:clr>
            <a:srgbClr val="F26B43"/>
          </p15:clr>
        </p15:guide>
        <p15:guide id="21" pos="4728" userDrawn="1">
          <p15:clr>
            <a:srgbClr val="F26B43"/>
          </p15:clr>
        </p15:guide>
        <p15:guide id="22" pos="4955" userDrawn="1">
          <p15:clr>
            <a:srgbClr val="F26B43"/>
          </p15:clr>
        </p15:guide>
        <p15:guide id="23" pos="5182" userDrawn="1">
          <p15:clr>
            <a:srgbClr val="F26B43"/>
          </p15:clr>
        </p15:guide>
        <p15:guide id="24" pos="5408" userDrawn="1">
          <p15:clr>
            <a:srgbClr val="F26B43"/>
          </p15:clr>
        </p15:guide>
        <p15:guide id="25" pos="5635" userDrawn="1">
          <p15:clr>
            <a:srgbClr val="F26B43"/>
          </p15:clr>
        </p15:guide>
        <p15:guide id="26" pos="5862" userDrawn="1">
          <p15:clr>
            <a:srgbClr val="F26B43"/>
          </p15:clr>
        </p15:guide>
        <p15:guide id="27" pos="6089" userDrawn="1">
          <p15:clr>
            <a:srgbClr val="F26B43"/>
          </p15:clr>
        </p15:guide>
        <p15:guide id="28" pos="6316" userDrawn="1">
          <p15:clr>
            <a:srgbClr val="F26B43"/>
          </p15:clr>
        </p15:guide>
        <p15:guide id="29" pos="6542" userDrawn="1">
          <p15:clr>
            <a:srgbClr val="F26B43"/>
          </p15:clr>
        </p15:guide>
        <p15:guide id="30" orient="horz" pos="113" userDrawn="1">
          <p15:clr>
            <a:srgbClr val="F26B43"/>
          </p15:clr>
        </p15:guide>
        <p15:guide id="31" orient="horz" pos="340" userDrawn="1">
          <p15:clr>
            <a:srgbClr val="F26B43"/>
          </p15:clr>
        </p15:guide>
        <p15:guide id="32" orient="horz" pos="567" userDrawn="1">
          <p15:clr>
            <a:srgbClr val="F26B43"/>
          </p15:clr>
        </p15:guide>
        <p15:guide id="33" orient="horz" pos="794" userDrawn="1">
          <p15:clr>
            <a:srgbClr val="F26B43"/>
          </p15:clr>
        </p15:guide>
        <p15:guide id="34" orient="horz" pos="1020" userDrawn="1">
          <p15:clr>
            <a:srgbClr val="F26B43"/>
          </p15:clr>
        </p15:guide>
        <p15:guide id="35" orient="horz" pos="1247" userDrawn="1">
          <p15:clr>
            <a:srgbClr val="F26B43"/>
          </p15:clr>
        </p15:guide>
        <p15:guide id="36" orient="horz" pos="1474" userDrawn="1">
          <p15:clr>
            <a:srgbClr val="F26B43"/>
          </p15:clr>
        </p15:guide>
        <p15:guide id="37" orient="horz" pos="1701" userDrawn="1">
          <p15:clr>
            <a:srgbClr val="F26B43"/>
          </p15:clr>
        </p15:guide>
        <p15:guide id="38" orient="horz" pos="1927" userDrawn="1">
          <p15:clr>
            <a:srgbClr val="F26B43"/>
          </p15:clr>
        </p15:guide>
        <p15:guide id="39" orient="horz" pos="2154" userDrawn="1">
          <p15:clr>
            <a:srgbClr val="F26B43"/>
          </p15:clr>
        </p15:guide>
        <p15:guide id="40" orient="horz" pos="2381" userDrawn="1">
          <p15:clr>
            <a:srgbClr val="F26B43"/>
          </p15:clr>
        </p15:guide>
        <p15:guide id="41" orient="horz" pos="2608" userDrawn="1">
          <p15:clr>
            <a:srgbClr val="F26B43"/>
          </p15:clr>
        </p15:guide>
        <p15:guide id="42" orient="horz" pos="2835" userDrawn="1">
          <p15:clr>
            <a:srgbClr val="F26B43"/>
          </p15:clr>
        </p15:guide>
        <p15:guide id="43" orient="horz" pos="3061" userDrawn="1">
          <p15:clr>
            <a:srgbClr val="F26B43"/>
          </p15:clr>
        </p15:guide>
        <p15:guide id="44" orient="horz" pos="3288" userDrawn="1">
          <p15:clr>
            <a:srgbClr val="F26B43"/>
          </p15:clr>
        </p15:guide>
        <p15:guide id="45" orient="horz" pos="3515" userDrawn="1">
          <p15:clr>
            <a:srgbClr val="F26B43"/>
          </p15:clr>
        </p15:guide>
        <p15:guide id="46" orient="horz" pos="3742" userDrawn="1">
          <p15:clr>
            <a:srgbClr val="F26B43"/>
          </p15:clr>
        </p15:guide>
        <p15:guide id="47" orient="horz" pos="3968" userDrawn="1">
          <p15:clr>
            <a:srgbClr val="F26B43"/>
          </p15:clr>
        </p15:guide>
        <p15:guide id="48" orient="horz" pos="4195" userDrawn="1">
          <p15:clr>
            <a:srgbClr val="F26B43"/>
          </p15:clr>
        </p15:guide>
        <p15:guide id="49" orient="horz" pos="4422" userDrawn="1">
          <p15:clr>
            <a:srgbClr val="F26B43"/>
          </p15:clr>
        </p15:guide>
        <p15:guide id="50" orient="horz" pos="464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a:t>Spotkanie informacyjne w ramach naboru nr: FEDS.07.05-IP.02-112/24</a:t>
            </a:r>
            <a:br>
              <a:rPr lang="pl-PL" dirty="0">
                <a:latin typeface="Arial" panose="020B0604020202020204" pitchFamily="34" charset="0"/>
                <a:ea typeface="Times New Roman" panose="02020603050405020304" pitchFamily="18" charset="0"/>
                <a:cs typeface="Arial" panose="020B0604020202020204" pitchFamily="34" charset="0"/>
              </a:rPr>
            </a:br>
            <a:r>
              <a:rPr lang="pl-PL" dirty="0"/>
              <a:t> </a:t>
            </a:r>
          </a:p>
        </p:txBody>
      </p:sp>
      <p:sp>
        <p:nvSpPr>
          <p:cNvPr id="3" name="Podtytuł 2"/>
          <p:cNvSpPr>
            <a:spLocks noGrp="1"/>
          </p:cNvSpPr>
          <p:nvPr>
            <p:ph type="subTitle" idx="1"/>
          </p:nvPr>
        </p:nvSpPr>
        <p:spPr>
          <a:xfrm>
            <a:off x="1385888" y="4355901"/>
            <a:ext cx="7920037" cy="1585893"/>
          </a:xfrm>
        </p:spPr>
        <p:txBody>
          <a:bodyPr>
            <a:normAutofit fontScale="62500" lnSpcReduction="20000"/>
          </a:bodyPr>
          <a:lstStyle/>
          <a:p>
            <a:r>
              <a:rPr lang="pl-PL" dirty="0"/>
              <a:t>Spotkanie jest realizowane ramach projektu „Pomoc Techniczna DWUP – EFS+” na  2024 r. i jest współfinansowane ze środków Unii Europejskiej w ramach Europejskiego Funduszu Społecznego</a:t>
            </a:r>
          </a:p>
          <a:p>
            <a:endParaRPr lang="pl-PL" dirty="0"/>
          </a:p>
        </p:txBody>
      </p:sp>
      <p:sp>
        <p:nvSpPr>
          <p:cNvPr id="4" name="Symbol zastępczy daty 3"/>
          <p:cNvSpPr>
            <a:spLocks noGrp="1"/>
          </p:cNvSpPr>
          <p:nvPr>
            <p:ph type="dt" sz="half" idx="10"/>
          </p:nvPr>
        </p:nvSpPr>
        <p:spPr/>
        <p:txBody>
          <a:bodyPr/>
          <a:lstStyle/>
          <a:p>
            <a:r>
              <a:rPr lang="pl-PL" dirty="0"/>
              <a:t>03.07.2024 r.</a:t>
            </a:r>
          </a:p>
        </p:txBody>
      </p:sp>
    </p:spTree>
    <p:extLst>
      <p:ext uri="{BB962C8B-B14F-4D97-AF65-F5344CB8AC3E}">
        <p14:creationId xmlns:p14="http://schemas.microsoft.com/office/powerpoint/2010/main" val="1614565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4818" y="467469"/>
            <a:ext cx="8640382" cy="6120680"/>
          </a:xfrm>
        </p:spPr>
        <p:txBody>
          <a:bodyPr/>
          <a:lstStyle/>
          <a:p>
            <a:endParaRPr lang="pl-PL" sz="2000" dirty="0">
              <a:solidFill>
                <a:srgbClr val="000000"/>
              </a:solidFill>
              <a:latin typeface="Arial" panose="020B0604020202020204" pitchFamily="34" charset="0"/>
            </a:endParaRPr>
          </a:p>
          <a:p>
            <a:pPr marL="342900" indent="-342900">
              <a:buFont typeface="+mj-lt"/>
              <a:buAutoNum type="alphaLcParenR" startAt="3"/>
            </a:pPr>
            <a:r>
              <a:rPr lang="pl-PL" dirty="0">
                <a:latin typeface="Arial" panose="020B0604020202020204" pitchFamily="34" charset="0"/>
              </a:rPr>
              <a:t>zakupu mebli, sprzętu i pojazdów, z wyjątkiem następujących warunków: </a:t>
            </a:r>
          </a:p>
          <a:p>
            <a:pPr marL="631825" indent="-273050">
              <a:buFont typeface="Arial" panose="020B0604020202020204" pitchFamily="34" charset="0"/>
              <a:buChar char="•"/>
            </a:pPr>
            <a:r>
              <a:rPr lang="pl-PL" dirty="0">
                <a:latin typeface="Arial" panose="020B0604020202020204" pitchFamily="34" charset="0"/>
              </a:rPr>
              <a:t>zakupy te zostaną zamortyzowane w całości w okresie realizacji projektu, z zastrzeżeniem podrozdziału 3.7 „Wytycznych dotyczących kwalifikowalności wydatków na lata 2021-2027”, lub </a:t>
            </a:r>
          </a:p>
          <a:p>
            <a:pPr marL="631825" indent="-273050">
              <a:buFont typeface="Arial" panose="020B0604020202020204" pitchFamily="34" charset="0"/>
              <a:buChar char="•"/>
            </a:pPr>
            <a:r>
              <a:rPr lang="pl-PL" dirty="0">
                <a:latin typeface="Arial" panose="020B0604020202020204" pitchFamily="34" charset="0"/>
              </a:rPr>
              <a:t>zostanie przez Państwa udowodnione, że zakup będzie najbardziej opłacalną opcją, tj. wymaga mniejszych nakładów finansowych niż inne opcje, np. najem lub leasing, ale jednocześnie jest odpowiedni do osiągnięcia celu Państwa projektu. Przy porównywaniu kosztów finansowych związanych z różnymi opcjami, ocena powinna opierać się na przedmiotach o podobnych cechach. Uzasadnienie zakupu jako najbardziej opłacalnej opcji powinno wynikać z zatwierdzonego wniosku, lub </a:t>
            </a:r>
          </a:p>
          <a:p>
            <a:pPr marL="631825" indent="-273050">
              <a:buFont typeface="Arial" panose="020B0604020202020204" pitchFamily="34" charset="0"/>
              <a:buChar char="•"/>
            </a:pPr>
            <a:r>
              <a:rPr lang="pl-PL" dirty="0">
                <a:latin typeface="Arial" panose="020B0604020202020204" pitchFamily="34" charset="0"/>
              </a:rPr>
              <a:t>zakupy te są konieczne dla osiągniecia celów projektu (np. doposażenie pracowni naukowych). Uzasadnienie konieczności tych zakupów powinno wynikać z zatwierdzonego wniosku (za niezasadny uznamy zakup sprzętu dokonanego w celu wspomagania procesu wdrażania projektu, np. zakup komputerów na potrzeby szkolenia osób bezrobotnych). </a:t>
            </a:r>
          </a:p>
          <a:p>
            <a:pPr marL="0" indent="0">
              <a:buNone/>
            </a:pPr>
            <a:endParaRPr lang="pl-PL" dirty="0"/>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10</a:t>
            </a:fld>
            <a:endParaRPr lang="pl-PL" dirty="0"/>
          </a:p>
        </p:txBody>
      </p:sp>
    </p:spTree>
    <p:extLst>
      <p:ext uri="{BB962C8B-B14F-4D97-AF65-F5344CB8AC3E}">
        <p14:creationId xmlns:p14="http://schemas.microsoft.com/office/powerpoint/2010/main" val="243060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6" y="251445"/>
            <a:ext cx="8784495" cy="6768392"/>
          </a:xfrm>
        </p:spPr>
        <p:txBody>
          <a:bodyPr>
            <a:normAutofit fontScale="47500" lnSpcReduction="20000"/>
          </a:bodyPr>
          <a:lstStyle/>
          <a:p>
            <a:pPr marL="0" indent="0">
              <a:buNone/>
            </a:pPr>
            <a:r>
              <a:rPr lang="pl-PL" sz="5100" b="1" u="sng" dirty="0">
                <a:latin typeface="Arial" panose="020B0604020202020204" pitchFamily="34" charset="0"/>
                <a:cs typeface="Arial" panose="020B0604020202020204" pitchFamily="34" charset="0"/>
              </a:rPr>
              <a:t>Typy Wnioskodawców/Beneficjentów oraz Partnerów</a:t>
            </a:r>
          </a:p>
          <a:p>
            <a:pPr marL="0" indent="0">
              <a:buNone/>
            </a:pPr>
            <a:r>
              <a:rPr lang="pl-PL" sz="5100" dirty="0">
                <a:latin typeface="Arial" panose="020B0604020202020204" pitchFamily="34" charset="0"/>
                <a:cs typeface="Arial" panose="020B0604020202020204" pitchFamily="34" charset="0"/>
              </a:rPr>
              <a:t>Wnioski w naborze mogą składać następujące podmioty (Wnioskodawcy/ Beneficjenci)</a:t>
            </a:r>
            <a:r>
              <a:rPr lang="pl-PL" sz="5100" dirty="0">
                <a:latin typeface="+mn-lt"/>
                <a:cs typeface="Arial" panose="020B0604020202020204" pitchFamily="34" charset="0"/>
              </a:rPr>
              <a:t>:</a:t>
            </a:r>
            <a:endParaRPr lang="pl-PL" sz="5100" dirty="0">
              <a:latin typeface="+mn-lt"/>
            </a:endParaRPr>
          </a:p>
          <a:p>
            <a:pPr>
              <a:lnSpc>
                <a:spcPct val="120000"/>
              </a:lnSpc>
            </a:pPr>
            <a:r>
              <a:rPr lang="pl-PL" sz="4500" dirty="0">
                <a:latin typeface="Arial" panose="020B0604020202020204" pitchFamily="34" charset="0"/>
                <a:cs typeface="Arial" panose="020B0604020202020204" pitchFamily="34" charset="0"/>
              </a:rPr>
              <a:t>Jednostki organizacyjne działające w imieniu jednostek samorządu terytorialnego, </a:t>
            </a:r>
          </a:p>
          <a:p>
            <a:pPr>
              <a:lnSpc>
                <a:spcPct val="120000"/>
              </a:lnSpc>
            </a:pPr>
            <a:r>
              <a:rPr lang="pl-PL" sz="4500" dirty="0">
                <a:latin typeface="Arial" panose="020B0604020202020204" pitchFamily="34" charset="0"/>
                <a:cs typeface="Arial" panose="020B0604020202020204" pitchFamily="34" charset="0"/>
              </a:rPr>
              <a:t>Jednostki Samorządu Terytorialnego, </a:t>
            </a:r>
          </a:p>
          <a:p>
            <a:pPr>
              <a:lnSpc>
                <a:spcPct val="120000"/>
              </a:lnSpc>
            </a:pPr>
            <a:r>
              <a:rPr lang="pl-PL" sz="4500" dirty="0">
                <a:latin typeface="Arial" panose="020B0604020202020204" pitchFamily="34" charset="0"/>
                <a:cs typeface="Arial" panose="020B0604020202020204" pitchFamily="34" charset="0"/>
              </a:rPr>
              <a:t>Lokalne Grupy Działania, </a:t>
            </a:r>
          </a:p>
          <a:p>
            <a:pPr>
              <a:lnSpc>
                <a:spcPct val="120000"/>
              </a:lnSpc>
            </a:pPr>
            <a:r>
              <a:rPr lang="pl-PL" sz="4500" dirty="0">
                <a:latin typeface="Arial" panose="020B0604020202020204" pitchFamily="34" charset="0"/>
                <a:cs typeface="Arial" panose="020B0604020202020204" pitchFamily="34" charset="0"/>
              </a:rPr>
              <a:t>MŚP, </a:t>
            </a:r>
          </a:p>
          <a:p>
            <a:pPr>
              <a:lnSpc>
                <a:spcPct val="120000"/>
              </a:lnSpc>
            </a:pPr>
            <a:r>
              <a:rPr lang="pl-PL" sz="4500" dirty="0">
                <a:latin typeface="Arial" panose="020B0604020202020204" pitchFamily="34" charset="0"/>
                <a:cs typeface="Arial" panose="020B0604020202020204" pitchFamily="34" charset="0"/>
              </a:rPr>
              <a:t>Niepubliczne podmioty integracji i pomocy społecznej, </a:t>
            </a:r>
          </a:p>
          <a:p>
            <a:pPr>
              <a:lnSpc>
                <a:spcPct val="120000"/>
              </a:lnSpc>
            </a:pPr>
            <a:r>
              <a:rPr lang="pl-PL" sz="4500" dirty="0">
                <a:latin typeface="Arial" panose="020B0604020202020204" pitchFamily="34" charset="0"/>
                <a:cs typeface="Arial" panose="020B0604020202020204" pitchFamily="34" charset="0"/>
              </a:rPr>
              <a:t>Organizacje pozarządowe, </a:t>
            </a:r>
          </a:p>
          <a:p>
            <a:pPr>
              <a:lnSpc>
                <a:spcPct val="120000"/>
              </a:lnSpc>
            </a:pPr>
            <a:r>
              <a:rPr lang="pl-PL" sz="4500" dirty="0">
                <a:latin typeface="Arial" panose="020B0604020202020204" pitchFamily="34" charset="0"/>
                <a:cs typeface="Arial" panose="020B0604020202020204" pitchFamily="34" charset="0"/>
              </a:rPr>
              <a:t>Podmioty ekonomii społecznej, </a:t>
            </a:r>
          </a:p>
          <a:p>
            <a:pPr>
              <a:lnSpc>
                <a:spcPct val="120000"/>
              </a:lnSpc>
            </a:pPr>
            <a:r>
              <a:rPr lang="pl-PL" sz="4500" dirty="0">
                <a:latin typeface="Arial" panose="020B0604020202020204" pitchFamily="34" charset="0"/>
                <a:cs typeface="Arial" panose="020B0604020202020204" pitchFamily="34" charset="0"/>
              </a:rPr>
              <a:t>Instytucje rynku pracy, </a:t>
            </a:r>
          </a:p>
          <a:p>
            <a:pPr>
              <a:lnSpc>
                <a:spcPct val="120000"/>
              </a:lnSpc>
            </a:pPr>
            <a:r>
              <a:rPr lang="pl-PL" sz="4500" dirty="0">
                <a:latin typeface="Arial" panose="020B0604020202020204" pitchFamily="34" charset="0"/>
                <a:cs typeface="Arial" panose="020B0604020202020204" pitchFamily="34" charset="0"/>
              </a:rPr>
              <a:t>Podmioty świadczące usługi publiczne w ramach realizacji obowiązków własnych jednostek samorządu terytorialnego. </a:t>
            </a: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11</a:t>
            </a:fld>
            <a:endParaRPr lang="pl-PL" dirty="0"/>
          </a:p>
        </p:txBody>
      </p:sp>
    </p:spTree>
    <p:extLst>
      <p:ext uri="{BB962C8B-B14F-4D97-AF65-F5344CB8AC3E}">
        <p14:creationId xmlns:p14="http://schemas.microsoft.com/office/powerpoint/2010/main" val="3603795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251445"/>
            <a:ext cx="8640382" cy="6408394"/>
          </a:xfrm>
        </p:spPr>
        <p:txBody>
          <a:bodyPr>
            <a:normAutofit fontScale="85000" lnSpcReduction="10000"/>
          </a:bodyPr>
          <a:lstStyle/>
          <a:p>
            <a:pPr marL="0" indent="0">
              <a:buNone/>
            </a:pPr>
            <a:r>
              <a:rPr lang="pl-PL" sz="2400" b="1" u="sng" dirty="0">
                <a:latin typeface="Arial" panose="020B0604020202020204" pitchFamily="34" charset="0"/>
                <a:cs typeface="Arial" panose="020B0604020202020204" pitchFamily="34" charset="0"/>
              </a:rPr>
              <a:t>Uczestnicy projektu</a:t>
            </a:r>
          </a:p>
          <a:p>
            <a:pPr marL="0" indent="0">
              <a:buNone/>
            </a:pPr>
            <a:r>
              <a:rPr lang="pl-PL" dirty="0">
                <a:latin typeface="Arial" panose="020B0604020202020204" pitchFamily="34" charset="0"/>
                <a:cs typeface="Arial" panose="020B0604020202020204" pitchFamily="34" charset="0"/>
              </a:rPr>
              <a:t>Wsparcie udzielane w projekcie kierowane jest do osób młodych w wieku 18-29 lat, przy czym:</a:t>
            </a:r>
          </a:p>
          <a:p>
            <a:pPr marL="0" indent="0">
              <a:buNone/>
            </a:pPr>
            <a:r>
              <a:rPr lang="pl-PL" b="1" dirty="0">
                <a:latin typeface="Arial" panose="020B0604020202020204" pitchFamily="34" charset="0"/>
                <a:cs typeface="Arial" panose="020B0604020202020204" pitchFamily="34" charset="0"/>
              </a:rPr>
              <a:t>I. w ramach typu operacji 7.5.A – są to:</a:t>
            </a:r>
          </a:p>
          <a:p>
            <a:pPr marL="0" indent="0">
              <a:buNone/>
            </a:pPr>
            <a:r>
              <a:rPr lang="pl-PL" dirty="0">
                <a:latin typeface="Arial" panose="020B0604020202020204" pitchFamily="34" charset="0"/>
                <a:cs typeface="Arial" panose="020B0604020202020204" pitchFamily="34" charset="0"/>
              </a:rPr>
              <a:t>1) osoby w wieku 18-29 lat, pozostające poza zatrudnieniem, edukacją i szkoleniem (osoba z kategorii NEET);</a:t>
            </a:r>
          </a:p>
          <a:p>
            <a:pPr marL="0" indent="0">
              <a:buNone/>
            </a:pPr>
            <a:r>
              <a:rPr lang="pl-PL" dirty="0">
                <a:latin typeface="Arial" panose="020B0604020202020204" pitchFamily="34" charset="0"/>
                <a:cs typeface="Arial" panose="020B0604020202020204" pitchFamily="34" charset="0"/>
              </a:rPr>
              <a:t>2) osoby w wieku 18-29 lat, które opuściły pieczę zastępczą:</a:t>
            </a:r>
          </a:p>
          <a:p>
            <a:pPr marL="0" indent="0">
              <a:buNone/>
            </a:pPr>
            <a:r>
              <a:rPr lang="pl-PL" dirty="0">
                <a:latin typeface="Arial" panose="020B0604020202020204" pitchFamily="34" charset="0"/>
                <a:cs typeface="Arial" panose="020B0604020202020204" pitchFamily="34" charset="0"/>
              </a:rPr>
              <a:t>a) wychowankowie pieczy zastępczej, którzy po zakończeniu pobytu w instytucjach pieczy zastępczej powrócili do rodzin naturalnych,</a:t>
            </a:r>
          </a:p>
          <a:p>
            <a:pPr marL="0" indent="0">
              <a:buNone/>
            </a:pPr>
            <a:r>
              <a:rPr lang="pl-PL" dirty="0">
                <a:latin typeface="Arial" panose="020B0604020202020204" pitchFamily="34" charset="0"/>
                <a:cs typeface="Arial" panose="020B0604020202020204" pitchFamily="34" charset="0"/>
              </a:rPr>
              <a:t>b) wychowankowie pieczy zastępczej, którzy założyli własne gospodarstwo domowe,</a:t>
            </a:r>
          </a:p>
          <a:p>
            <a:pPr marL="0" indent="0">
              <a:buNone/>
            </a:pPr>
            <a:r>
              <a:rPr lang="pl-PL" dirty="0">
                <a:latin typeface="Arial" panose="020B0604020202020204" pitchFamily="34" charset="0"/>
                <a:cs typeface="Arial" panose="020B0604020202020204" pitchFamily="34" charset="0"/>
              </a:rPr>
              <a:t>c) wychowankowie pieczy zastępczej, którzy usamodzielniają się i mają trudności ze znalezieniem zatrudnienia po zakończeniu pobytu w instytucjach pieczy zastępczej;     </a:t>
            </a:r>
          </a:p>
          <a:p>
            <a:pPr marL="0" indent="0">
              <a:buNone/>
            </a:pPr>
            <a:r>
              <a:rPr lang="pl-PL" dirty="0">
                <a:latin typeface="Arial" panose="020B0604020202020204" pitchFamily="34" charset="0"/>
                <a:cs typeface="Arial" panose="020B0604020202020204" pitchFamily="34" charset="0"/>
              </a:rPr>
              <a:t>3) kobiety poniżej 30. roku życia wychowujące dzieci.</a:t>
            </a:r>
          </a:p>
          <a:p>
            <a:pPr marL="0" indent="0">
              <a:buNone/>
            </a:pPr>
            <a:endParaRPr lang="pl-PL" sz="1800" b="0" i="0" u="none" strike="noStrike" baseline="0" dirty="0">
              <a:solidFill>
                <a:srgbClr val="000000"/>
              </a:solidFill>
              <a:latin typeface="Arial" panose="020B0604020202020204" pitchFamily="34" charset="0"/>
            </a:endParaRPr>
          </a:p>
          <a:p>
            <a:pPr marL="0" indent="0">
              <a:buNone/>
            </a:pPr>
            <a:r>
              <a:rPr lang="pl-PL" sz="1800" b="0" i="0" u="none" strike="noStrike" baseline="0" dirty="0">
                <a:solidFill>
                  <a:srgbClr val="000000"/>
                </a:solidFill>
                <a:latin typeface="Arial" panose="020B0604020202020204" pitchFamily="34" charset="0"/>
              </a:rPr>
              <a:t>Grupy docelowe wskazane w pkt: 1-3 muszą </a:t>
            </a:r>
            <a:r>
              <a:rPr lang="pl-PL" sz="1800" b="1" i="0" u="none" strike="noStrike" baseline="0" dirty="0">
                <a:solidFill>
                  <a:srgbClr val="000000"/>
                </a:solidFill>
                <a:latin typeface="Arial" panose="020B0604020202020204" pitchFamily="34" charset="0"/>
              </a:rPr>
              <a:t>jednocześnie wpisywać się w katalog </a:t>
            </a:r>
            <a:r>
              <a:rPr lang="pl-PL" sz="1800" b="0" i="0" u="none" strike="noStrike" baseline="0" dirty="0">
                <a:solidFill>
                  <a:srgbClr val="000000"/>
                </a:solidFill>
                <a:latin typeface="Arial" panose="020B0604020202020204" pitchFamily="34" charset="0"/>
              </a:rPr>
              <a:t>wskazany w podrozdziale 4.2 pkt.1) Wytycznych dotyczące realizacji projektów z udziałem środków Europejskiego Funduszu Społecznego Plus w regionalnych programach na lata 2021–2027</a:t>
            </a:r>
            <a:endParaRPr lang="pl-PL" dirty="0">
              <a:latin typeface="Arial" panose="020B0604020202020204" pitchFamily="34" charset="0"/>
              <a:cs typeface="Arial" panose="020B0604020202020204" pitchFamily="34" charset="0"/>
            </a:endParaRPr>
          </a:p>
          <a:p>
            <a:pPr marL="0" indent="0">
              <a:buNone/>
            </a:pPr>
            <a:endParaRPr lang="pl-PL" sz="1800" dirty="0">
              <a:latin typeface="Arial" panose="020B0604020202020204" pitchFamily="34" charset="0"/>
              <a:cs typeface="Arial" panose="020B0604020202020204" pitchFamily="34" charset="0"/>
            </a:endParaRPr>
          </a:p>
          <a:p>
            <a:endParaRPr lang="pl-PL" sz="1800" dirty="0">
              <a:latin typeface="Arial" panose="020B0604020202020204" pitchFamily="34" charset="0"/>
              <a:cs typeface="Arial" panose="020B0604020202020204" pitchFamily="34" charset="0"/>
            </a:endParaRPr>
          </a:p>
          <a:p>
            <a:endParaRPr lang="pl-PL" sz="1800" dirty="0">
              <a:latin typeface="Arial" panose="020B0604020202020204" pitchFamily="34" charset="0"/>
              <a:cs typeface="Arial" panose="020B0604020202020204" pitchFamily="34" charset="0"/>
            </a:endParaRPr>
          </a:p>
          <a:p>
            <a:pPr marL="0" indent="0">
              <a:buNone/>
            </a:pPr>
            <a:endParaRPr lang="pl-PL" sz="1800" dirty="0">
              <a:latin typeface="Arial" panose="020B0604020202020204" pitchFamily="34" charset="0"/>
              <a:cs typeface="Arial" panose="020B0604020202020204" pitchFamily="34" charset="0"/>
            </a:endParaRPr>
          </a:p>
          <a:p>
            <a:endParaRPr lang="pl-PL" sz="1800" dirty="0">
              <a:latin typeface="Arial" panose="020B0604020202020204" pitchFamily="34" charset="0"/>
              <a:cs typeface="Arial" panose="020B0604020202020204" pitchFamily="34" charset="0"/>
            </a:endParaRPr>
          </a:p>
          <a:p>
            <a:pPr marL="0" lvl="0" indent="0">
              <a:spcAft>
                <a:spcPts val="300"/>
              </a:spcAft>
              <a:buNone/>
            </a:pPr>
            <a:endParaRPr lang="pl-PL"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12</a:t>
            </a:fld>
            <a:endParaRPr lang="pl-PL" dirty="0"/>
          </a:p>
        </p:txBody>
      </p:sp>
    </p:spTree>
    <p:extLst>
      <p:ext uri="{BB962C8B-B14F-4D97-AF65-F5344CB8AC3E}">
        <p14:creationId xmlns:p14="http://schemas.microsoft.com/office/powerpoint/2010/main" val="1966103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251445"/>
            <a:ext cx="8640382" cy="6408394"/>
          </a:xfrm>
        </p:spPr>
        <p:txBody>
          <a:bodyPr>
            <a:normAutofit fontScale="85000" lnSpcReduction="10000"/>
          </a:bodyPr>
          <a:lstStyle/>
          <a:p>
            <a:pPr marL="0" indent="0">
              <a:buNone/>
            </a:pPr>
            <a:r>
              <a:rPr lang="pl-PL" sz="1800" dirty="0">
                <a:latin typeface="Arial" panose="020B0604020202020204" pitchFamily="34" charset="0"/>
                <a:cs typeface="Arial" panose="020B0604020202020204" pitchFamily="34" charset="0"/>
              </a:rPr>
              <a:t>• osób biernych zawodowo;</a:t>
            </a:r>
          </a:p>
          <a:p>
            <a:pPr marL="0" indent="0">
              <a:buNone/>
            </a:pPr>
            <a:r>
              <a:rPr lang="pl-PL" sz="1800" dirty="0">
                <a:latin typeface="Arial" panose="020B0604020202020204" pitchFamily="34" charset="0"/>
                <a:cs typeface="Arial" panose="020B0604020202020204" pitchFamily="34" charset="0"/>
              </a:rPr>
              <a:t>• osób lub rodzin korzystających ze świadczeń z pomocy społecznej zgodnie z ustawą z dnia 12 marca 2004 r. o pomocy społecznej lub kwalifikujących się do objęcia wsparciem pomocy społecznej, tj. spełniających co najmniej jedną z przesłanek określonych w art. 7 tej ustawy;</a:t>
            </a:r>
          </a:p>
          <a:p>
            <a:pPr marL="0" indent="0">
              <a:buNone/>
            </a:pPr>
            <a:r>
              <a:rPr lang="pl-PL" sz="1800" dirty="0">
                <a:latin typeface="Arial" panose="020B0604020202020204" pitchFamily="34" charset="0"/>
                <a:cs typeface="Arial" panose="020B0604020202020204" pitchFamily="34" charset="0"/>
              </a:rPr>
              <a:t>• osób, o których mowa w art. 1 ust. 2 ustawy z dnia 13 czerwca 2003 r. o zatrudnieniu socjalnym (Dz. U. z 2022 r., poz. 2241);</a:t>
            </a:r>
          </a:p>
          <a:p>
            <a:pPr marL="0" indent="0">
              <a:buNone/>
            </a:pPr>
            <a:r>
              <a:rPr lang="pl-PL" sz="1800" dirty="0">
                <a:latin typeface="Arial" panose="020B0604020202020204" pitchFamily="34" charset="0"/>
                <a:cs typeface="Arial" panose="020B0604020202020204" pitchFamily="34" charset="0"/>
              </a:rPr>
              <a:t>• osób przebywających w pieczy zastępczej lub opuszczających pieczę zastępczą oraz rodzin przeżywających trudności w pełnieniu funkcji opiekuńczo–wychowawczych, o których mowa w ustawie z dnia 9 czerwca 2011 r. o wspieraniu rodziny i systemie pieczy zastępczej;</a:t>
            </a:r>
          </a:p>
          <a:p>
            <a:pPr marL="0" indent="0">
              <a:buNone/>
            </a:pPr>
            <a:r>
              <a:rPr lang="pl-PL" sz="1800" dirty="0">
                <a:latin typeface="Arial" panose="020B0604020202020204" pitchFamily="34" charset="0"/>
                <a:cs typeface="Arial" panose="020B0604020202020204" pitchFamily="34" charset="0"/>
              </a:rPr>
              <a:t>• osób nieletnich, wobec których zastosowano środki zapobiegania i zwalczania demoralizacji i przestępczości zgodnie z ustawą z dnia 9 czerwca 2022 r. o wspieraniu i resocjalizacji nieletnich (Dz. U. z 2022 r., poz. 1700 ze zm.) oraz osób nieletnich zagrożonych demoralizacją i przestępczością;</a:t>
            </a:r>
          </a:p>
          <a:p>
            <a:pPr marL="0" indent="0">
              <a:buNone/>
            </a:pPr>
            <a:r>
              <a:rPr lang="pl-PL" sz="1800" dirty="0">
                <a:latin typeface="Arial" panose="020B0604020202020204" pitchFamily="34" charset="0"/>
                <a:cs typeface="Arial" panose="020B0604020202020204" pitchFamily="34" charset="0"/>
              </a:rPr>
              <a:t>• osób przebywających i opuszczających młodzieżowe ośrodki wychowawcze i młodzieżowe ośrodki socjoterapii, o których mowa w ustawie z dnia 14 grudnia 2016 r. – Prawo oświatowe (Dz.U. z 2023 r., poz. 900 ze zm.) oraz osób opuszczających okręgowe ośrodki wychowawcze, o których mowa w ustawie z dnia 9 czerwca 2022 r. o wspieraniu i resocjalizacji nieletnich (Dz.U. z 2022 r., poz. 1700 ze zm.);</a:t>
            </a:r>
          </a:p>
          <a:p>
            <a:endParaRPr lang="pl-PL" sz="1800" dirty="0">
              <a:latin typeface="Arial" panose="020B0604020202020204" pitchFamily="34" charset="0"/>
              <a:cs typeface="Arial" panose="020B0604020202020204" pitchFamily="34" charset="0"/>
            </a:endParaRPr>
          </a:p>
          <a:p>
            <a:pPr marL="0" indent="0">
              <a:buNone/>
            </a:pPr>
            <a:endParaRPr lang="pl-PL" sz="1800" dirty="0">
              <a:latin typeface="Arial" panose="020B0604020202020204" pitchFamily="34" charset="0"/>
              <a:cs typeface="Arial" panose="020B0604020202020204" pitchFamily="34" charset="0"/>
            </a:endParaRPr>
          </a:p>
          <a:p>
            <a:endParaRPr lang="pl-PL" sz="1800" dirty="0">
              <a:latin typeface="Arial" panose="020B0604020202020204" pitchFamily="34" charset="0"/>
              <a:cs typeface="Arial" panose="020B0604020202020204" pitchFamily="34" charset="0"/>
            </a:endParaRPr>
          </a:p>
          <a:p>
            <a:pPr marL="0" lvl="0" indent="0">
              <a:spcAft>
                <a:spcPts val="300"/>
              </a:spcAft>
              <a:buNone/>
            </a:pPr>
            <a:endParaRPr lang="pl-PL"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13</a:t>
            </a:fld>
            <a:endParaRPr lang="pl-PL" dirty="0"/>
          </a:p>
        </p:txBody>
      </p:sp>
    </p:spTree>
    <p:extLst>
      <p:ext uri="{BB962C8B-B14F-4D97-AF65-F5344CB8AC3E}">
        <p14:creationId xmlns:p14="http://schemas.microsoft.com/office/powerpoint/2010/main" val="2436867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251445"/>
            <a:ext cx="8640382" cy="6408394"/>
          </a:xfrm>
        </p:spPr>
        <p:txBody>
          <a:bodyPr>
            <a:normAutofit/>
          </a:bodyPr>
          <a:lstStyle/>
          <a:p>
            <a:pPr marL="0" indent="0">
              <a:buNone/>
            </a:pPr>
            <a:r>
              <a:rPr lang="pl-PL" sz="1500" dirty="0">
                <a:latin typeface="Arial" panose="020B0604020202020204" pitchFamily="34" charset="0"/>
                <a:cs typeface="Arial" panose="020B0604020202020204" pitchFamily="34" charset="0"/>
              </a:rPr>
              <a:t>• osób z niepełnosprawnościami;</a:t>
            </a:r>
          </a:p>
          <a:p>
            <a:pPr marL="0" indent="0">
              <a:buNone/>
            </a:pPr>
            <a:r>
              <a:rPr lang="pl-PL" sz="1500" dirty="0">
                <a:latin typeface="Arial" panose="020B0604020202020204" pitchFamily="34" charset="0"/>
                <a:cs typeface="Arial" panose="020B0604020202020204" pitchFamily="34" charset="0"/>
              </a:rPr>
              <a:t>• członków gospodarstw domowych sprawujących opiekę nad osobą potrzebującą wsparcia w codziennym funkcjonowaniu;</a:t>
            </a:r>
          </a:p>
          <a:p>
            <a:pPr marL="0" indent="0">
              <a:buNone/>
            </a:pPr>
            <a:r>
              <a:rPr lang="pl-PL" sz="1500" dirty="0">
                <a:latin typeface="Arial" panose="020B0604020202020204" pitchFamily="34" charset="0"/>
                <a:cs typeface="Arial" panose="020B0604020202020204" pitchFamily="34" charset="0"/>
              </a:rPr>
              <a:t>• osób potrzebujących wsparcia w codziennym funkcjonowaniu;</a:t>
            </a:r>
          </a:p>
          <a:p>
            <a:pPr marL="0" indent="0">
              <a:buNone/>
            </a:pPr>
            <a:r>
              <a:rPr lang="pl-PL" sz="1500" dirty="0">
                <a:latin typeface="Arial" panose="020B0604020202020204" pitchFamily="34" charset="0"/>
                <a:cs typeface="Arial" panose="020B0604020202020204" pitchFamily="34" charset="0"/>
              </a:rPr>
              <a:t>• osób opuszczających placówki opieki instytucjonalnej, w tym w szczególności domy pomocy społecznej;</a:t>
            </a:r>
          </a:p>
          <a:p>
            <a:pPr marL="0" indent="0">
              <a:buNone/>
            </a:pPr>
            <a:r>
              <a:rPr lang="pl-PL" sz="1500" dirty="0">
                <a:latin typeface="Arial" panose="020B0604020202020204" pitchFamily="34" charset="0"/>
                <a:cs typeface="Arial" panose="020B0604020202020204" pitchFamily="34" charset="0"/>
              </a:rPr>
              <a:t>• osób w kryzysie bezdomności, dotkniętych wykluczeniem z dostępu do mieszkań lub zagrożonych bezdomnością;</a:t>
            </a:r>
          </a:p>
          <a:p>
            <a:pPr marL="0" indent="0">
              <a:buNone/>
            </a:pPr>
            <a:r>
              <a:rPr lang="pl-PL" sz="1500" dirty="0">
                <a:latin typeface="Arial" panose="020B0604020202020204" pitchFamily="34" charset="0"/>
                <a:cs typeface="Arial" panose="020B0604020202020204" pitchFamily="34" charset="0"/>
              </a:rPr>
              <a:t>• osób odbywających karę pozbawienia wolności, objętych dozorem elektronicznym;</a:t>
            </a:r>
          </a:p>
          <a:p>
            <a:pPr marL="0" indent="0">
              <a:buNone/>
            </a:pPr>
            <a:r>
              <a:rPr lang="pl-PL" sz="1500" dirty="0">
                <a:latin typeface="Arial" panose="020B0604020202020204" pitchFamily="34" charset="0"/>
                <a:cs typeface="Arial" panose="020B0604020202020204" pitchFamily="34" charset="0"/>
              </a:rPr>
              <a:t>• osób korzystających z programu FE PŻ;</a:t>
            </a:r>
          </a:p>
          <a:p>
            <a:pPr marL="0" indent="0">
              <a:buNone/>
            </a:pPr>
            <a:r>
              <a:rPr lang="pl-PL" sz="1500" dirty="0">
                <a:latin typeface="Arial" panose="020B0604020202020204" pitchFamily="34" charset="0"/>
                <a:cs typeface="Arial" panose="020B0604020202020204" pitchFamily="34" charset="0"/>
              </a:rPr>
              <a:t>• osób należących do społeczności marginalizowanych, takich jak Romowie;</a:t>
            </a:r>
          </a:p>
          <a:p>
            <a:pPr marL="0" indent="0">
              <a:buNone/>
            </a:pPr>
            <a:r>
              <a:rPr lang="pl-PL" sz="1500" dirty="0">
                <a:latin typeface="Arial" panose="020B0604020202020204" pitchFamily="34" charset="0"/>
                <a:cs typeface="Arial" panose="020B0604020202020204" pitchFamily="34" charset="0"/>
              </a:rPr>
              <a:t>• osób objętych ochroną czasową w Polsce w związku z agresją Federacji Rosyjskiej na Ukrainę.</a:t>
            </a:r>
          </a:p>
          <a:p>
            <a:pPr marL="0" indent="0">
              <a:buNone/>
            </a:pPr>
            <a:endParaRPr lang="pl-PL" sz="1800" dirty="0">
              <a:latin typeface="Arial" panose="020B0604020202020204" pitchFamily="34" charset="0"/>
              <a:cs typeface="Arial" panose="020B0604020202020204" pitchFamily="34" charset="0"/>
            </a:endParaRPr>
          </a:p>
          <a:p>
            <a:endParaRPr lang="pl-PL" sz="1800" dirty="0">
              <a:latin typeface="Arial" panose="020B0604020202020204" pitchFamily="34" charset="0"/>
              <a:cs typeface="Arial" panose="020B0604020202020204" pitchFamily="34" charset="0"/>
            </a:endParaRPr>
          </a:p>
          <a:p>
            <a:pPr marL="0" lvl="0" indent="0">
              <a:spcAft>
                <a:spcPts val="300"/>
              </a:spcAft>
              <a:buNone/>
            </a:pPr>
            <a:endParaRPr lang="pl-PL"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14</a:t>
            </a:fld>
            <a:endParaRPr lang="pl-PL" dirty="0"/>
          </a:p>
        </p:txBody>
      </p:sp>
    </p:spTree>
    <p:extLst>
      <p:ext uri="{BB962C8B-B14F-4D97-AF65-F5344CB8AC3E}">
        <p14:creationId xmlns:p14="http://schemas.microsoft.com/office/powerpoint/2010/main" val="2129962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251445"/>
            <a:ext cx="8640382" cy="6408394"/>
          </a:xfrm>
        </p:spPr>
        <p:txBody>
          <a:bodyPr>
            <a:normAutofit/>
          </a:bodyPr>
          <a:lstStyle/>
          <a:p>
            <a:pPr marL="0" indent="0">
              <a:buNone/>
            </a:pPr>
            <a:endParaRPr lang="pl-PL" dirty="0">
              <a:latin typeface="Arial" panose="020B0604020202020204" pitchFamily="34" charset="0"/>
              <a:cs typeface="Arial" panose="020B0604020202020204" pitchFamily="34" charset="0"/>
            </a:endParaRPr>
          </a:p>
          <a:p>
            <a:pPr marL="0" indent="0">
              <a:buNone/>
            </a:pPr>
            <a:r>
              <a:rPr lang="pl-PL" sz="1800" b="1" dirty="0">
                <a:latin typeface="Arial" panose="020B0604020202020204" pitchFamily="34" charset="0"/>
                <a:cs typeface="Arial" panose="020B0604020202020204" pitchFamily="34" charset="0"/>
              </a:rPr>
              <a:t>II. w ramach typu operacji 7.5.B wsparcie udzielane w projekcie kierowane jest do:</a:t>
            </a:r>
          </a:p>
          <a:p>
            <a:pPr marL="0" indent="0">
              <a:buNone/>
            </a:pPr>
            <a:r>
              <a:rPr lang="pl-PL" sz="1800" dirty="0">
                <a:latin typeface="Arial" panose="020B0604020202020204" pitchFamily="34" charset="0"/>
                <a:cs typeface="Arial" panose="020B0604020202020204" pitchFamily="34" charset="0"/>
              </a:rPr>
              <a:t>• osób biernych zawodowo, przy czym wyłączne powody bierności zawodowej to:</a:t>
            </a:r>
          </a:p>
          <a:p>
            <a:pPr marL="0" indent="0">
              <a:buNone/>
            </a:pPr>
            <a:r>
              <a:rPr lang="pl-PL" dirty="0">
                <a:latin typeface="Arial" panose="020B0604020202020204" pitchFamily="34" charset="0"/>
                <a:cs typeface="Arial" panose="020B0604020202020204" pitchFamily="34" charset="0"/>
              </a:rPr>
              <a:t>- </a:t>
            </a:r>
            <a:r>
              <a:rPr lang="pl-PL" sz="1800" dirty="0">
                <a:latin typeface="Arial" panose="020B0604020202020204" pitchFamily="34" charset="0"/>
                <a:cs typeface="Arial" panose="020B0604020202020204" pitchFamily="34" charset="0"/>
              </a:rPr>
              <a:t>niepełnosprawność;</a:t>
            </a:r>
          </a:p>
          <a:p>
            <a:pPr marL="0" indent="0">
              <a:buNone/>
            </a:pPr>
            <a:r>
              <a:rPr lang="pl-PL" dirty="0">
                <a:latin typeface="Arial" panose="020B0604020202020204" pitchFamily="34" charset="0"/>
                <a:cs typeface="Arial" panose="020B0604020202020204" pitchFamily="34" charset="0"/>
              </a:rPr>
              <a:t>- </a:t>
            </a:r>
            <a:r>
              <a:rPr lang="pl-PL" sz="1800" dirty="0">
                <a:latin typeface="Arial" panose="020B0604020202020204" pitchFamily="34" charset="0"/>
                <a:cs typeface="Arial" panose="020B0604020202020204" pitchFamily="34" charset="0"/>
              </a:rPr>
              <a:t>choroba;</a:t>
            </a:r>
          </a:p>
          <a:p>
            <a:pPr>
              <a:buFontTx/>
              <a:buChar char="-"/>
            </a:pPr>
            <a:r>
              <a:rPr lang="pl-PL" sz="1800" dirty="0">
                <a:latin typeface="Arial" panose="020B0604020202020204" pitchFamily="34" charset="0"/>
                <a:cs typeface="Arial" panose="020B0604020202020204" pitchFamily="34" charset="0"/>
              </a:rPr>
              <a:t>pełnienie ról opiekuńczych.</a:t>
            </a:r>
          </a:p>
          <a:p>
            <a:pPr marL="0" indent="0">
              <a:buNone/>
            </a:pPr>
            <a:r>
              <a:rPr lang="pl-PL" dirty="0">
                <a:latin typeface="Arial" panose="020B0604020202020204" pitchFamily="34" charset="0"/>
                <a:cs typeface="Arial" panose="020B0604020202020204" pitchFamily="34" charset="0"/>
              </a:rPr>
              <a:t>• osób lub rodzin korzystających ze świadczeń z pomocy społecznej zgodnie z ustawą z dnia 12 marca 2004 r. o pomocy społecznej lub kwalifikujących się do objęcia wsparciem pomocy społecznej, tj. spełniającym co najmniej jedną z przesłanek określonych w art. 7 tej ustawy;</a:t>
            </a:r>
          </a:p>
          <a:p>
            <a:pPr marL="0" indent="0">
              <a:buNone/>
            </a:pPr>
            <a:r>
              <a:rPr lang="pl-PL" dirty="0">
                <a:latin typeface="Arial" panose="020B0604020202020204" pitchFamily="34" charset="0"/>
                <a:cs typeface="Arial" panose="020B0604020202020204" pitchFamily="34" charset="0"/>
              </a:rPr>
              <a:t>• osób, o których mowa w art. 1 ust. 2 ustawy z dnia 13 czerwca 2003 r. o zatrudnieniu socjalnym (Dz. U. z 2022 r., poz. 2241);</a:t>
            </a:r>
          </a:p>
          <a:p>
            <a:pPr marL="0" indent="0">
              <a:buNone/>
            </a:pPr>
            <a:r>
              <a:rPr lang="pl-PL" dirty="0">
                <a:latin typeface="Arial" panose="020B0604020202020204" pitchFamily="34" charset="0"/>
                <a:cs typeface="Arial" panose="020B0604020202020204" pitchFamily="34" charset="0"/>
              </a:rPr>
              <a:t>• osób przebywających w pieczy zastępczej lub opuszczających pieczę zastępczą oraz rodzin przeżywających trudności w pełnieniu funkcji opiekuńczo – wychowawczych, o których mowa w ustawie z dnia 9 czerwca 2011 r. o wspieraniu rodziny i systemie pieczy zastępczej;</a:t>
            </a:r>
          </a:p>
          <a:p>
            <a:pPr marL="0" indent="0">
              <a:buNone/>
            </a:pPr>
            <a:endParaRPr lang="pl-PL" sz="1800" dirty="0">
              <a:latin typeface="Arial" panose="020B0604020202020204" pitchFamily="34" charset="0"/>
              <a:cs typeface="Arial" panose="020B0604020202020204" pitchFamily="34" charset="0"/>
            </a:endParaRPr>
          </a:p>
          <a:p>
            <a:pPr marL="0" indent="0">
              <a:buNone/>
            </a:pPr>
            <a:endParaRPr lang="pl-PL" sz="1800" dirty="0">
              <a:latin typeface="Arial" panose="020B0604020202020204" pitchFamily="34" charset="0"/>
              <a:cs typeface="Arial" panose="020B0604020202020204" pitchFamily="34" charset="0"/>
            </a:endParaRPr>
          </a:p>
          <a:p>
            <a:pPr marL="0" indent="0">
              <a:buNone/>
            </a:pPr>
            <a:endParaRPr lang="pl-PL" sz="1800" dirty="0">
              <a:latin typeface="Arial" panose="020B0604020202020204" pitchFamily="34" charset="0"/>
              <a:cs typeface="Arial" panose="020B0604020202020204" pitchFamily="34" charset="0"/>
            </a:endParaRPr>
          </a:p>
          <a:p>
            <a:endParaRPr lang="pl-PL" sz="1800" dirty="0">
              <a:latin typeface="Arial" panose="020B0604020202020204" pitchFamily="34" charset="0"/>
              <a:cs typeface="Arial" panose="020B0604020202020204" pitchFamily="34" charset="0"/>
            </a:endParaRPr>
          </a:p>
          <a:p>
            <a:pPr marL="0" indent="0">
              <a:buNone/>
            </a:pPr>
            <a:endParaRPr lang="pl-PL" sz="1800" dirty="0">
              <a:latin typeface="Arial" panose="020B0604020202020204" pitchFamily="34" charset="0"/>
              <a:cs typeface="Arial" panose="020B0604020202020204" pitchFamily="34" charset="0"/>
            </a:endParaRPr>
          </a:p>
          <a:p>
            <a:endParaRPr lang="pl-PL" sz="1800" dirty="0">
              <a:latin typeface="Arial" panose="020B0604020202020204" pitchFamily="34" charset="0"/>
              <a:cs typeface="Arial" panose="020B0604020202020204" pitchFamily="34" charset="0"/>
            </a:endParaRPr>
          </a:p>
          <a:p>
            <a:pPr marL="0" lvl="0" indent="0">
              <a:spcAft>
                <a:spcPts val="300"/>
              </a:spcAft>
              <a:buNone/>
            </a:pPr>
            <a:endParaRPr lang="pl-PL"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15</a:t>
            </a:fld>
            <a:endParaRPr lang="pl-PL" dirty="0"/>
          </a:p>
        </p:txBody>
      </p:sp>
    </p:spTree>
    <p:extLst>
      <p:ext uri="{BB962C8B-B14F-4D97-AF65-F5344CB8AC3E}">
        <p14:creationId xmlns:p14="http://schemas.microsoft.com/office/powerpoint/2010/main" val="2601264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46E4457-EBC9-462C-9D30-0EDEDDF8EB99}"/>
              </a:ext>
            </a:extLst>
          </p:cNvPr>
          <p:cNvSpPr>
            <a:spLocks noGrp="1"/>
          </p:cNvSpPr>
          <p:nvPr>
            <p:ph idx="1"/>
          </p:nvPr>
        </p:nvSpPr>
        <p:spPr>
          <a:xfrm>
            <a:off x="1025907" y="683493"/>
            <a:ext cx="8640382" cy="5976346"/>
          </a:xfrm>
        </p:spPr>
        <p:txBody>
          <a:bodyPr/>
          <a:lstStyle/>
          <a:p>
            <a:pPr marL="0" indent="0">
              <a:buNone/>
            </a:pPr>
            <a:r>
              <a:rPr lang="pl-PL" dirty="0"/>
              <a:t>• osób nieletnich, wobec których zastosowano środki zapobiegania i zwalczania demoralizacji i przestępczości zgodnie z ustawą z dnia 9 czerwca 2022 r. o wspieraniu i resocjalizacji nieletnich (Dz. U. z 2022 r., poz. 1700 ze zm.) oraz osób nieletnich zagrożonych demoralizacją i przestępczością;</a:t>
            </a:r>
          </a:p>
          <a:p>
            <a:pPr marL="0" indent="0">
              <a:buNone/>
            </a:pPr>
            <a:r>
              <a:rPr lang="pl-PL" dirty="0"/>
              <a:t>• osób przebywających i opuszczających młodzieżowe ośrodki wychowawcze i młodzieżowe ośrodki socjoterapii, o których mowa w ustawie z dnia 14 grudnia 2016 r. – Prawo oświatowe (Dz.U. z 2023 r., poz. 900 ze zm.) oraz osób opuszczających okręgowe ośrodki wychowawcze, o których mowa w ustawie z dnia 9 czerwca 2022 r. o wspieraniu i resocjalizacji nieletnich (Dz.U. z 2022 r., poz. 1700 ze zm.);</a:t>
            </a:r>
          </a:p>
          <a:p>
            <a:pPr marL="0" indent="0">
              <a:buNone/>
            </a:pPr>
            <a:r>
              <a:rPr lang="pl-PL" dirty="0"/>
              <a:t>• osób z niepełnosprawnościami;</a:t>
            </a:r>
          </a:p>
          <a:p>
            <a:pPr marL="0" indent="0">
              <a:buNone/>
            </a:pPr>
            <a:r>
              <a:rPr lang="pl-PL" dirty="0"/>
              <a:t>• członków gospodarstw domowych sprawujących opiekę nad osobą potrzebującą wsparcia w codziennym funkcjonowaniu;</a:t>
            </a:r>
          </a:p>
          <a:p>
            <a:pPr marL="0" indent="0">
              <a:buNone/>
            </a:pPr>
            <a:r>
              <a:rPr lang="pl-PL" dirty="0"/>
              <a:t>• osób potrzebujących wsparcia w codziennym funkcjonowaniu;</a:t>
            </a:r>
          </a:p>
          <a:p>
            <a:pPr marL="0" indent="0">
              <a:buNone/>
            </a:pPr>
            <a:r>
              <a:rPr lang="pl-PL" dirty="0"/>
              <a:t>• osób opuszczających placówki opieki instytucjonalnej, w tym w szczególności domy pomocy społecznej;</a:t>
            </a:r>
          </a:p>
        </p:txBody>
      </p:sp>
      <p:sp>
        <p:nvSpPr>
          <p:cNvPr id="4" name="Symbol zastępczy numeru slajdu 3">
            <a:extLst>
              <a:ext uri="{FF2B5EF4-FFF2-40B4-BE49-F238E27FC236}">
                <a16:creationId xmlns:a16="http://schemas.microsoft.com/office/drawing/2014/main" id="{6899C2E6-EAEA-428E-8F87-C70D92ABAECF}"/>
              </a:ext>
            </a:extLst>
          </p:cNvPr>
          <p:cNvSpPr>
            <a:spLocks noGrp="1"/>
          </p:cNvSpPr>
          <p:nvPr>
            <p:ph type="sldNum" sz="quarter" idx="10"/>
          </p:nvPr>
        </p:nvSpPr>
        <p:spPr/>
        <p:txBody>
          <a:bodyPr/>
          <a:lstStyle/>
          <a:p>
            <a:fld id="{EB4015AA-59F6-416B-87A6-8E3D940284E2}" type="slidenum">
              <a:rPr lang="pl-PL" smtClean="0"/>
              <a:pPr/>
              <a:t>16</a:t>
            </a:fld>
            <a:endParaRPr lang="pl-PL" dirty="0"/>
          </a:p>
        </p:txBody>
      </p:sp>
    </p:spTree>
    <p:extLst>
      <p:ext uri="{BB962C8B-B14F-4D97-AF65-F5344CB8AC3E}">
        <p14:creationId xmlns:p14="http://schemas.microsoft.com/office/powerpoint/2010/main" val="2959305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4C0B825-9070-4611-BB01-A22ECD2C7B07}"/>
              </a:ext>
            </a:extLst>
          </p:cNvPr>
          <p:cNvSpPr>
            <a:spLocks noGrp="1"/>
          </p:cNvSpPr>
          <p:nvPr>
            <p:ph idx="1"/>
          </p:nvPr>
        </p:nvSpPr>
        <p:spPr>
          <a:xfrm>
            <a:off x="1025907" y="539477"/>
            <a:ext cx="8640382" cy="6120362"/>
          </a:xfrm>
        </p:spPr>
        <p:txBody>
          <a:bodyPr/>
          <a:lstStyle/>
          <a:p>
            <a:pPr marL="0" indent="0">
              <a:buNone/>
            </a:pPr>
            <a:r>
              <a:rPr lang="pl-PL" dirty="0"/>
              <a:t>• osób w kryzysie bezdomności, dotkniętych wykluczeniem z dostępu do mieszkań lub zagrożonych bezdomnością;</a:t>
            </a:r>
          </a:p>
          <a:p>
            <a:pPr marL="0" indent="0">
              <a:buNone/>
            </a:pPr>
            <a:r>
              <a:rPr lang="pl-PL" dirty="0"/>
              <a:t>• osób odbywających karę pozbawienia wolności, objętych dozorem elektronicznym;</a:t>
            </a:r>
          </a:p>
          <a:p>
            <a:pPr marL="0" indent="0">
              <a:buNone/>
            </a:pPr>
            <a:r>
              <a:rPr lang="pl-PL" dirty="0"/>
              <a:t>• osób korzystających z programu FE PŻ;</a:t>
            </a:r>
          </a:p>
          <a:p>
            <a:pPr marL="0" indent="0">
              <a:buNone/>
            </a:pPr>
            <a:r>
              <a:rPr lang="pl-PL" dirty="0"/>
              <a:t>• osób należących do społeczności marginalizowanych, takich jak Romowie;</a:t>
            </a:r>
          </a:p>
          <a:p>
            <a:pPr marL="0" indent="0">
              <a:buNone/>
            </a:pPr>
            <a:r>
              <a:rPr lang="pl-PL" dirty="0"/>
              <a:t>• osób objętych ochroną czasową w Polsce w związku z agresją Federacji Rosyjskiej na Ukrainę.</a:t>
            </a:r>
          </a:p>
          <a:p>
            <a:pPr marL="0" indent="0">
              <a:buNone/>
            </a:pPr>
            <a:endParaRPr lang="pl-PL" dirty="0"/>
          </a:p>
          <a:p>
            <a:pPr marL="0" indent="0">
              <a:buNone/>
            </a:pPr>
            <a:r>
              <a:rPr lang="pl-PL" dirty="0"/>
              <a:t>Ponadto, w przypadku typu operacji 7.5.B pierwszeństwo udziału w projekcie powinny mieć osoby młode w wieku 18-29 lat:</a:t>
            </a:r>
          </a:p>
          <a:p>
            <a:pPr marL="0" indent="0">
              <a:buNone/>
            </a:pPr>
            <a:r>
              <a:rPr lang="pl-PL" dirty="0"/>
              <a:t>a) doświadczające wielokrotnego wykluczenia społecznego, spełniające więcej niż jedną przesłankę określoną w art. 7 ustawy z dnia 12 marca 2004 r. o pomocy społecznej;</a:t>
            </a:r>
          </a:p>
          <a:p>
            <a:pPr marL="0" indent="0">
              <a:buNone/>
            </a:pPr>
            <a:r>
              <a:rPr lang="pl-PL" dirty="0"/>
              <a:t>b) ze znacznym lub umiarkowanym stopniem niepełnosprawności;</a:t>
            </a:r>
          </a:p>
          <a:p>
            <a:pPr marL="0" indent="0">
              <a:buNone/>
            </a:pPr>
            <a:endParaRPr lang="pl-PL" dirty="0"/>
          </a:p>
        </p:txBody>
      </p:sp>
      <p:sp>
        <p:nvSpPr>
          <p:cNvPr id="4" name="Symbol zastępczy numeru slajdu 3">
            <a:extLst>
              <a:ext uri="{FF2B5EF4-FFF2-40B4-BE49-F238E27FC236}">
                <a16:creationId xmlns:a16="http://schemas.microsoft.com/office/drawing/2014/main" id="{91A137E3-9988-4F96-B470-1111A5667F95}"/>
              </a:ext>
            </a:extLst>
          </p:cNvPr>
          <p:cNvSpPr>
            <a:spLocks noGrp="1"/>
          </p:cNvSpPr>
          <p:nvPr>
            <p:ph type="sldNum" sz="quarter" idx="10"/>
          </p:nvPr>
        </p:nvSpPr>
        <p:spPr/>
        <p:txBody>
          <a:bodyPr/>
          <a:lstStyle/>
          <a:p>
            <a:fld id="{EB4015AA-59F6-416B-87A6-8E3D940284E2}" type="slidenum">
              <a:rPr lang="pl-PL" smtClean="0"/>
              <a:pPr/>
              <a:t>17</a:t>
            </a:fld>
            <a:endParaRPr lang="pl-PL" dirty="0"/>
          </a:p>
        </p:txBody>
      </p:sp>
    </p:spTree>
    <p:extLst>
      <p:ext uri="{BB962C8B-B14F-4D97-AF65-F5344CB8AC3E}">
        <p14:creationId xmlns:p14="http://schemas.microsoft.com/office/powerpoint/2010/main" val="4122515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251445"/>
            <a:ext cx="8640382" cy="6408394"/>
          </a:xfrm>
        </p:spPr>
        <p:txBody>
          <a:bodyPr>
            <a:normAutofit/>
          </a:bodyPr>
          <a:lstStyle/>
          <a:p>
            <a:pPr marL="0" indent="0">
              <a:buNone/>
            </a:pPr>
            <a:endParaRPr lang="pl-PL" dirty="0">
              <a:latin typeface="Arial" panose="020B0604020202020204" pitchFamily="34" charset="0"/>
              <a:cs typeface="Arial" panose="020B0604020202020204" pitchFamily="34" charset="0"/>
            </a:endParaRPr>
          </a:p>
          <a:p>
            <a:pPr marL="0" indent="0">
              <a:buNone/>
            </a:pPr>
            <a:r>
              <a:rPr lang="pl-PL" sz="1800" dirty="0">
                <a:latin typeface="Arial" panose="020B0604020202020204" pitchFamily="34" charset="0"/>
                <a:cs typeface="Arial" panose="020B0604020202020204" pitchFamily="34" charset="0"/>
              </a:rPr>
              <a:t>c) z niepełnosprawnością sprzężoną;</a:t>
            </a:r>
          </a:p>
          <a:p>
            <a:pPr marL="0" indent="0">
              <a:buNone/>
            </a:pPr>
            <a:r>
              <a:rPr lang="pl-PL" sz="1800" dirty="0">
                <a:latin typeface="Arial" panose="020B0604020202020204" pitchFamily="34" charset="0"/>
                <a:cs typeface="Arial" panose="020B0604020202020204" pitchFamily="34" charset="0"/>
              </a:rPr>
              <a:t>d) z chorobami psychicznymi;</a:t>
            </a:r>
          </a:p>
          <a:p>
            <a:pPr marL="0" indent="0">
              <a:buNone/>
            </a:pPr>
            <a:r>
              <a:rPr lang="pl-PL" sz="1800" dirty="0">
                <a:latin typeface="Arial" panose="020B0604020202020204" pitchFamily="34" charset="0"/>
                <a:cs typeface="Arial" panose="020B0604020202020204" pitchFamily="34" charset="0"/>
              </a:rPr>
              <a:t>e) z niepełnosprawnością intelektualną;</a:t>
            </a:r>
          </a:p>
          <a:p>
            <a:pPr marL="0" indent="0">
              <a:buNone/>
            </a:pPr>
            <a:r>
              <a:rPr lang="pl-PL" sz="1800" dirty="0">
                <a:latin typeface="Arial" panose="020B0604020202020204" pitchFamily="34" charset="0"/>
                <a:cs typeface="Arial" panose="020B0604020202020204" pitchFamily="34" charset="0"/>
              </a:rPr>
              <a:t>f) z całościowymi zaburzeniami rozwojowymi (w rozumieniu zgodnym z Międzynarodową Statystyczną Klasyfikacją Chorób i Problemów Zdrowotnych ICD10);</a:t>
            </a:r>
          </a:p>
          <a:p>
            <a:pPr marL="0" indent="0">
              <a:buNone/>
            </a:pPr>
            <a:r>
              <a:rPr lang="pl-PL" sz="1800" dirty="0">
                <a:latin typeface="Arial" panose="020B0604020202020204" pitchFamily="34" charset="0"/>
                <a:cs typeface="Arial" panose="020B0604020202020204" pitchFamily="34" charset="0"/>
              </a:rPr>
              <a:t>g) opuszczające placówki opieki instytucjonalnej.</a:t>
            </a:r>
          </a:p>
          <a:p>
            <a:pPr marL="0" indent="0">
              <a:buNone/>
            </a:pPr>
            <a:endParaRPr lang="pl-PL" sz="1800" dirty="0">
              <a:latin typeface="Arial" panose="020B0604020202020204" pitchFamily="34" charset="0"/>
              <a:cs typeface="Arial" panose="020B0604020202020204" pitchFamily="34" charset="0"/>
            </a:endParaRPr>
          </a:p>
          <a:p>
            <a:pPr marL="0" indent="0">
              <a:buNone/>
            </a:pPr>
            <a:r>
              <a:rPr lang="pl-PL" sz="1800" dirty="0">
                <a:latin typeface="Arial" panose="020B0604020202020204" pitchFamily="34" charset="0"/>
                <a:cs typeface="Arial" panose="020B0604020202020204" pitchFamily="34" charset="0"/>
              </a:rPr>
              <a:t>W odniesieniu do osób wskazanych powyżej uczestnikami projektu są osoby zamieszkujące obszar województwa dolnośląskiego. Poprzez miejsce zamieszkania, w rozumieniu Kodeksu Cywilnego, należy rozumieć miejscowość w której przebywa się z zamiarem stałego pobytu.</a:t>
            </a:r>
          </a:p>
          <a:p>
            <a:pPr marL="0" indent="0">
              <a:buNone/>
            </a:pPr>
            <a:endParaRPr lang="pl-PL" sz="1800" dirty="0">
              <a:latin typeface="Arial" panose="020B0604020202020204" pitchFamily="34" charset="0"/>
              <a:cs typeface="Arial" panose="020B0604020202020204" pitchFamily="34" charset="0"/>
            </a:endParaRPr>
          </a:p>
          <a:p>
            <a:pPr marL="0" indent="0">
              <a:buNone/>
            </a:pPr>
            <a:endParaRPr lang="pl-PL" sz="1800" dirty="0">
              <a:latin typeface="Arial" panose="020B0604020202020204" pitchFamily="34" charset="0"/>
              <a:cs typeface="Arial" panose="020B0604020202020204" pitchFamily="34" charset="0"/>
            </a:endParaRPr>
          </a:p>
          <a:p>
            <a:endParaRPr lang="pl-PL" sz="1800" dirty="0">
              <a:latin typeface="Arial" panose="020B0604020202020204" pitchFamily="34" charset="0"/>
              <a:cs typeface="Arial" panose="020B0604020202020204" pitchFamily="34" charset="0"/>
            </a:endParaRPr>
          </a:p>
          <a:p>
            <a:pPr marL="0" lvl="0" indent="0">
              <a:spcAft>
                <a:spcPts val="300"/>
              </a:spcAft>
              <a:buNone/>
            </a:pPr>
            <a:endParaRPr lang="pl-PL"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18</a:t>
            </a:fld>
            <a:endParaRPr lang="pl-PL" dirty="0"/>
          </a:p>
        </p:txBody>
      </p:sp>
    </p:spTree>
    <p:extLst>
      <p:ext uri="{BB962C8B-B14F-4D97-AF65-F5344CB8AC3E}">
        <p14:creationId xmlns:p14="http://schemas.microsoft.com/office/powerpoint/2010/main" val="36976718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6" y="359837"/>
            <a:ext cx="8928511" cy="6300001"/>
          </a:xfrm>
        </p:spPr>
        <p:txBody>
          <a:bodyPr>
            <a:normAutofit/>
          </a:bodyPr>
          <a:lstStyle/>
          <a:p>
            <a:pPr marL="0" indent="0">
              <a:buNone/>
            </a:pPr>
            <a:endParaRPr lang="pl-PL" b="1" dirty="0">
              <a:latin typeface="Arial" panose="020B0604020202020204" pitchFamily="34" charset="0"/>
              <a:cs typeface="Arial" panose="020B0604020202020204" pitchFamily="34" charset="0"/>
            </a:endParaRPr>
          </a:p>
          <a:p>
            <a:pPr marL="84138" indent="0">
              <a:buNone/>
            </a:pPr>
            <a:r>
              <a:rPr lang="pl-PL" b="1" dirty="0">
                <a:latin typeface="Arial" panose="020B0604020202020204" pitchFamily="34" charset="0"/>
                <a:cs typeface="Arial" panose="020B0604020202020204" pitchFamily="34" charset="0"/>
              </a:rPr>
              <a:t>Dokumentem potwierdzającym spełnienie przez uczestnika projektu kryteriów kwalifikowalności udziału w projekcie, jest w szczególności zaświadczenie/inny dokument wystawiony przez właściwy podmiot, albo oświadczenie uczestnika projektu/ podmiotu otrzymującego wsparcie, jeżeli kryterium to nie może zostać potwierdzone dokumentem wystawionym przez właściwy podmiot.</a:t>
            </a:r>
          </a:p>
          <a:p>
            <a:pPr marL="0" indent="0">
              <a:buNone/>
            </a:pPr>
            <a:r>
              <a:rPr lang="pl-PL" b="1" dirty="0">
                <a:latin typeface="Arial" panose="020B0604020202020204" pitchFamily="34" charset="0"/>
                <a:cs typeface="Arial" panose="020B0604020202020204" pitchFamily="34" charset="0"/>
              </a:rPr>
              <a:t>Ponadto uczestnik projektu musi być zobowiązany do przekazania informacji na temat jego sytuacji po opuszczeniu projektu.</a:t>
            </a:r>
          </a:p>
          <a:p>
            <a:endParaRPr lang="pl-P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endParaRPr lang="pl-PL" sz="2000" dirty="0">
              <a:effectLst/>
              <a:latin typeface="Arial" panose="020B0604020202020204" pitchFamily="34" charset="0"/>
              <a:ea typeface="Times New Roman" panose="02020603050405020304" pitchFamily="18" charset="0"/>
              <a:cs typeface="Arial" panose="020B0604020202020204" pitchFamily="34" charset="0"/>
            </a:endParaRPr>
          </a:p>
          <a:p>
            <a:endParaRPr lang="pl-PL" sz="2400" dirty="0">
              <a:latin typeface="Arial" panose="020B0604020202020204" pitchFamily="34" charset="0"/>
              <a:cs typeface="Arial" panose="020B0604020202020204" pitchFamily="34" charset="0"/>
            </a:endParaRPr>
          </a:p>
          <a:p>
            <a:endParaRPr lang="pl-PL" sz="2400" b="0" i="0" u="none" strike="noStrike" baseline="0" dirty="0">
              <a:solidFill>
                <a:srgbClr val="FF0000"/>
              </a:solidFill>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19</a:t>
            </a:fld>
            <a:endParaRPr lang="pl-PL" dirty="0"/>
          </a:p>
        </p:txBody>
      </p:sp>
    </p:spTree>
    <p:extLst>
      <p:ext uri="{BB962C8B-B14F-4D97-AF65-F5344CB8AC3E}">
        <p14:creationId xmlns:p14="http://schemas.microsoft.com/office/powerpoint/2010/main" val="441215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Obraz 5">
            <a:extLst>
              <a:ext uri="{FF2B5EF4-FFF2-40B4-BE49-F238E27FC236}">
                <a16:creationId xmlns:a16="http://schemas.microsoft.com/office/drawing/2014/main" id="{BF8B62A6-287F-FABF-757B-102A5B63259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53417" y="6227288"/>
            <a:ext cx="8748000" cy="925860"/>
          </a:xfrm>
          <a:prstGeom prst="rect">
            <a:avLst/>
          </a:prstGeom>
        </p:spPr>
      </p:pic>
      <p:sp>
        <p:nvSpPr>
          <p:cNvPr id="7" name="Prostokąt 6"/>
          <p:cNvSpPr/>
          <p:nvPr/>
        </p:nvSpPr>
        <p:spPr>
          <a:xfrm>
            <a:off x="1330973" y="2915741"/>
            <a:ext cx="7992888" cy="2569934"/>
          </a:xfrm>
          <a:prstGeom prst="rect">
            <a:avLst/>
          </a:prstGeom>
        </p:spPr>
        <p:txBody>
          <a:bodyPr wrap="square">
            <a:spAutoFit/>
          </a:bodyPr>
          <a:lstStyle/>
          <a:p>
            <a:pPr>
              <a:spcBef>
                <a:spcPts val="600"/>
              </a:spcBef>
              <a:spcAft>
                <a:spcPts val="300"/>
              </a:spcAft>
            </a:pPr>
            <a:r>
              <a:rPr lang="pl-PL" sz="1400" b="1"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rPr>
              <a:t>Nabór nr</a:t>
            </a:r>
            <a:r>
              <a:rPr lang="pl-PL" sz="1400" b="1" dirty="0">
                <a:latin typeface="Arial" panose="020B0604020202020204" pitchFamily="34" charset="0"/>
                <a:ea typeface="Times New Roman" panose="02020603050405020304" pitchFamily="18" charset="0"/>
                <a:cs typeface="Arial" panose="020B0604020202020204" pitchFamily="34" charset="0"/>
              </a:rPr>
              <a:t>: FEDS.07.05-IP.02-112/24</a:t>
            </a:r>
          </a:p>
          <a:p>
            <a:pPr>
              <a:spcBef>
                <a:spcPts val="600"/>
              </a:spcBef>
            </a:pPr>
            <a:r>
              <a:rPr lang="pl-PL" sz="1400" b="1"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rPr>
              <a:t>W ramach programu</a:t>
            </a:r>
            <a:r>
              <a:rPr lang="pl-PL" sz="1400" b="1" dirty="0">
                <a:latin typeface="Arial" panose="020B0604020202020204" pitchFamily="34" charset="0"/>
                <a:ea typeface="Times New Roman" panose="02020603050405020304" pitchFamily="18" charset="0"/>
                <a:cs typeface="Arial" panose="020B0604020202020204" pitchFamily="34" charset="0"/>
              </a:rPr>
              <a:t>: Fundusze Europejskie dla Dolnego Śląska 2021-2027 Europejski Fundusz Społeczny PLUS</a:t>
            </a:r>
          </a:p>
          <a:p>
            <a:pPr>
              <a:spcBef>
                <a:spcPts val="600"/>
              </a:spcBef>
              <a:spcAft>
                <a:spcPts val="300"/>
              </a:spcAft>
            </a:pPr>
            <a:r>
              <a:rPr lang="pl-PL" sz="1400" b="1"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rPr>
              <a:t>Priorytet 7</a:t>
            </a:r>
            <a:r>
              <a:rPr lang="pl-PL" sz="1400" b="1" dirty="0">
                <a:latin typeface="Arial" panose="020B0604020202020204" pitchFamily="34" charset="0"/>
                <a:ea typeface="Times New Roman" panose="02020603050405020304" pitchFamily="18" charset="0"/>
                <a:cs typeface="Arial" panose="020B0604020202020204" pitchFamily="34" charset="0"/>
              </a:rPr>
              <a:t> Fundusze Europejskie na rzecz rynku pracy i włączenia społecznego na Dolnym Śląsku</a:t>
            </a:r>
          </a:p>
          <a:p>
            <a:pPr>
              <a:spcBef>
                <a:spcPts val="600"/>
              </a:spcBef>
              <a:spcAft>
                <a:spcPts val="300"/>
              </a:spcAft>
            </a:pPr>
            <a:r>
              <a:rPr lang="pl-PL" sz="1400" b="1"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rPr>
              <a:t>Działanie 7.5 </a:t>
            </a:r>
            <a:r>
              <a:rPr lang="pl-PL" sz="1400" b="1" dirty="0">
                <a:latin typeface="Arial" panose="020B0604020202020204" pitchFamily="34" charset="0"/>
                <a:ea typeface="Times New Roman" panose="02020603050405020304" pitchFamily="18" charset="0"/>
                <a:cs typeface="Arial" panose="020B0604020202020204" pitchFamily="34" charset="0"/>
              </a:rPr>
              <a:t>Aktywna integracja</a:t>
            </a:r>
          </a:p>
          <a:p>
            <a:pPr>
              <a:spcBef>
                <a:spcPts val="600"/>
              </a:spcBef>
              <a:spcAft>
                <a:spcPts val="300"/>
              </a:spcAft>
            </a:pPr>
            <a:r>
              <a:rPr lang="pl-PL" sz="1400" b="1"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rPr>
              <a:t>Typ: </a:t>
            </a:r>
            <a:r>
              <a:rPr lang="pl-PL" sz="1400" b="1" i="0" u="none" strike="noStrike" baseline="0" dirty="0">
                <a:solidFill>
                  <a:schemeClr val="accent2">
                    <a:lumMod val="50000"/>
                  </a:schemeClr>
                </a:solidFill>
                <a:latin typeface="Arial" panose="020B0604020202020204" pitchFamily="34" charset="0"/>
                <a:cs typeface="Arial" panose="020B0604020202020204" pitchFamily="34" charset="0"/>
              </a:rPr>
              <a:t>7.5.</a:t>
            </a:r>
            <a:r>
              <a:rPr lang="pl-PL" sz="1400" b="1" dirty="0">
                <a:solidFill>
                  <a:schemeClr val="accent2">
                    <a:lumMod val="50000"/>
                  </a:schemeClr>
                </a:solidFill>
                <a:latin typeface="Arial" panose="020B0604020202020204" pitchFamily="34" charset="0"/>
                <a:cs typeface="Arial" panose="020B0604020202020204" pitchFamily="34" charset="0"/>
              </a:rPr>
              <a:t>A </a:t>
            </a:r>
            <a:r>
              <a:rPr lang="pl-PL" sz="1400" b="1" dirty="0">
                <a:latin typeface="Arial" panose="020B0604020202020204" pitchFamily="34" charset="0"/>
                <a:cs typeface="Arial" panose="020B0604020202020204" pitchFamily="34" charset="0"/>
              </a:rPr>
              <a:t>Aktywna integracja osób zagrożonych ubóstwem i wykluczonych społecznie oraz osób biernych zawodowo</a:t>
            </a:r>
          </a:p>
          <a:p>
            <a:pPr>
              <a:spcBef>
                <a:spcPts val="600"/>
              </a:spcBef>
              <a:spcAft>
                <a:spcPts val="300"/>
              </a:spcAft>
            </a:pPr>
            <a:r>
              <a:rPr lang="pl-PL" sz="1400" b="1"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rPr>
              <a:t>Typ: 7.5 B </a:t>
            </a:r>
            <a:r>
              <a:rPr lang="pl-PL" sz="1400" b="1" dirty="0">
                <a:latin typeface="Arial" panose="020B0604020202020204" pitchFamily="34" charset="0"/>
                <a:ea typeface="Times New Roman" panose="02020603050405020304" pitchFamily="18" charset="0"/>
                <a:cs typeface="Arial" panose="020B0604020202020204" pitchFamily="34" charset="0"/>
              </a:rPr>
              <a:t>Wsparcie na rzecz tworzenia i funkcjonowania podmiotów reintegracyjnych</a:t>
            </a:r>
            <a:endParaRPr lang="pl-PL" sz="14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14186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6" y="359837"/>
            <a:ext cx="9288552" cy="6588352"/>
          </a:xfrm>
        </p:spPr>
        <p:txBody>
          <a:bodyPr>
            <a:noAutofit/>
          </a:bodyPr>
          <a:lstStyle/>
          <a:p>
            <a:pPr marL="0" indent="0">
              <a:lnSpc>
                <a:spcPct val="100000"/>
              </a:lnSpc>
              <a:spcBef>
                <a:spcPts val="600"/>
              </a:spcBef>
              <a:buNone/>
            </a:pPr>
            <a:r>
              <a:rPr lang="pl-PL" b="1" dirty="0">
                <a:latin typeface="Arial" panose="020B0604020202020204" pitchFamily="34" charset="0"/>
              </a:rPr>
              <a:t>Realizacja zasad horyzontalnych</a:t>
            </a:r>
          </a:p>
          <a:p>
            <a:pPr marL="0" indent="0">
              <a:lnSpc>
                <a:spcPct val="100000"/>
              </a:lnSpc>
              <a:spcBef>
                <a:spcPts val="600"/>
              </a:spcBef>
              <a:buNone/>
            </a:pPr>
            <a:r>
              <a:rPr lang="pl-PL" dirty="0">
                <a:latin typeface="Arial" panose="020B0604020202020204" pitchFamily="34" charset="0"/>
              </a:rPr>
              <a:t>Realizując projekty dofinansowane z FEDS 2021-2027 należy przestrzegać zasad horyzontalnych a obowiązek ich stosowania wynika z Umowy Partnerstwa, programu FEDS 2021-2027 oraz wytycznych.</a:t>
            </a:r>
          </a:p>
          <a:p>
            <a:pPr marL="0" indent="0">
              <a:lnSpc>
                <a:spcPct val="100000"/>
              </a:lnSpc>
              <a:spcBef>
                <a:spcPts val="600"/>
              </a:spcBef>
              <a:buNone/>
            </a:pPr>
            <a:r>
              <a:rPr lang="pl-PL" dirty="0">
                <a:latin typeface="Arial" panose="020B0604020202020204" pitchFamily="34" charset="0"/>
              </a:rPr>
              <a:t>Wsparcie udzielane będzie wyłącznie projektom i beneficjentom, którzy przestrzegają zasad horyzontalnych, o których mowa w art. 9 rozporządzenia ogólnego.</a:t>
            </a:r>
          </a:p>
          <a:p>
            <a:pPr marL="0" indent="0">
              <a:lnSpc>
                <a:spcPct val="100000"/>
              </a:lnSpc>
              <a:spcBef>
                <a:spcPts val="600"/>
              </a:spcBef>
              <a:buNone/>
            </a:pPr>
            <a:r>
              <a:rPr lang="pl-PL" dirty="0">
                <a:latin typeface="Arial" panose="020B0604020202020204" pitchFamily="34" charset="0"/>
              </a:rPr>
              <a:t>Projekt musi być zgodny z następującymi zasadami :</a:t>
            </a:r>
          </a:p>
          <a:p>
            <a:pPr marL="0" indent="0">
              <a:lnSpc>
                <a:spcPct val="100000"/>
              </a:lnSpc>
              <a:spcBef>
                <a:spcPts val="600"/>
              </a:spcBef>
              <a:buNone/>
            </a:pPr>
            <a:r>
              <a:rPr lang="pl-PL" dirty="0">
                <a:latin typeface="Arial" panose="020B0604020202020204" pitchFamily="34" charset="0"/>
              </a:rPr>
              <a:t>• zasadą równości kobiet i mężczyzn;</a:t>
            </a:r>
          </a:p>
          <a:p>
            <a:pPr marL="0" indent="0">
              <a:lnSpc>
                <a:spcPct val="100000"/>
              </a:lnSpc>
              <a:spcBef>
                <a:spcPts val="600"/>
              </a:spcBef>
              <a:buNone/>
            </a:pPr>
            <a:r>
              <a:rPr lang="pl-PL" dirty="0">
                <a:latin typeface="Arial" panose="020B0604020202020204" pitchFamily="34" charset="0"/>
              </a:rPr>
              <a:t>• zasadą równości szans i niedyskryminacji, w tym dostępności dla osób z niepełnosprawnością;</a:t>
            </a:r>
          </a:p>
          <a:p>
            <a:pPr marL="0" indent="0">
              <a:lnSpc>
                <a:spcPct val="100000"/>
              </a:lnSpc>
              <a:spcBef>
                <a:spcPts val="600"/>
              </a:spcBef>
              <a:buNone/>
            </a:pPr>
            <a:r>
              <a:rPr lang="pl-PL" dirty="0">
                <a:latin typeface="Arial" panose="020B0604020202020204" pitchFamily="34" charset="0"/>
              </a:rPr>
              <a:t>• zasadą zrównoważonego rozwoju, w tym zasadą „nie czyń poważnych szkód” (DNSH)</a:t>
            </a:r>
          </a:p>
          <a:p>
            <a:pPr marL="0" indent="0">
              <a:lnSpc>
                <a:spcPct val="100000"/>
              </a:lnSpc>
              <a:spcBef>
                <a:spcPts val="600"/>
              </a:spcBef>
              <a:buNone/>
            </a:pPr>
            <a:r>
              <a:rPr lang="pl-PL" dirty="0">
                <a:latin typeface="Arial" panose="020B0604020202020204" pitchFamily="34" charset="0"/>
              </a:rPr>
              <a:t>oraz:</a:t>
            </a:r>
          </a:p>
          <a:p>
            <a:pPr marL="0" indent="0">
              <a:lnSpc>
                <a:spcPct val="100000"/>
              </a:lnSpc>
              <a:spcBef>
                <a:spcPts val="600"/>
              </a:spcBef>
              <a:buNone/>
            </a:pPr>
            <a:r>
              <a:rPr lang="pl-PL" dirty="0">
                <a:latin typeface="Arial" panose="020B0604020202020204" pitchFamily="34" charset="0"/>
              </a:rPr>
              <a:t>• Kartą Praw Podstawowych Unii Europejskiej z dnia 26 października 2012 r.;</a:t>
            </a:r>
          </a:p>
          <a:p>
            <a:pPr marL="0" indent="0">
              <a:lnSpc>
                <a:spcPct val="100000"/>
              </a:lnSpc>
              <a:spcBef>
                <a:spcPts val="600"/>
              </a:spcBef>
              <a:buNone/>
            </a:pPr>
            <a:r>
              <a:rPr lang="pl-PL" dirty="0">
                <a:latin typeface="Arial" panose="020B0604020202020204" pitchFamily="34" charset="0"/>
              </a:rPr>
              <a:t>• Konwencją o Prawach Osób Niepełnosprawnych sporządzoną w Nowym Jorku dnia 13 grudnia 2006 r. (w szczególności praw ujętych w art. 5–9, art. 12, art. 16, art. 19–21, art. 24–30).</a:t>
            </a:r>
          </a:p>
          <a:p>
            <a:pPr marL="0" indent="0">
              <a:lnSpc>
                <a:spcPct val="100000"/>
              </a:lnSpc>
              <a:spcBef>
                <a:spcPts val="600"/>
              </a:spcBef>
              <a:buNone/>
            </a:pPr>
            <a:r>
              <a:rPr lang="pl-PL" dirty="0">
                <a:latin typeface="Arial" panose="020B0604020202020204" pitchFamily="34" charset="0"/>
              </a:rPr>
              <a:t>Zasady te muszą być stosowane na etapie przygotowywania, wdrażania, monitorowania, sprawozdawczości i trwałości projektu i mogą one być weryfikowane podczas kontroli.</a:t>
            </a:r>
          </a:p>
          <a:p>
            <a:pPr marL="0" indent="0">
              <a:lnSpc>
                <a:spcPct val="100000"/>
              </a:lnSpc>
              <a:spcBef>
                <a:spcPts val="600"/>
              </a:spcBef>
              <a:buNone/>
            </a:pPr>
            <a:endParaRPr lang="pl-PL" dirty="0">
              <a:solidFill>
                <a:srgbClr val="FF0000"/>
              </a:solidFill>
              <a:latin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20</a:t>
            </a:fld>
            <a:endParaRPr lang="pl-PL" dirty="0"/>
          </a:p>
        </p:txBody>
      </p:sp>
    </p:spTree>
    <p:extLst>
      <p:ext uri="{BB962C8B-B14F-4D97-AF65-F5344CB8AC3E}">
        <p14:creationId xmlns:p14="http://schemas.microsoft.com/office/powerpoint/2010/main" val="46462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426" y="359837"/>
            <a:ext cx="8928511" cy="6300001"/>
          </a:xfrm>
        </p:spPr>
        <p:txBody>
          <a:bodyPr>
            <a:noAutofit/>
          </a:bodyPr>
          <a:lstStyle/>
          <a:p>
            <a:pPr marL="0" indent="0">
              <a:spcBef>
                <a:spcPts val="600"/>
              </a:spcBef>
              <a:buNone/>
            </a:pPr>
            <a:r>
              <a:rPr lang="pl-PL" b="1" dirty="0">
                <a:latin typeface="Arial" panose="020B0604020202020204" pitchFamily="34" charset="0"/>
                <a:cs typeface="Arial" panose="020B0604020202020204" pitchFamily="34" charset="0"/>
              </a:rPr>
              <a:t>Zasada wspierania zrównoważonego rozwoju </a:t>
            </a:r>
            <a:r>
              <a:rPr lang="pl-PL" dirty="0">
                <a:latin typeface="Arial" panose="020B0604020202020204" pitchFamily="34" charset="0"/>
                <a:cs typeface="Arial" panose="020B0604020202020204" pitchFamily="34" charset="0"/>
              </a:rPr>
              <a:t>ma na celu zapewnienie, że realizowany przez Państwa projekt jest zgodny z celami zrównoważonego rozwoju ONZ, celami Porozumienia Paryskiego, zasadą „nie czyń poważnych szkód” (DNSH) oraz celami w zakresie środowiska określonymi w art. 11 Traktatu o funkcjonowaniu Unii Europejskiej co wynika z art. 9 rozporządzenia ogólnego</a:t>
            </a:r>
          </a:p>
          <a:p>
            <a:pPr>
              <a:spcBef>
                <a:spcPts val="600"/>
              </a:spcBef>
            </a:pPr>
            <a:endParaRPr lang="pl-PL" b="0" i="0" u="none" strike="noStrike" baseline="0" dirty="0">
              <a:latin typeface="Arial" panose="020B0604020202020204" pitchFamily="34" charset="0"/>
              <a:cs typeface="Arial" panose="020B0604020202020204" pitchFamily="34" charset="0"/>
            </a:endParaRPr>
          </a:p>
          <a:p>
            <a:pPr>
              <a:spcBef>
                <a:spcPts val="600"/>
              </a:spcBef>
            </a:pPr>
            <a:r>
              <a:rPr lang="pl-PL" b="0" i="0" u="none" strike="noStrike" baseline="0" dirty="0">
                <a:latin typeface="Arial" panose="020B0604020202020204" pitchFamily="34" charset="0"/>
                <a:cs typeface="Arial" panose="020B0604020202020204" pitchFamily="34" charset="0"/>
              </a:rPr>
              <a:t>We wniosku powinni Państwo co najmniej zadeklarować zgodność projektu z zasadą zrównoważonego rozwoju lub neutralność wobec tej zasady. </a:t>
            </a:r>
          </a:p>
          <a:p>
            <a:pPr>
              <a:spcBef>
                <a:spcPts val="600"/>
              </a:spcBef>
            </a:pPr>
            <a:r>
              <a:rPr lang="pl-PL" b="0" i="0" u="none" strike="noStrike" baseline="0" dirty="0">
                <a:latin typeface="Arial" panose="020B0604020202020204" pitchFamily="34" charset="0"/>
                <a:cs typeface="Arial" panose="020B0604020202020204" pitchFamily="34" charset="0"/>
              </a:rPr>
              <a:t>Projekt neutralny to projekt niezwiązany z kwestiami ochrony środowiska, niewpływający w żaden sposób na jego stan. Natomiast projekt zrównoważony środowiskowo podlega kryteriom w art. 3 rozporządzenia nr 2020/852 w sprawie tak zwanej „Taksonomii”. </a:t>
            </a:r>
          </a:p>
          <a:p>
            <a:pPr marL="0" indent="0">
              <a:spcBef>
                <a:spcPts val="600"/>
              </a:spcBef>
              <a:buNone/>
            </a:pPr>
            <a:endParaRPr lang="pl-PL" b="1" i="0" u="none" strike="noStrike" baseline="0" dirty="0">
              <a:solidFill>
                <a:srgbClr val="FF0000"/>
              </a:solidFill>
              <a:latin typeface="Arial" panose="020B0604020202020204" pitchFamily="34" charset="0"/>
              <a:cs typeface="Arial" panose="020B0604020202020204" pitchFamily="34" charset="0"/>
            </a:endParaRPr>
          </a:p>
          <a:p>
            <a:pPr marL="0" indent="0">
              <a:spcBef>
                <a:spcPts val="600"/>
              </a:spcBef>
              <a:buNone/>
            </a:pPr>
            <a:endParaRPr lang="pl-PL" b="1" dirty="0">
              <a:solidFill>
                <a:srgbClr val="FF0000"/>
              </a:solidFill>
              <a:latin typeface="Arial" panose="020B0604020202020204" pitchFamily="34" charset="0"/>
              <a:cs typeface="Arial" panose="020B0604020202020204" pitchFamily="34" charset="0"/>
            </a:endParaRPr>
          </a:p>
          <a:p>
            <a:pPr marL="0" indent="0">
              <a:spcBef>
                <a:spcPts val="600"/>
              </a:spcBef>
              <a:buNone/>
            </a:pPr>
            <a:r>
              <a:rPr lang="pl-PL" b="1" i="0" u="none" strike="noStrike" baseline="0" dirty="0">
                <a:latin typeface="Arial" panose="020B0604020202020204" pitchFamily="34" charset="0"/>
                <a:cs typeface="Arial" panose="020B0604020202020204" pitchFamily="34" charset="0"/>
              </a:rPr>
              <a:t>Zasada równości kobiet i mężczyzn </a:t>
            </a:r>
            <a:r>
              <a:rPr lang="pl-PL" b="0" i="0" u="none" strike="noStrike" baseline="0" dirty="0">
                <a:latin typeface="Arial" panose="020B0604020202020204" pitchFamily="34" charset="0"/>
                <a:cs typeface="Arial" panose="020B0604020202020204" pitchFamily="34" charset="0"/>
              </a:rPr>
              <a:t>jest jedną z naczelnych i podstawowych zasad horyzontalnych w UE. Polega na zwalczaniu wykluczenia społecznego i dyskryminacji oraz wspieraniu sprawiedliwości społecznej i ochrony socjalnej, równości kobiet i mężczyzn, solidarności między pokoleniami oraz ochronę praw dziecka. </a:t>
            </a:r>
          </a:p>
          <a:p>
            <a:pPr marL="0" indent="0">
              <a:spcBef>
                <a:spcPts val="600"/>
              </a:spcBef>
              <a:buNone/>
            </a:pPr>
            <a:r>
              <a:rPr lang="pl-PL" b="0" i="0" u="none" strike="noStrike" baseline="0" dirty="0">
                <a:latin typeface="Arial" panose="020B0604020202020204" pitchFamily="34" charset="0"/>
                <a:cs typeface="Arial" panose="020B0604020202020204" pitchFamily="34" charset="0"/>
              </a:rPr>
              <a:t> </a:t>
            </a: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21</a:t>
            </a:fld>
            <a:endParaRPr lang="pl-PL" dirty="0"/>
          </a:p>
        </p:txBody>
      </p:sp>
    </p:spTree>
    <p:extLst>
      <p:ext uri="{BB962C8B-B14F-4D97-AF65-F5344CB8AC3E}">
        <p14:creationId xmlns:p14="http://schemas.microsoft.com/office/powerpoint/2010/main" val="2748721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6" y="359837"/>
            <a:ext cx="8928511" cy="6300001"/>
          </a:xfrm>
        </p:spPr>
        <p:txBody>
          <a:bodyPr>
            <a:noAutofit/>
          </a:bodyPr>
          <a:lstStyle/>
          <a:p>
            <a:pPr marL="0" indent="0">
              <a:spcBef>
                <a:spcPts val="600"/>
              </a:spcBef>
              <a:buNone/>
            </a:pPr>
            <a:r>
              <a:rPr lang="pl-PL" b="1" dirty="0">
                <a:latin typeface="Arial" panose="020B0604020202020204" pitchFamily="34" charset="0"/>
                <a:cs typeface="Arial" panose="020B0604020202020204" pitchFamily="34" charset="0"/>
              </a:rPr>
              <a:t>Zasada równości szans i niedyskryminacji </a:t>
            </a:r>
            <a:r>
              <a:rPr lang="pl-PL" dirty="0">
                <a:latin typeface="Arial" panose="020B0604020202020204" pitchFamily="34" charset="0"/>
                <a:cs typeface="Arial" panose="020B0604020202020204" pitchFamily="34" charset="0"/>
              </a:rPr>
              <a:t>ma na celu zapobieganie wszelkim formom dyskryminacji, nie tylko ze względu na płeć, ale również ze względu na rasę, kolor skóry, pochodzenie etniczne lub społeczne, cechy genetyczne, język, religię lub przekonania, poglądy polityczne lub wszelkie inne poglądy, przynależność do mniejszości narodowej, majątek, urodzenie, niepełnosprawność, wiek lub orientację seksualną. </a:t>
            </a:r>
          </a:p>
          <a:p>
            <a:pPr>
              <a:spcBef>
                <a:spcPts val="600"/>
              </a:spcBef>
            </a:pPr>
            <a:r>
              <a:rPr lang="pl-PL" dirty="0">
                <a:latin typeface="Arial" panose="020B0604020202020204" pitchFamily="34" charset="0"/>
                <a:cs typeface="Arial" panose="020B0604020202020204" pitchFamily="34" charset="0"/>
              </a:rPr>
              <a:t>Przestrzeganie tej zasady jest prawnym obowiązkiem, dlatego musza Państwo umieścić we wniosku informacje potwierdzające zgodność planowanego projektu z zasadą równości szans i niedyskryminacji. </a:t>
            </a:r>
          </a:p>
          <a:p>
            <a:pPr>
              <a:spcBef>
                <a:spcPts val="600"/>
              </a:spcBef>
            </a:pPr>
            <a:r>
              <a:rPr lang="pl-PL" dirty="0">
                <a:latin typeface="Arial" panose="020B0604020202020204" pitchFamily="34" charset="0"/>
                <a:cs typeface="Arial" panose="020B0604020202020204" pitchFamily="34" charset="0"/>
              </a:rPr>
              <a:t>Ponadto w oparciu o „Strategię EU na rzecz równości osób LGBTIQ na lata 2020-2025”, kraje członkowskie zostały wezwane do uwzględnienia walki z dyskryminacją osób LGBTIQ we wszystkich obszarach polityki UE, prawodawstwie i programach finansowania UE </a:t>
            </a:r>
          </a:p>
          <a:p>
            <a:pPr>
              <a:spcBef>
                <a:spcPts val="600"/>
              </a:spcBef>
            </a:pPr>
            <a:r>
              <a:rPr lang="pl-PL" dirty="0">
                <a:latin typeface="Arial" panose="020B0604020202020204" pitchFamily="34" charset="0"/>
                <a:cs typeface="Arial" panose="020B0604020202020204" pitchFamily="34" charset="0"/>
              </a:rPr>
              <a:t>Ponadto zobowiązani są Państwo do realizacji projektu w oparciu o Standardy dostępności dla polityki spójności 2021-2027, które stanowią załącznik nr 2 do „Wytycznych dotyczących realizacji zasad równościowych w ramach funduszy unijnych na lata 2021-2027”. </a:t>
            </a: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22</a:t>
            </a:fld>
            <a:endParaRPr lang="pl-PL" dirty="0"/>
          </a:p>
        </p:txBody>
      </p:sp>
    </p:spTree>
    <p:extLst>
      <p:ext uri="{BB962C8B-B14F-4D97-AF65-F5344CB8AC3E}">
        <p14:creationId xmlns:p14="http://schemas.microsoft.com/office/powerpoint/2010/main" val="1742484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az 5">
            <a:extLst>
              <a:ext uri="{FF2B5EF4-FFF2-40B4-BE49-F238E27FC236}">
                <a16:creationId xmlns:a16="http://schemas.microsoft.com/office/drawing/2014/main" id="{BF8B62A6-287F-FABF-757B-102A5B63259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53417" y="6338702"/>
            <a:ext cx="8748000" cy="925860"/>
          </a:xfrm>
          <a:prstGeom prst="rect">
            <a:avLst/>
          </a:prstGeom>
        </p:spPr>
      </p:pic>
      <p:sp>
        <p:nvSpPr>
          <p:cNvPr id="7" name="Prostokąt 6"/>
          <p:cNvSpPr/>
          <p:nvPr/>
        </p:nvSpPr>
        <p:spPr>
          <a:xfrm>
            <a:off x="1385466" y="2653941"/>
            <a:ext cx="7992888" cy="954107"/>
          </a:xfrm>
          <a:prstGeom prst="rect">
            <a:avLst/>
          </a:prstGeom>
        </p:spPr>
        <p:txBody>
          <a:bodyPr wrap="square">
            <a:spAutoFit/>
          </a:bodyPr>
          <a:lstStyle/>
          <a:p>
            <a:pPr hangingPunct="0">
              <a:spcAft>
                <a:spcPts val="0"/>
              </a:spcAft>
            </a:pPr>
            <a:endParaRPr lang="pl-PL" sz="1400" dirty="0">
              <a:effectLst/>
              <a:ea typeface="Times New Roman" panose="02020603050405020304" pitchFamily="18" charset="0"/>
            </a:endParaRPr>
          </a:p>
          <a:p>
            <a:pPr hangingPunct="0">
              <a:spcAft>
                <a:spcPts val="0"/>
              </a:spcAft>
            </a:pPr>
            <a:endParaRPr lang="pl-PL" sz="1400" dirty="0">
              <a:ea typeface="Times New Roman" panose="02020603050405020304" pitchFamily="18" charset="0"/>
            </a:endParaRPr>
          </a:p>
          <a:p>
            <a:pPr hangingPunct="0">
              <a:spcAft>
                <a:spcPts val="0"/>
              </a:spcAft>
            </a:pPr>
            <a:endParaRPr lang="pl-PL" sz="1400" dirty="0">
              <a:effectLst/>
              <a:ea typeface="Times New Roman" panose="02020603050405020304" pitchFamily="18" charset="0"/>
            </a:endParaRPr>
          </a:p>
          <a:p>
            <a:pPr hangingPunct="0">
              <a:spcAft>
                <a:spcPts val="0"/>
              </a:spcAft>
            </a:pPr>
            <a:endParaRPr lang="pl-PL" sz="1400" dirty="0">
              <a:ea typeface="Times New Roman" panose="02020603050405020304" pitchFamily="18" charset="0"/>
            </a:endParaRPr>
          </a:p>
        </p:txBody>
      </p:sp>
      <p:sp>
        <p:nvSpPr>
          <p:cNvPr id="3" name="Prostokąt 2"/>
          <p:cNvSpPr/>
          <p:nvPr/>
        </p:nvSpPr>
        <p:spPr>
          <a:xfrm>
            <a:off x="1673498" y="2843734"/>
            <a:ext cx="7524836" cy="3508653"/>
          </a:xfrm>
          <a:prstGeom prst="rect">
            <a:avLst/>
          </a:prstGeom>
        </p:spPr>
        <p:txBody>
          <a:bodyPr wrap="square">
            <a:spAutoFit/>
          </a:bodyPr>
          <a:lstStyle/>
          <a:p>
            <a:r>
              <a:rPr lang="pl-PL" sz="2400" b="1" u="sng" dirty="0">
                <a:latin typeface="Arial" panose="020B0604020202020204" pitchFamily="34" charset="0"/>
                <a:cs typeface="Arial" panose="020B0604020202020204" pitchFamily="34" charset="0"/>
              </a:rPr>
              <a:t>OKRES REALIZACJI PROJEKTU</a:t>
            </a:r>
          </a:p>
          <a:p>
            <a:endParaRPr lang="pl-PL" sz="2400" b="1" u="sng" dirty="0">
              <a:latin typeface="Arial" panose="020B0604020202020204" pitchFamily="34" charset="0"/>
              <a:cs typeface="Arial" panose="020B0604020202020204" pitchFamily="34" charset="0"/>
            </a:endParaRPr>
          </a:p>
          <a:p>
            <a:r>
              <a:rPr lang="pl-PL" sz="2400" b="1" i="0" u="none" strike="noStrike" baseline="0" dirty="0">
                <a:solidFill>
                  <a:srgbClr val="000000"/>
                </a:solidFill>
                <a:latin typeface="Arial" panose="020B0604020202020204" pitchFamily="34" charset="0"/>
                <a:cs typeface="Arial" panose="020B0604020202020204" pitchFamily="34" charset="0"/>
              </a:rPr>
              <a:t>Rekomendujemy, aby okres realizacji Państwa projektu nie przekraczał </a:t>
            </a:r>
            <a:r>
              <a:rPr lang="pl-PL" sz="2400" b="1" dirty="0">
                <a:solidFill>
                  <a:srgbClr val="000000"/>
                </a:solidFill>
                <a:latin typeface="Arial" panose="020B0604020202020204" pitchFamily="34" charset="0"/>
                <a:cs typeface="Arial" panose="020B0604020202020204" pitchFamily="34" charset="0"/>
              </a:rPr>
              <a:t>30</a:t>
            </a:r>
            <a:r>
              <a:rPr lang="pl-PL" sz="2400" b="1" i="0" u="none" strike="noStrike" baseline="0" dirty="0">
                <a:solidFill>
                  <a:srgbClr val="000000"/>
                </a:solidFill>
                <a:latin typeface="Arial" panose="020B0604020202020204" pitchFamily="34" charset="0"/>
                <a:cs typeface="Arial" panose="020B0604020202020204" pitchFamily="34" charset="0"/>
              </a:rPr>
              <a:t> czerwca 2027 r. </a:t>
            </a:r>
            <a:endParaRPr lang="pl-PL" sz="2400" b="1" dirty="0">
              <a:latin typeface="Arial" panose="020B0604020202020204" pitchFamily="34" charset="0"/>
              <a:cs typeface="Arial" panose="020B0604020202020204" pitchFamily="34" charset="0"/>
            </a:endParaRPr>
          </a:p>
          <a:p>
            <a:endParaRPr lang="pl-PL" sz="2400" b="1" dirty="0">
              <a:latin typeface="Arial" panose="020B0604020202020204" pitchFamily="34" charset="0"/>
              <a:cs typeface="Arial" panose="020B0604020202020204" pitchFamily="34" charset="0"/>
            </a:endParaRPr>
          </a:p>
          <a:p>
            <a:r>
              <a:rPr lang="pl-PL" sz="2400" dirty="0">
                <a:latin typeface="Arial" panose="020B0604020202020204" pitchFamily="34" charset="0"/>
                <a:cs typeface="Arial" panose="020B0604020202020204" pitchFamily="34" charset="0"/>
              </a:rPr>
              <a:t>Orientacyjny termin rozstrzygnięcia naboru przypadnie na </a:t>
            </a:r>
            <a:r>
              <a:rPr lang="pl-PL" sz="2400" b="1" dirty="0">
                <a:latin typeface="Arial" panose="020B0604020202020204" pitchFamily="34" charset="0"/>
                <a:cs typeface="Arial" panose="020B0604020202020204" pitchFamily="34" charset="0"/>
              </a:rPr>
              <a:t>styczeń 2025 r. </a:t>
            </a:r>
          </a:p>
          <a:p>
            <a:endParaRPr lang="pl-PL" dirty="0">
              <a:latin typeface="Arial" panose="020B0604020202020204" pitchFamily="34" charset="0"/>
              <a:cs typeface="Arial" panose="020B0604020202020204" pitchFamily="34" charset="0"/>
            </a:endParaRPr>
          </a:p>
          <a:p>
            <a:endParaRPr lang="pl-PL" b="1" u="sng" dirty="0">
              <a:latin typeface="Arial" panose="020B0604020202020204" pitchFamily="34" charset="0"/>
              <a:cs typeface="Arial" panose="020B0604020202020204" pitchFamily="34" charset="0"/>
            </a:endParaRPr>
          </a:p>
          <a:p>
            <a:endParaRPr lang="pl-PL"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64459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395461"/>
            <a:ext cx="8640382" cy="6480720"/>
          </a:xfrm>
        </p:spPr>
        <p:txBody>
          <a:bodyPr>
            <a:noAutofit/>
          </a:bodyPr>
          <a:lstStyle/>
          <a:p>
            <a:pPr marL="0" indent="0">
              <a:buNone/>
            </a:pPr>
            <a:r>
              <a:rPr lang="pl-PL" sz="2400" b="1" u="sng" dirty="0">
                <a:latin typeface="Arial" panose="020B0604020202020204" pitchFamily="34" charset="0"/>
                <a:cs typeface="Arial" panose="020B0604020202020204" pitchFamily="34" charset="0"/>
              </a:rPr>
              <a:t>Lista wskaźników na poziomie projektu</a:t>
            </a:r>
            <a:endParaRPr lang="pl-PL" sz="2400" dirty="0">
              <a:latin typeface="Arial" panose="020B0604020202020204" pitchFamily="34" charset="0"/>
              <a:cs typeface="Arial" panose="020B0604020202020204" pitchFamily="34" charset="0"/>
            </a:endParaRPr>
          </a:p>
          <a:p>
            <a:pPr marL="0" indent="0">
              <a:buNone/>
            </a:pPr>
            <a:r>
              <a:rPr lang="pl-PL" sz="1600" dirty="0">
                <a:latin typeface="Arial" panose="020B0604020202020204" pitchFamily="34" charset="0"/>
                <a:cs typeface="Arial" panose="020B0604020202020204" pitchFamily="34" charset="0"/>
              </a:rPr>
              <a:t>We wniosku o dofinansowanie obowiązkowo wskazują Państwo i monitorują wszystkie wskaźniki produktu i rezultatu, które zamierzają Państwo osiągnąć podczas realizacji projektu (adekwatne dla Projektu). </a:t>
            </a:r>
          </a:p>
          <a:p>
            <a:pPr>
              <a:buFont typeface="Arial" panose="020B0604020202020204" pitchFamily="34" charset="0"/>
              <a:buChar char="•"/>
            </a:pPr>
            <a:r>
              <a:rPr lang="pl-PL" sz="1600" b="1" dirty="0">
                <a:latin typeface="Arial" panose="020B0604020202020204" pitchFamily="34" charset="0"/>
                <a:cs typeface="Arial" panose="020B0604020202020204" pitchFamily="34" charset="0"/>
              </a:rPr>
              <a:t>wskaźniki produktu </a:t>
            </a:r>
          </a:p>
          <a:p>
            <a:pPr marL="342900" indent="-342900">
              <a:buAutoNum type="arabicParenR"/>
            </a:pPr>
            <a:r>
              <a:rPr lang="pl-PL" sz="1600" b="1" dirty="0">
                <a:latin typeface="Arial" panose="020B0604020202020204" pitchFamily="34" charset="0"/>
                <a:cs typeface="Arial" panose="020B0604020202020204" pitchFamily="34" charset="0"/>
              </a:rPr>
              <a:t>Liczba osób bezrobotnych w tym długotrwale bezrobotnych, objętych wsparciem w programie (osoby)</a:t>
            </a:r>
          </a:p>
          <a:p>
            <a:pPr marL="0" indent="0">
              <a:buNone/>
            </a:pPr>
            <a:r>
              <a:rPr lang="pl-PL" sz="1400" b="1" dirty="0">
                <a:latin typeface="Arial" panose="020B0604020202020204" pitchFamily="34" charset="0"/>
                <a:cs typeface="Arial" panose="020B0604020202020204" pitchFamily="34" charset="0"/>
              </a:rPr>
              <a:t>Osoby pozostające bez pracy, gotowe do podjęcia pracy i aktywnie poszukujące zatrudnienia. Definicja ta uwzględnia wszystkie osoby zarejestrowane jako bezrobotne zgodnie z krajową definicją, nawet jeżeli nie spełniają one wszystkich trzech kryteriów wskazanych wyżej.</a:t>
            </a:r>
          </a:p>
          <a:p>
            <a:pPr marL="0" indent="0">
              <a:buNone/>
            </a:pPr>
            <a:r>
              <a:rPr lang="pl-PL" sz="1400" b="1" dirty="0">
                <a:latin typeface="Arial" panose="020B0604020202020204" pitchFamily="34" charset="0"/>
                <a:cs typeface="Arial" panose="020B0604020202020204" pitchFamily="34" charset="0"/>
              </a:rPr>
              <a:t>Osoby aktywnie poszukujące zatrudnienia to osoby zarejestrowane jako bezrobotne lub poszukujące pracy w publicznych służbach zatrudnienia (PSZ) lub niezarejestrowane, lecz spełniające powyższe przesłanki. Osoby zarejestrowane jako poszukujące pracy w PSZ należy wliczać do wskaźnika nawet jeśli nie mogą od razu podjąć zatrudnienia.</a:t>
            </a:r>
          </a:p>
          <a:p>
            <a:pPr marL="0" indent="0">
              <a:buNone/>
            </a:pPr>
            <a:r>
              <a:rPr lang="pl-PL" sz="1400" b="1" dirty="0">
                <a:latin typeface="Arial" panose="020B0604020202020204" pitchFamily="34" charset="0"/>
                <a:cs typeface="Arial" panose="020B0604020202020204" pitchFamily="34" charset="0"/>
              </a:rPr>
              <a:t>Status na rynku pracy jest określany w dniu rozpoczęcia uczestnictwa w projekcie, tj. </a:t>
            </a:r>
            <a:br>
              <a:rPr lang="pl-PL" sz="1400" b="1" dirty="0">
                <a:latin typeface="Arial" panose="020B0604020202020204" pitchFamily="34" charset="0"/>
                <a:cs typeface="Arial" panose="020B0604020202020204" pitchFamily="34" charset="0"/>
              </a:rPr>
            </a:br>
            <a:r>
              <a:rPr lang="pl-PL" sz="1400" b="1" dirty="0">
                <a:latin typeface="Arial" panose="020B0604020202020204" pitchFamily="34" charset="0"/>
                <a:cs typeface="Arial" panose="020B0604020202020204" pitchFamily="34" charset="0"/>
              </a:rPr>
              <a:t>w momencie rozpoczęcia udziału w pierwszej formie wsparcia w projekcie.</a:t>
            </a: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24</a:t>
            </a:fld>
            <a:endParaRPr lang="pl-PL" dirty="0"/>
          </a:p>
        </p:txBody>
      </p:sp>
    </p:spTree>
    <p:extLst>
      <p:ext uri="{BB962C8B-B14F-4D97-AF65-F5344CB8AC3E}">
        <p14:creationId xmlns:p14="http://schemas.microsoft.com/office/powerpoint/2010/main" val="536860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251445"/>
            <a:ext cx="8640382" cy="6408394"/>
          </a:xfrm>
        </p:spPr>
        <p:txBody>
          <a:bodyPr>
            <a:normAutofit/>
          </a:bodyPr>
          <a:lstStyle/>
          <a:p>
            <a:pPr marL="0" indent="0">
              <a:buNone/>
            </a:pPr>
            <a:endParaRPr lang="pl-PL" dirty="0">
              <a:latin typeface="Arial" panose="020B0604020202020204" pitchFamily="34" charset="0"/>
              <a:ea typeface="MS Gothic" panose="020B0609070205080204" pitchFamily="49" charset="-128"/>
              <a:cs typeface="Arial" panose="020B0604020202020204" pitchFamily="34" charset="0"/>
            </a:endParaRPr>
          </a:p>
          <a:p>
            <a:pPr marL="0" indent="0">
              <a:buNone/>
            </a:pPr>
            <a:r>
              <a:rPr lang="pl-PL" b="1" dirty="0">
                <a:latin typeface="Arial" panose="020B0604020202020204" pitchFamily="34" charset="0"/>
                <a:cs typeface="Arial" panose="020B0604020202020204" pitchFamily="34" charset="0"/>
              </a:rPr>
              <a:t>2) Liczba osób biernych zawodowo objętych wsparciem w programie (osoby)</a:t>
            </a:r>
          </a:p>
          <a:p>
            <a:pPr marL="0" indent="0">
              <a:buNone/>
            </a:pPr>
            <a:r>
              <a:rPr lang="pl-PL" dirty="0">
                <a:latin typeface="Arial" panose="020B0604020202020204" pitchFamily="34" charset="0"/>
                <a:ea typeface="MS Gothic" panose="020B0609070205080204" pitchFamily="49" charset="-128"/>
                <a:cs typeface="Arial" panose="020B0604020202020204" pitchFamily="34" charset="0"/>
              </a:rPr>
              <a:t>Osoby bierne zawodowo to osoby, które w danej chwili nie tworzą zasobów siły roboczej (tzn. nie są osobami pracującymi ani bezrobotnymi).</a:t>
            </a:r>
          </a:p>
          <a:p>
            <a:pPr marL="0" indent="0">
              <a:buNone/>
            </a:pPr>
            <a:r>
              <a:rPr lang="pl-PL" dirty="0">
                <a:latin typeface="Arial" panose="020B0604020202020204" pitchFamily="34" charset="0"/>
                <a:ea typeface="MS Gothic" panose="020B0609070205080204" pitchFamily="49" charset="-128"/>
                <a:cs typeface="Arial" panose="020B0604020202020204" pitchFamily="34" charset="0"/>
              </a:rPr>
              <a:t>Za osoby bierne zawodowo uznawani są m.in.:</a:t>
            </a:r>
          </a:p>
          <a:p>
            <a:pPr marL="0" indent="0">
              <a:buNone/>
            </a:pPr>
            <a:r>
              <a:rPr lang="pl-PL" dirty="0">
                <a:latin typeface="Arial" panose="020B0604020202020204" pitchFamily="34" charset="0"/>
                <a:ea typeface="MS Gothic" panose="020B0609070205080204" pitchFamily="49" charset="-128"/>
                <a:cs typeface="Arial" panose="020B0604020202020204" pitchFamily="34" charset="0"/>
              </a:rPr>
              <a:t>− studenci studiów stacjonarnych, chyba że są już zatrudnieni (również na część etatu) to wówczas powinni być wykazywani jako osoby pracujące,</a:t>
            </a:r>
          </a:p>
          <a:p>
            <a:pPr marL="0" indent="0">
              <a:buNone/>
            </a:pPr>
            <a:r>
              <a:rPr lang="pl-PL" dirty="0">
                <a:latin typeface="Arial" panose="020B0604020202020204" pitchFamily="34" charset="0"/>
                <a:ea typeface="MS Gothic" panose="020B0609070205080204" pitchFamily="49" charset="-128"/>
                <a:cs typeface="Arial" panose="020B0604020202020204" pitchFamily="34" charset="0"/>
              </a:rPr>
              <a:t>− dzieci i młodzież do 18 r. ż. pobierające naukę, o ile nie spełniają przesłanek, na podstawie których można je zaliczyć do osób bezrobotnych lub pracujących,</a:t>
            </a:r>
          </a:p>
          <a:p>
            <a:pPr marL="0" indent="0">
              <a:buNone/>
            </a:pPr>
            <a:r>
              <a:rPr lang="pl-PL" dirty="0">
                <a:latin typeface="Arial" panose="020B0604020202020204" pitchFamily="34" charset="0"/>
                <a:ea typeface="MS Gothic" panose="020B0609070205080204" pitchFamily="49" charset="-128"/>
                <a:cs typeface="Arial" panose="020B0604020202020204" pitchFamily="34" charset="0"/>
              </a:rPr>
              <a:t>− doktoranci, którzy nie są zatrudnieni na uczelni, w innej instytucji lub przedsiębiorstwie. W przypadku, gdy doktorant wykonuje obowiązki służbowe, za które otrzymuje wynagrodzenie, lub prowadzi działalność gospodarczą należy traktować go jako osobę pracującą. W przypadku, gdy doktorant jest zarejestrowany jako bezrobotny, należy go wykazywać we wskaźniku dotyczącym osób bezrobotnych.</a:t>
            </a:r>
          </a:p>
          <a:p>
            <a:pPr marL="0" indent="0">
              <a:buNone/>
            </a:pPr>
            <a:r>
              <a:rPr lang="pl-PL" dirty="0">
                <a:latin typeface="Arial" panose="020B0604020202020204" pitchFamily="34" charset="0"/>
                <a:ea typeface="MS Gothic" panose="020B0609070205080204" pitchFamily="49" charset="-128"/>
                <a:cs typeface="Arial" panose="020B0604020202020204" pitchFamily="34" charset="0"/>
              </a:rPr>
              <a:t>Status na rynku pracy jest określany w dniu rozpoczęcia uczestnictwa w projekcie, tj. w momencie rozpoczęcia udziału w pierwszej formie wsparcia w projekcie.</a:t>
            </a: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25</a:t>
            </a:fld>
            <a:endParaRPr lang="pl-PL" dirty="0"/>
          </a:p>
        </p:txBody>
      </p:sp>
    </p:spTree>
    <p:extLst>
      <p:ext uri="{BB962C8B-B14F-4D97-AF65-F5344CB8AC3E}">
        <p14:creationId xmlns:p14="http://schemas.microsoft.com/office/powerpoint/2010/main" val="257134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251445"/>
            <a:ext cx="8640382" cy="6408394"/>
          </a:xfrm>
        </p:spPr>
        <p:txBody>
          <a:bodyPr/>
          <a:lstStyle/>
          <a:p>
            <a:pPr marL="182563" indent="0">
              <a:buNone/>
            </a:pPr>
            <a:endParaRPr lang="pl-PL" dirty="0">
              <a:latin typeface="Arial" panose="020B0604020202020204" pitchFamily="34" charset="0"/>
              <a:ea typeface="MS Gothic" panose="020B0609070205080204" pitchFamily="49" charset="-128"/>
              <a:cs typeface="Arial" panose="020B0604020202020204" pitchFamily="34" charset="0"/>
            </a:endParaRPr>
          </a:p>
          <a:p>
            <a:pPr marL="182563" indent="0">
              <a:buNone/>
            </a:pPr>
            <a:r>
              <a:rPr lang="pl-PL" b="1" dirty="0">
                <a:latin typeface="Arial" panose="020B0604020202020204" pitchFamily="34" charset="0"/>
                <a:ea typeface="MS Gothic" panose="020B0609070205080204" pitchFamily="49" charset="-128"/>
                <a:cs typeface="Arial" panose="020B0604020202020204" pitchFamily="34" charset="0"/>
              </a:rPr>
              <a:t>3) Liczba osób długotrwale bezrobotnych objętych wsparciem w programie (osoby)</a:t>
            </a:r>
          </a:p>
          <a:p>
            <a:pPr marL="182563" indent="0">
              <a:buNone/>
            </a:pPr>
            <a:r>
              <a:rPr lang="pl-PL" sz="1800" b="0" i="0" u="none" strike="noStrike" baseline="0" dirty="0">
                <a:solidFill>
                  <a:srgbClr val="000000"/>
                </a:solidFill>
                <a:latin typeface="Arial" panose="020B0604020202020204" pitchFamily="34" charset="0"/>
              </a:rPr>
              <a:t>Osoby długotrwale bezrobotne to osoby bezrobotne pozostające w rejestrze powiatowego urzędu pracy przez okres ponad 12 miesięcy w okresie ostatnich 2 lat, z wyłączeniem okresów odbywania stażu i przygotowania zawodowego dorosłych. </a:t>
            </a:r>
          </a:p>
          <a:p>
            <a:pPr marL="182563" indent="0">
              <a:buNone/>
            </a:pPr>
            <a:r>
              <a:rPr lang="pl-PL" sz="1800" b="0" i="0" u="none" strike="noStrike" baseline="0" dirty="0">
                <a:solidFill>
                  <a:srgbClr val="000000"/>
                </a:solidFill>
                <a:latin typeface="Arial" panose="020B0604020202020204" pitchFamily="34" charset="0"/>
              </a:rPr>
              <a:t>Status na rynku pracy jest określany w dniu rozpoczęcia uczestnictwa w projekcie, tj. w momencie rozpoczęcia udziału w pierwszej formie wsparcia w projekcie.</a:t>
            </a:r>
            <a:endParaRPr lang="pl-PL" b="1" dirty="0">
              <a:latin typeface="Arial" panose="020B0604020202020204" pitchFamily="34" charset="0"/>
              <a:ea typeface="MS Gothic" panose="020B0609070205080204" pitchFamily="49" charset="-128"/>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26</a:t>
            </a:fld>
            <a:endParaRPr lang="pl-PL" dirty="0"/>
          </a:p>
        </p:txBody>
      </p:sp>
    </p:spTree>
    <p:extLst>
      <p:ext uri="{BB962C8B-B14F-4D97-AF65-F5344CB8AC3E}">
        <p14:creationId xmlns:p14="http://schemas.microsoft.com/office/powerpoint/2010/main" val="4112881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395461"/>
            <a:ext cx="8640382" cy="6624376"/>
          </a:xfrm>
        </p:spPr>
        <p:txBody>
          <a:bodyPr>
            <a:noAutofit/>
          </a:bodyPr>
          <a:lstStyle/>
          <a:p>
            <a:pPr marL="0" indent="0">
              <a:buNone/>
            </a:pPr>
            <a:r>
              <a:rPr lang="pl-PL" b="1" dirty="0">
                <a:latin typeface="Arial" panose="020B0604020202020204" pitchFamily="34" charset="0"/>
                <a:cs typeface="Arial" panose="020B0604020202020204" pitchFamily="34" charset="0"/>
              </a:rPr>
              <a:t>4) Liczba osób w wieku 18-29 lat objętych wsparciem w programie (osoby)</a:t>
            </a:r>
          </a:p>
          <a:p>
            <a:pPr marL="0" indent="0">
              <a:buNone/>
            </a:pPr>
            <a:r>
              <a:rPr lang="pl-PL" dirty="0">
                <a:latin typeface="Arial" panose="020B0604020202020204" pitchFamily="34" charset="0"/>
                <a:cs typeface="Arial" panose="020B0604020202020204" pitchFamily="34" charset="0"/>
              </a:rPr>
              <a:t>Osoby w wieku między 18 a 29 rokiem życia, tj. od dnia, w którym przypadają 18 urodziny do dnia poprzedzającego 30 urodziny, objęte wsparciem EFS+.</a:t>
            </a:r>
          </a:p>
          <a:p>
            <a:pPr marL="0" indent="0">
              <a:buNone/>
            </a:pPr>
            <a:r>
              <a:rPr lang="pl-PL" dirty="0">
                <a:latin typeface="Arial" panose="020B0604020202020204" pitchFamily="34" charset="0"/>
                <a:cs typeface="Arial" panose="020B0604020202020204" pitchFamily="34" charset="0"/>
              </a:rPr>
              <a:t>Wiek uczestników określany jest na podstawie daty urodzenia (dzień, miesiąc, rok) i ustalany w dniu rozpoczęcia udziału w projekcie, tj. w momencie rozpoczęcia udziału w pierwszej formie wsparcia w projekcie.</a:t>
            </a:r>
          </a:p>
          <a:p>
            <a:pPr marL="0" indent="0">
              <a:buNone/>
            </a:pPr>
            <a:endParaRPr lang="pl-PL" dirty="0">
              <a:latin typeface="Arial" panose="020B0604020202020204" pitchFamily="34" charset="0"/>
              <a:cs typeface="Arial" panose="020B0604020202020204" pitchFamily="34" charset="0"/>
            </a:endParaRPr>
          </a:p>
          <a:p>
            <a:pPr marL="0" indent="0">
              <a:buNone/>
            </a:pPr>
            <a:r>
              <a:rPr lang="pl-PL" b="1" dirty="0">
                <a:latin typeface="Arial" panose="020B0604020202020204" pitchFamily="34" charset="0"/>
                <a:cs typeface="Arial" panose="020B0604020202020204" pitchFamily="34" charset="0"/>
              </a:rPr>
              <a:t>5) Liczba osób z niepełnosprawnościami objętych wsparciem w programie (osoby)</a:t>
            </a:r>
          </a:p>
          <a:p>
            <a:pPr marL="0" indent="0">
              <a:buNone/>
            </a:pPr>
            <a:r>
              <a:rPr lang="pl-PL" dirty="0">
                <a:latin typeface="Arial" panose="020B0604020202020204" pitchFamily="34" charset="0"/>
                <a:cs typeface="Arial" panose="020B0604020202020204" pitchFamily="34" charset="0"/>
              </a:rPr>
              <a:t>Za osoby z niepełnosprawnościami uznaje się osoby niepełnosprawne w świetle przepisów ustawy z dnia 27 sierpnia 1997 r. o rehabilitacji zawodowej i społecznej oraz zatrudnianiu osób niepełnosprawnych, a także osoby z zaburzeniami psychicznymi, o których mowa w ustawie z dnia 19 sierpnia 1994 r. o ochronie zdrowia psychicznego tj. osoby z odpowiednim orzeczeniem lub innym dokumentem poświadczającym stan zdrowia.</a:t>
            </a:r>
          </a:p>
          <a:p>
            <a:pPr marL="0" indent="0">
              <a:buNone/>
            </a:pPr>
            <a:r>
              <a:rPr lang="pl-PL" dirty="0">
                <a:latin typeface="Arial" panose="020B0604020202020204" pitchFamily="34" charset="0"/>
                <a:cs typeface="Arial" panose="020B0604020202020204" pitchFamily="34" charset="0"/>
              </a:rPr>
              <a:t>Przynależność do grupy osób z niepełnosprawnościami określana jest w momencie rozpoczęcia udziału w projekcie, tj. w chwili rozpoczęcia udziału w pierwszej formie wsparcia w projekcie. Dane należy pozyskiwać bezpośrednio od wszystkich uczestników projektu.</a:t>
            </a: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27</a:t>
            </a:fld>
            <a:endParaRPr lang="pl-PL" dirty="0"/>
          </a:p>
        </p:txBody>
      </p:sp>
    </p:spTree>
    <p:extLst>
      <p:ext uri="{BB962C8B-B14F-4D97-AF65-F5344CB8AC3E}">
        <p14:creationId xmlns:p14="http://schemas.microsoft.com/office/powerpoint/2010/main" val="358382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4337" y="463450"/>
            <a:ext cx="8640863" cy="6768752"/>
          </a:xfrm>
        </p:spPr>
        <p:txBody>
          <a:bodyPr>
            <a:noAutofit/>
          </a:bodyPr>
          <a:lstStyle/>
          <a:p>
            <a:pPr marL="0" indent="0">
              <a:lnSpc>
                <a:spcPct val="100000"/>
              </a:lnSpc>
              <a:buNone/>
            </a:pPr>
            <a:r>
              <a:rPr lang="pl-PL" b="1" i="0" u="none" strike="noStrike" baseline="0" dirty="0">
                <a:solidFill>
                  <a:srgbClr val="000000"/>
                </a:solidFill>
                <a:latin typeface="Arial" panose="020B0604020202020204" pitchFamily="34" charset="0"/>
                <a:cs typeface="Arial" panose="020B0604020202020204" pitchFamily="34" charset="0"/>
              </a:rPr>
              <a:t>6) Liczba podmiotów ekonomii społecznej objętych wsparciem (podmioty)</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We wskaźniku należy wykazać podmioty ekonomii społecznej, które otrzymały wsparcie bezpośrednie w ramach projektu.</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Definicja PES oraz zakres wsparcia zgodny z wytycznymi ministra właściwego ds. rozwoju regionalnego.</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Jeden podmiot wykazywany jest raz w ramach wskaźnika, niezależnie od liczby form wsparcia, z których skorzystał.</a:t>
            </a:r>
          </a:p>
          <a:p>
            <a:pPr marL="0" indent="0">
              <a:lnSpc>
                <a:spcPct val="100000"/>
              </a:lnSpc>
              <a:buNone/>
            </a:pPr>
            <a:r>
              <a:rPr lang="pl-PL" sz="1400" b="0" i="0" u="none" strike="noStrike" baseline="0" dirty="0">
                <a:solidFill>
                  <a:srgbClr val="000000"/>
                </a:solidFill>
                <a:latin typeface="Arial" panose="020B0604020202020204" pitchFamily="34" charset="0"/>
                <a:cs typeface="Arial" panose="020B0604020202020204" pitchFamily="34" charset="0"/>
              </a:rPr>
              <a:t> </a:t>
            </a:r>
          </a:p>
          <a:p>
            <a:pPr marL="0" indent="0">
              <a:lnSpc>
                <a:spcPct val="100000"/>
              </a:lnSpc>
              <a:buNone/>
            </a:pPr>
            <a:r>
              <a:rPr lang="pl-PL" b="1" i="0" u="none" strike="noStrike" baseline="0" dirty="0">
                <a:solidFill>
                  <a:srgbClr val="000000"/>
                </a:solidFill>
                <a:latin typeface="Arial" panose="020B0604020202020204" pitchFamily="34" charset="0"/>
                <a:cs typeface="Arial" panose="020B0604020202020204" pitchFamily="34" charset="0"/>
              </a:rPr>
              <a:t>7) Wartość wydatków kwalifikowalnych przeznaczonych na realizację gwarancji dla młodzieży (PLN)</a:t>
            </a:r>
          </a:p>
          <a:p>
            <a:pPr marL="0" indent="0">
              <a:lnSpc>
                <a:spcPct val="100000"/>
              </a:lnSpc>
              <a:buNone/>
            </a:pPr>
            <a:endParaRPr lang="pl-PL" i="0" u="none" strike="noStrike" baseline="0" dirty="0">
              <a:solidFill>
                <a:srgbClr val="000000"/>
              </a:solidFill>
              <a:latin typeface="Arial" panose="020B0604020202020204" pitchFamily="34" charset="0"/>
              <a:cs typeface="Arial" panose="020B0604020202020204" pitchFamily="34" charset="0"/>
            </a:endParaRP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We wskaźniku należy monitorować wydatki przeznaczone na wsparcie osób młodych wpisujące się w gwarancje dla młodzieży w następujący sposób:</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 w projektach w całości poświęconych wsparciu osób młodych we wskaźniku należy ujmować całość kosztów tych projektów (wydatki bezpośrednie i pośrednie);</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 w projektach w części skierowanych do osób młodych we wskaźniku należy monitorować tylko koszty bezpośrednie przeznaczone na te działania;</a:t>
            </a:r>
          </a:p>
          <a:p>
            <a:pPr marL="0" indent="0">
              <a:lnSpc>
                <a:spcPct val="100000"/>
              </a:lnSpc>
              <a:buNone/>
            </a:pPr>
            <a:endParaRPr lang="pl-PL" i="0" u="none" strike="noStrike" baseline="0" dirty="0">
              <a:solidFill>
                <a:srgbClr val="000000"/>
              </a:solidFill>
              <a:latin typeface="Arial" panose="020B0604020202020204" pitchFamily="34" charset="0"/>
              <a:cs typeface="Arial" panose="020B0604020202020204" pitchFamily="34" charset="0"/>
            </a:endParaRP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W obu przypadkach powinny być to całkowite koszty kwalifikowalne.</a:t>
            </a:r>
          </a:p>
          <a:p>
            <a:pPr marL="0" indent="0">
              <a:lnSpc>
                <a:spcPct val="100000"/>
              </a:lnSpc>
              <a:buNone/>
            </a:pPr>
            <a:endParaRPr lang="pl-PL" sz="1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1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18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2000" b="1" i="0" u="none" strike="noStrike" baseline="0" dirty="0">
              <a:solidFill>
                <a:srgbClr val="000000"/>
              </a:solidFill>
              <a:latin typeface="Arial" panose="020B0604020202020204" pitchFamily="34" charset="0"/>
              <a:cs typeface="Arial" panose="020B0604020202020204" pitchFamily="34" charset="0"/>
            </a:endParaRPr>
          </a:p>
          <a:p>
            <a:pPr marL="0" indent="0">
              <a:spcBef>
                <a:spcPts val="1000"/>
              </a:spcBef>
              <a:buNone/>
            </a:pPr>
            <a:r>
              <a:rPr lang="pl-PL" sz="2000" b="1" i="0" u="none" strike="noStrike" baseline="0" dirty="0">
                <a:solidFill>
                  <a:srgbClr val="000000"/>
                </a:solidFill>
                <a:latin typeface="Arial" panose="020B0604020202020204" pitchFamily="34" charset="0"/>
                <a:cs typeface="Arial" panose="020B0604020202020204" pitchFamily="34" charset="0"/>
              </a:rPr>
              <a:t> </a:t>
            </a:r>
          </a:p>
          <a:p>
            <a:pPr marL="0" indent="0">
              <a:buNone/>
            </a:pPr>
            <a:endParaRPr lang="pl-PL" dirty="0">
              <a:solidFill>
                <a:srgbClr val="FF0000"/>
              </a:solidFill>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28</a:t>
            </a:fld>
            <a:endParaRPr lang="pl-PL" dirty="0"/>
          </a:p>
        </p:txBody>
      </p:sp>
    </p:spTree>
    <p:extLst>
      <p:ext uri="{BB962C8B-B14F-4D97-AF65-F5344CB8AC3E}">
        <p14:creationId xmlns:p14="http://schemas.microsoft.com/office/powerpoint/2010/main" val="198183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4337" y="463449"/>
            <a:ext cx="8640863" cy="6988795"/>
          </a:xfrm>
        </p:spPr>
        <p:txBody>
          <a:bodyPr>
            <a:noAutofit/>
          </a:bodyPr>
          <a:lstStyle/>
          <a:p>
            <a:pPr marL="0" indent="0">
              <a:buNone/>
            </a:pPr>
            <a:r>
              <a:rPr lang="pl-PL" sz="2400" b="1" u="sng" dirty="0">
                <a:latin typeface="Arial" panose="020B0604020202020204" pitchFamily="34" charset="0"/>
                <a:cs typeface="Arial" panose="020B0604020202020204" pitchFamily="34" charset="0"/>
              </a:rPr>
              <a:t>Lista wskaźników na poziomie projektu</a:t>
            </a:r>
          </a:p>
          <a:p>
            <a:pPr>
              <a:buFont typeface="Arial" panose="020B0604020202020204" pitchFamily="34" charset="0"/>
              <a:buChar char="•"/>
            </a:pPr>
            <a:r>
              <a:rPr lang="pl-PL" sz="1600" b="1" dirty="0">
                <a:latin typeface="Arial" panose="020B0604020202020204" pitchFamily="34" charset="0"/>
                <a:cs typeface="Arial" panose="020B0604020202020204" pitchFamily="34" charset="0"/>
              </a:rPr>
              <a:t>wskaźniki rezultatu </a:t>
            </a:r>
          </a:p>
          <a:p>
            <a:pPr marL="342900" indent="-342900">
              <a:spcBef>
                <a:spcPts val="1000"/>
              </a:spcBef>
              <a:buAutoNum type="arabicParenR"/>
            </a:pPr>
            <a:r>
              <a:rPr lang="pl-PL" b="1" dirty="0">
                <a:latin typeface="Arial" panose="020B0604020202020204" pitchFamily="34" charset="0"/>
                <a:cs typeface="Arial" panose="020B0604020202020204" pitchFamily="34" charset="0"/>
              </a:rPr>
              <a:t>Liczba osób, które uzyskały kwalifikacje po opuszczeniu programu (osoby)</a:t>
            </a:r>
          </a:p>
          <a:p>
            <a:pPr marL="0" indent="0">
              <a:spcBef>
                <a:spcPts val="1000"/>
              </a:spcBef>
              <a:buNone/>
            </a:pPr>
            <a:r>
              <a:rPr lang="pl-PL" i="0" u="none" strike="noStrike" baseline="0" dirty="0">
                <a:solidFill>
                  <a:srgbClr val="000000"/>
                </a:solidFill>
                <a:latin typeface="Arial" panose="020B0604020202020204" pitchFamily="34" charset="0"/>
                <a:cs typeface="Arial" panose="020B0604020202020204" pitchFamily="34" charset="0"/>
              </a:rPr>
              <a:t>Do wskaźnika wlicza się osoby, które otrzymały wsparcie EFS+ i uzyskały kwalifikacje lub kompetencje po opuszczeniu projektu.</a:t>
            </a:r>
          </a:p>
          <a:p>
            <a:pPr marL="0" indent="0">
              <a:spcBef>
                <a:spcPts val="1000"/>
              </a:spcBef>
              <a:buNone/>
            </a:pPr>
            <a:r>
              <a:rPr lang="pl-PL" i="0" u="none" strike="noStrike" baseline="0" dirty="0">
                <a:solidFill>
                  <a:srgbClr val="000000"/>
                </a:solidFill>
                <a:latin typeface="Arial" panose="020B0604020202020204" pitchFamily="34" charset="0"/>
                <a:cs typeface="Arial" panose="020B0604020202020204" pitchFamily="34" charset="0"/>
              </a:rPr>
              <a:t>Kwalifikacje to określony zestaw efektów uczenia się w zakresie wiedzy, umiejętności oraz kompetencji społecznych nabytych w drodze edukacji formalnej, edukacji </a:t>
            </a:r>
            <a:r>
              <a:rPr lang="pl-PL" i="0" u="none" strike="noStrike" baseline="0" dirty="0" err="1">
                <a:solidFill>
                  <a:srgbClr val="000000"/>
                </a:solidFill>
                <a:latin typeface="Arial" panose="020B0604020202020204" pitchFamily="34" charset="0"/>
                <a:cs typeface="Arial" panose="020B0604020202020204" pitchFamily="34" charset="0"/>
              </a:rPr>
              <a:t>pozaformalnej</a:t>
            </a:r>
            <a:r>
              <a:rPr lang="pl-PL" i="0" u="none" strike="noStrike" baseline="0" dirty="0">
                <a:solidFill>
                  <a:srgbClr val="000000"/>
                </a:solidFill>
                <a:latin typeface="Arial" panose="020B0604020202020204" pitchFamily="34" charset="0"/>
                <a:cs typeface="Arial" panose="020B0604020202020204" pitchFamily="34" charset="0"/>
              </a:rPr>
              <a:t> lub poprzez uczenie się nieformalne, zgodnych z ustalonymi dla danej kwalifikacji wymaganiami, których osiągnięcie zostało sprawdzone w walidacji oraz formalnie potwierdzone przez instytucję uprawnioną do certyfikowania.</a:t>
            </a:r>
          </a:p>
          <a:p>
            <a:pPr marL="0" indent="0">
              <a:spcBef>
                <a:spcPts val="1000"/>
              </a:spcBef>
              <a:buNone/>
            </a:pPr>
            <a:r>
              <a:rPr lang="pl-PL" i="0" u="none" strike="noStrike" baseline="0" dirty="0">
                <a:solidFill>
                  <a:srgbClr val="000000"/>
                </a:solidFill>
                <a:latin typeface="Arial" panose="020B0604020202020204" pitchFamily="34" charset="0"/>
                <a:cs typeface="Arial" panose="020B0604020202020204" pitchFamily="34" charset="0"/>
              </a:rPr>
              <a:t>Do wskaźnika należy wliczać jedynie osoby, które uzyskały kwalifikacje /kompetencje w trakcie lub bezpośrednio po zakończeniu udziału w projekcie, tj. w ciągu czterech tygodni, które minęły od momentu zakończenia udziału w projekcie.</a:t>
            </a:r>
            <a:endParaRPr lang="pl-PL" b="1" i="0" u="none" strike="noStrike" baseline="0" dirty="0">
              <a:solidFill>
                <a:srgbClr val="000000"/>
              </a:solidFill>
              <a:latin typeface="Arial" panose="020B0604020202020204" pitchFamily="34" charset="0"/>
              <a:cs typeface="Arial" panose="020B0604020202020204" pitchFamily="34" charset="0"/>
            </a:endParaRPr>
          </a:p>
          <a:p>
            <a:pPr marL="0" indent="0">
              <a:lnSpc>
                <a:spcPct val="100000"/>
              </a:lnSpc>
              <a:buNone/>
            </a:pPr>
            <a:r>
              <a:rPr lang="pl-PL" sz="1400" b="0" i="0" u="none" strike="noStrike" baseline="0" dirty="0">
                <a:solidFill>
                  <a:srgbClr val="000000"/>
                </a:solidFill>
                <a:latin typeface="Arial" panose="020B0604020202020204" pitchFamily="34" charset="0"/>
                <a:cs typeface="Arial" panose="020B0604020202020204" pitchFamily="34" charset="0"/>
              </a:rPr>
              <a:t> </a:t>
            </a:r>
            <a:r>
              <a:rPr lang="pl-PL" b="1" dirty="0">
                <a:latin typeface="Arial" panose="020B0604020202020204" pitchFamily="34" charset="0"/>
                <a:cs typeface="Arial" panose="020B0604020202020204" pitchFamily="34" charset="0"/>
              </a:rPr>
              <a:t>2) Liczba osób, których sytuacja społeczna uległa poprawie po opuszczeniu programu (osoby)</a:t>
            </a:r>
          </a:p>
          <a:p>
            <a:pPr marL="0" indent="0">
              <a:lnSpc>
                <a:spcPct val="100000"/>
              </a:lnSpc>
              <a:buNone/>
            </a:pPr>
            <a:r>
              <a:rPr lang="pl-PL" dirty="0">
                <a:latin typeface="Arial" panose="020B0604020202020204" pitchFamily="34" charset="0"/>
                <a:cs typeface="Arial" panose="020B0604020202020204" pitchFamily="34" charset="0"/>
              </a:rPr>
              <a:t>Wskaźnik mierzony do czterech tygodni od zakończenia udziału w projekcie.</a:t>
            </a:r>
          </a:p>
          <a:p>
            <a:pPr marL="0" indent="0">
              <a:lnSpc>
                <a:spcPct val="100000"/>
              </a:lnSpc>
              <a:buNone/>
            </a:pPr>
            <a:r>
              <a:rPr lang="pl-PL" dirty="0">
                <a:latin typeface="Arial" panose="020B0604020202020204" pitchFamily="34" charset="0"/>
                <a:cs typeface="Arial" panose="020B0604020202020204" pitchFamily="34" charset="0"/>
              </a:rPr>
              <a:t>Poprawa sytuacji społecznej oznacza osiągnięcie min. 1 z poniższych efektów:</a:t>
            </a:r>
          </a:p>
          <a:p>
            <a:pPr marL="0" indent="0">
              <a:lnSpc>
                <a:spcPct val="100000"/>
              </a:lnSpc>
              <a:buNone/>
            </a:pPr>
            <a:r>
              <a:rPr lang="pl-PL" dirty="0">
                <a:latin typeface="Arial" panose="020B0604020202020204" pitchFamily="34" charset="0"/>
                <a:cs typeface="Arial" panose="020B0604020202020204" pitchFamily="34" charset="0"/>
              </a:rPr>
              <a:t>a) rozpoczęcie nauki;</a:t>
            </a:r>
          </a:p>
          <a:p>
            <a:pPr marL="0" indent="0">
              <a:lnSpc>
                <a:spcPct val="100000"/>
              </a:lnSpc>
              <a:buNone/>
            </a:pPr>
            <a:r>
              <a:rPr lang="pl-PL" dirty="0">
                <a:latin typeface="Arial" panose="020B0604020202020204" pitchFamily="34" charset="0"/>
                <a:cs typeface="Arial" panose="020B0604020202020204" pitchFamily="34" charset="0"/>
              </a:rPr>
              <a:t>b) wzmocnienie motywacji do pracy po projekcie;</a:t>
            </a:r>
          </a:p>
          <a:p>
            <a:pPr marL="0" indent="0">
              <a:lnSpc>
                <a:spcPct val="100000"/>
              </a:lnSpc>
              <a:buNone/>
            </a:pPr>
            <a:endParaRPr lang="pl-PL" sz="1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1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18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2000" b="1" i="0" u="none" strike="noStrike" baseline="0" dirty="0">
              <a:solidFill>
                <a:srgbClr val="000000"/>
              </a:solidFill>
              <a:latin typeface="Arial" panose="020B0604020202020204" pitchFamily="34" charset="0"/>
              <a:cs typeface="Arial" panose="020B0604020202020204" pitchFamily="34" charset="0"/>
            </a:endParaRPr>
          </a:p>
          <a:p>
            <a:pPr marL="0" indent="0">
              <a:spcBef>
                <a:spcPts val="1000"/>
              </a:spcBef>
              <a:buNone/>
            </a:pPr>
            <a:r>
              <a:rPr lang="pl-PL" sz="2000" b="1" i="0" u="none" strike="noStrike" baseline="0" dirty="0">
                <a:solidFill>
                  <a:srgbClr val="000000"/>
                </a:solidFill>
                <a:latin typeface="Arial" panose="020B0604020202020204" pitchFamily="34" charset="0"/>
                <a:cs typeface="Arial" panose="020B0604020202020204" pitchFamily="34" charset="0"/>
              </a:rPr>
              <a:t> </a:t>
            </a:r>
          </a:p>
          <a:p>
            <a:pPr marL="0" indent="0">
              <a:buNone/>
            </a:pPr>
            <a:endParaRPr lang="pl-PL" dirty="0">
              <a:solidFill>
                <a:srgbClr val="FF0000"/>
              </a:solidFill>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29</a:t>
            </a:fld>
            <a:endParaRPr lang="pl-PL" dirty="0"/>
          </a:p>
        </p:txBody>
      </p:sp>
    </p:spTree>
    <p:extLst>
      <p:ext uri="{BB962C8B-B14F-4D97-AF65-F5344CB8AC3E}">
        <p14:creationId xmlns:p14="http://schemas.microsoft.com/office/powerpoint/2010/main" val="112620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359838"/>
            <a:ext cx="8640382" cy="6839999"/>
          </a:xfrm>
        </p:spPr>
        <p:txBody>
          <a:bodyPr>
            <a:noAutofit/>
          </a:bodyPr>
          <a:lstStyle/>
          <a:p>
            <a:pPr marL="0" indent="0">
              <a:lnSpc>
                <a:spcPct val="100000"/>
              </a:lnSpc>
              <a:buNone/>
            </a:pPr>
            <a:r>
              <a:rPr lang="pl-PL" sz="2000" b="1" u="sng" dirty="0">
                <a:latin typeface="Arial" panose="020B0604020202020204" pitchFamily="34" charset="0"/>
                <a:cs typeface="Arial" panose="020B0604020202020204" pitchFamily="34" charset="0"/>
              </a:rPr>
              <a:t>Przedmiot naboru, w tym typy projektów podlegających dofinansowaniu</a:t>
            </a:r>
          </a:p>
          <a:p>
            <a:pPr marL="0" indent="0">
              <a:lnSpc>
                <a:spcPct val="100000"/>
              </a:lnSpc>
              <a:buNone/>
            </a:pPr>
            <a:r>
              <a:rPr lang="pl-PL" sz="2000" b="1" dirty="0">
                <a:latin typeface="Arial" panose="020B0604020202020204" pitchFamily="34" charset="0"/>
                <a:cs typeface="Arial" panose="020B0604020202020204" pitchFamily="34" charset="0"/>
              </a:rPr>
              <a:t>Ogłoszony nabór obejmuje nabór projektów w ramach Działania 7.5 Aktywna integracja, typ 7.5.A albo 7.5.B. </a:t>
            </a:r>
          </a:p>
          <a:p>
            <a:pPr marL="0" indent="0">
              <a:lnSpc>
                <a:spcPct val="100000"/>
              </a:lnSpc>
              <a:buNone/>
            </a:pPr>
            <a:endParaRPr lang="pl-PL" sz="1800" b="1" spc="-4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Ø"/>
            </a:pPr>
            <a:r>
              <a:rPr lang="pl-PL" sz="1800" b="1" spc="-4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7.5.A Aktywna integracja osób zagrożonych ubóstwem i wykluczonych społecznie</a:t>
            </a:r>
            <a:r>
              <a:rPr lang="pl-PL" sz="1800" b="1" spc="-1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oraz osób biernych zawodowo</a:t>
            </a:r>
          </a:p>
          <a:p>
            <a:pPr marL="0" indent="0">
              <a:lnSpc>
                <a:spcPct val="100000"/>
              </a:lnSpc>
              <a:buNone/>
            </a:pPr>
            <a:r>
              <a:rPr lang="pl-PL" sz="1800" dirty="0">
                <a:effectLst/>
                <a:latin typeface="Arial" panose="020B0604020202020204" pitchFamily="34" charset="0"/>
                <a:ea typeface="Times New Roman" panose="02020603050405020304" pitchFamily="18" charset="0"/>
                <a:cs typeface="Times New Roman" panose="02020603050405020304" pitchFamily="18" charset="0"/>
              </a:rPr>
              <a:t>Zakres wsparcia: </a:t>
            </a:r>
          </a:p>
          <a:p>
            <a:pPr marL="0" indent="0">
              <a:lnSpc>
                <a:spcPct val="100000"/>
              </a:lnSpc>
              <a:buNone/>
            </a:pPr>
            <a:r>
              <a:rPr lang="pl-PL" sz="1800" dirty="0">
                <a:effectLst/>
                <a:latin typeface="Arial" panose="020B0604020202020204" pitchFamily="34" charset="0"/>
                <a:ea typeface="Times New Roman" panose="02020603050405020304" pitchFamily="18" charset="0"/>
                <a:cs typeface="Times New Roman" panose="02020603050405020304" pitchFamily="18" charset="0"/>
              </a:rPr>
              <a:t>a) usługi aktywnej integracji o charakterze społecznym, których celem jest nabycie, podtrzymanie, przywrócenie lub wzmocnienie kompetencji społecznych, zaradności, samodzielności i aktywności społecznej poprzez m.in. udział w zajęciach w jednostkach reintegracyjnych takich jak WTZ, ZAZ, CIS, KIS, ŚDS, pracę socjalną, poradnictwo prawne, rodzinne, psychologiczne, usługi społeczne, wolontariat, animację realizowaną przez organizacje pozarządowe, interwencję kryzysową, kursy i szkolenia służące rozwijaniu umiejętności i kompetencji społecznych, rozwój kompetencji obywatelskich;</a:t>
            </a:r>
          </a:p>
          <a:p>
            <a:pPr marL="0" indent="0">
              <a:lnSpc>
                <a:spcPct val="100000"/>
              </a:lnSpc>
              <a:buNone/>
            </a:pPr>
            <a:r>
              <a:rPr lang="pl-PL" sz="1800" dirty="0">
                <a:effectLst/>
                <a:latin typeface="Arial" panose="020B0604020202020204" pitchFamily="34" charset="0"/>
                <a:ea typeface="Times New Roman" panose="02020603050405020304" pitchFamily="18" charset="0"/>
                <a:cs typeface="Times New Roman" panose="02020603050405020304" pitchFamily="18" charset="0"/>
              </a:rPr>
              <a:t>b) usługi o charakterze edukacyjnym, których celem jest nabycie lub potwierdzenie kompetencji ogólnych lub zawodowych dostosowanych do potrzeb rynku pracy, prowadzące do uzyskania kwalifikacji (m.in. w ramach edukacji formalnej);</a:t>
            </a:r>
          </a:p>
          <a:p>
            <a:pPr marL="0" indent="0">
              <a:lnSpc>
                <a:spcPct val="100000"/>
              </a:lnSpc>
              <a:buNone/>
            </a:pPr>
            <a:endParaRPr lang="pl-PL" sz="2000" b="1"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3</a:t>
            </a:fld>
            <a:endParaRPr lang="pl-PL" dirty="0"/>
          </a:p>
        </p:txBody>
      </p:sp>
    </p:spTree>
    <p:extLst>
      <p:ext uri="{BB962C8B-B14F-4D97-AF65-F5344CB8AC3E}">
        <p14:creationId xmlns:p14="http://schemas.microsoft.com/office/powerpoint/2010/main" val="22823009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4337" y="463450"/>
            <a:ext cx="8640863" cy="6768752"/>
          </a:xfrm>
        </p:spPr>
        <p:txBody>
          <a:bodyPr>
            <a:noAutofit/>
          </a:bodyPr>
          <a:lstStyle/>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c) zwiększenie pewności siebie i własnych umiejętności;</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d) poprawa umiejętności rozwiązywania pojawiających się problemów;</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e) podjęcie wolontariatu;</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f) poprawa stanu zdrowia;</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g) ograniczenie nałogów;</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h) doświadczenie widocznej poprawy w funkcjonowaniu (w przypadku osób z niepełnosprawnościami).</a:t>
            </a:r>
          </a:p>
          <a:p>
            <a:pPr marL="0" indent="0">
              <a:lnSpc>
                <a:spcPct val="100000"/>
              </a:lnSpc>
              <a:buNone/>
            </a:pPr>
            <a:endParaRPr lang="pl-PL" dirty="0">
              <a:solidFill>
                <a:srgbClr val="000000"/>
              </a:solidFill>
              <a:latin typeface="Arial" panose="020B0604020202020204" pitchFamily="34" charset="0"/>
              <a:cs typeface="Arial" panose="020B0604020202020204" pitchFamily="34" charset="0"/>
            </a:endParaRPr>
          </a:p>
          <a:p>
            <a:pPr marL="0" indent="0">
              <a:lnSpc>
                <a:spcPct val="100000"/>
              </a:lnSpc>
              <a:buNone/>
            </a:pPr>
            <a:r>
              <a:rPr lang="pl-PL" b="1" i="0" u="none" strike="noStrike" baseline="0" dirty="0">
                <a:solidFill>
                  <a:srgbClr val="000000"/>
                </a:solidFill>
                <a:latin typeface="Arial" panose="020B0604020202020204" pitchFamily="34" charset="0"/>
                <a:cs typeface="Arial" panose="020B0604020202020204" pitchFamily="34" charset="0"/>
              </a:rPr>
              <a:t>3) Liczba osób poszukujących pracy po opuszczeniu programu (osoby)</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Do wskaźnika wlicza się osoby bierne zawodowo w momencie rozpoczęcia udziału w projekcie, które otrzymały wsparcie z EFS+ i które poszukują pracy po opuszczeniu projektu.</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Wskaźnik ten należy rozumieć jako zmianę statusu na rynku pracy po opuszczeniu programu w stosunku do sytuacji w momencie przystąpienia do interwencji EFS+: w chwili wejścia do projektu EFS+ – uczestnik bierny zawodowo, a w ciągu czterech tygodni po opuszczeniu projektu – osoba poszukująca pracy.</a:t>
            </a:r>
          </a:p>
          <a:p>
            <a:pPr marL="0" indent="0">
              <a:lnSpc>
                <a:spcPct val="100000"/>
              </a:lnSpc>
              <a:buNone/>
            </a:pPr>
            <a:endParaRPr lang="pl-PL" b="1" i="0" u="none" strike="noStrike" baseline="0" dirty="0">
              <a:solidFill>
                <a:srgbClr val="000000"/>
              </a:solidFill>
              <a:latin typeface="Arial" panose="020B0604020202020204" pitchFamily="34" charset="0"/>
              <a:cs typeface="Arial" panose="020B0604020202020204" pitchFamily="34" charset="0"/>
            </a:endParaRPr>
          </a:p>
          <a:p>
            <a:pPr marL="0" indent="0">
              <a:lnSpc>
                <a:spcPct val="100000"/>
              </a:lnSpc>
              <a:buNone/>
            </a:pPr>
            <a:r>
              <a:rPr lang="pl-PL" sz="1400" b="0" i="0" u="none" strike="noStrike" baseline="0" dirty="0">
                <a:solidFill>
                  <a:srgbClr val="000000"/>
                </a:solidFill>
                <a:latin typeface="Arial" panose="020B0604020202020204" pitchFamily="34" charset="0"/>
                <a:cs typeface="Arial" panose="020B0604020202020204" pitchFamily="34" charset="0"/>
              </a:rPr>
              <a:t> </a:t>
            </a:r>
          </a:p>
          <a:p>
            <a:pPr marL="0" indent="0">
              <a:lnSpc>
                <a:spcPct val="100000"/>
              </a:lnSpc>
              <a:buNone/>
            </a:pPr>
            <a:endParaRPr lang="pl-PL" sz="1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1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18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2000" b="1" i="0" u="none" strike="noStrike" baseline="0" dirty="0">
              <a:solidFill>
                <a:srgbClr val="000000"/>
              </a:solidFill>
              <a:latin typeface="Arial" panose="020B0604020202020204" pitchFamily="34" charset="0"/>
              <a:cs typeface="Arial" panose="020B0604020202020204" pitchFamily="34" charset="0"/>
            </a:endParaRPr>
          </a:p>
          <a:p>
            <a:pPr marL="0" indent="0">
              <a:spcBef>
                <a:spcPts val="1000"/>
              </a:spcBef>
              <a:buNone/>
            </a:pPr>
            <a:r>
              <a:rPr lang="pl-PL" sz="2000" b="1" i="0" u="none" strike="noStrike" baseline="0" dirty="0">
                <a:solidFill>
                  <a:srgbClr val="000000"/>
                </a:solidFill>
                <a:latin typeface="Arial" panose="020B0604020202020204" pitchFamily="34" charset="0"/>
                <a:cs typeface="Arial" panose="020B0604020202020204" pitchFamily="34" charset="0"/>
              </a:rPr>
              <a:t> </a:t>
            </a:r>
          </a:p>
          <a:p>
            <a:pPr marL="0" indent="0">
              <a:buNone/>
            </a:pPr>
            <a:endParaRPr lang="pl-PL" dirty="0">
              <a:solidFill>
                <a:srgbClr val="FF0000"/>
              </a:solidFill>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30</a:t>
            </a:fld>
            <a:endParaRPr lang="pl-PL" dirty="0"/>
          </a:p>
        </p:txBody>
      </p:sp>
    </p:spTree>
    <p:extLst>
      <p:ext uri="{BB962C8B-B14F-4D97-AF65-F5344CB8AC3E}">
        <p14:creationId xmlns:p14="http://schemas.microsoft.com/office/powerpoint/2010/main" val="7040724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426" y="611485"/>
            <a:ext cx="8640863" cy="6768752"/>
          </a:xfrm>
        </p:spPr>
        <p:txBody>
          <a:bodyPr>
            <a:noAutofit/>
          </a:bodyPr>
          <a:lstStyle/>
          <a:p>
            <a:pPr marL="0" indent="0">
              <a:lnSpc>
                <a:spcPct val="100000"/>
              </a:lnSpc>
              <a:buNone/>
            </a:pPr>
            <a:r>
              <a:rPr lang="pl-PL" b="1" i="0" u="none" strike="noStrike" baseline="0" dirty="0">
                <a:solidFill>
                  <a:srgbClr val="000000"/>
                </a:solidFill>
                <a:latin typeface="Arial" panose="020B0604020202020204" pitchFamily="34" charset="0"/>
                <a:cs typeface="Arial" panose="020B0604020202020204" pitchFamily="34" charset="0"/>
              </a:rPr>
              <a:t>4) Liczba osób pracujących, łącznie z prowadzącymi działalność na własny rachunek, po opuszczeniu programu (osoby)</a:t>
            </a:r>
          </a:p>
          <a:p>
            <a:pPr marL="0" indent="0">
              <a:lnSpc>
                <a:spcPct val="100000"/>
              </a:lnSpc>
              <a:buNone/>
            </a:pPr>
            <a:r>
              <a:rPr lang="pl-PL" i="0" u="none" strike="noStrike" baseline="0" dirty="0">
                <a:solidFill>
                  <a:srgbClr val="000000"/>
                </a:solidFill>
                <a:latin typeface="Arial" panose="020B0604020202020204" pitchFamily="34" charset="0"/>
                <a:cs typeface="Arial" panose="020B0604020202020204" pitchFamily="34" charset="0"/>
              </a:rPr>
              <a:t>Do wskaźnika wlicza się osoby bezrobotne lub bierne zawodowo w momencie przystępowania do projektu, które po uzyskaniu wsparcia EFS+ podjęły zatrudnienie (łącznie z prowadzącymi działalność na własny rachunek) i pozostają zatrudnione bezpośrednio po opuszczeniu projektu, tj. do czterech tygodni od zakończenia udziału w projekcie.</a:t>
            </a:r>
          </a:p>
          <a:p>
            <a:pPr marL="0" indent="0">
              <a:lnSpc>
                <a:spcPct val="100000"/>
              </a:lnSpc>
              <a:buNone/>
            </a:pPr>
            <a:r>
              <a:rPr lang="pl-PL" b="1" i="0" u="none" strike="noStrike" baseline="0" dirty="0">
                <a:solidFill>
                  <a:srgbClr val="000000"/>
                </a:solidFill>
                <a:latin typeface="Arial" panose="020B0604020202020204" pitchFamily="34" charset="0"/>
                <a:cs typeface="Arial" panose="020B0604020202020204" pitchFamily="34" charset="0"/>
              </a:rPr>
              <a:t>Dodatkowo są Państwo zobowiązani do monitorowania niżej wymienionych wskaźników. Ich wartość docelowa może wynosić 0, ale nie zwalnia to Państwa z obowiązku ich monitorowania.</a:t>
            </a:r>
          </a:p>
          <a:p>
            <a:pPr marL="0" indent="0">
              <a:lnSpc>
                <a:spcPct val="100000"/>
              </a:lnSpc>
              <a:buNone/>
            </a:pPr>
            <a:r>
              <a:rPr lang="pl-PL" sz="1400" i="0" u="none" strike="noStrike" baseline="0" dirty="0">
                <a:solidFill>
                  <a:srgbClr val="000000"/>
                </a:solidFill>
                <a:latin typeface="Arial" panose="020B0604020202020204" pitchFamily="34" charset="0"/>
                <a:cs typeface="Arial" panose="020B0604020202020204" pitchFamily="34" charset="0"/>
              </a:rPr>
              <a:t>1) Liczba osób należących do mniejszości, w tym społeczności marginalizowanych takich jak Romowie, objętych wsparciem w programie (osoby)</a:t>
            </a:r>
          </a:p>
          <a:p>
            <a:pPr marL="0" indent="0">
              <a:lnSpc>
                <a:spcPct val="100000"/>
              </a:lnSpc>
              <a:buNone/>
            </a:pPr>
            <a:r>
              <a:rPr lang="pl-PL" sz="1400" dirty="0">
                <a:solidFill>
                  <a:srgbClr val="000000"/>
                </a:solidFill>
                <a:latin typeface="Arial" panose="020B0604020202020204" pitchFamily="34" charset="0"/>
                <a:cs typeface="Arial" panose="020B0604020202020204" pitchFamily="34" charset="0"/>
              </a:rPr>
              <a:t>2) Liczba osób obcego pochodzenia objętych wsparciem w programie (osoby)</a:t>
            </a:r>
          </a:p>
          <a:p>
            <a:pPr marL="0" indent="0">
              <a:lnSpc>
                <a:spcPct val="100000"/>
              </a:lnSpc>
              <a:buNone/>
            </a:pPr>
            <a:r>
              <a:rPr lang="pl-PL" sz="1400" i="0" u="none" strike="noStrike" baseline="0" dirty="0">
                <a:solidFill>
                  <a:srgbClr val="000000"/>
                </a:solidFill>
                <a:latin typeface="Arial" panose="020B0604020202020204" pitchFamily="34" charset="0"/>
              </a:rPr>
              <a:t>3) Liczba osób w kryzysie bezdomności lub dotkniętych wykluczeniem z dostępu do mieszkań, objętych wsparciem w programie (osoby)</a:t>
            </a:r>
          </a:p>
          <a:p>
            <a:pPr marL="0" indent="0">
              <a:lnSpc>
                <a:spcPct val="100000"/>
              </a:lnSpc>
              <a:buNone/>
            </a:pPr>
            <a:r>
              <a:rPr lang="pl-PL" sz="1400" dirty="0">
                <a:solidFill>
                  <a:srgbClr val="000000"/>
                </a:solidFill>
                <a:latin typeface="Arial" panose="020B0604020202020204" pitchFamily="34" charset="0"/>
                <a:cs typeface="Arial" panose="020B0604020202020204" pitchFamily="34" charset="0"/>
              </a:rPr>
              <a:t>4) Liczba osób z krajów trzecich objętych wsparciem w programie (osoby)</a:t>
            </a:r>
          </a:p>
          <a:p>
            <a:pPr marL="0" indent="0">
              <a:lnSpc>
                <a:spcPct val="100000"/>
              </a:lnSpc>
              <a:buNone/>
            </a:pPr>
            <a:r>
              <a:rPr lang="pl-PL" sz="1400" i="0" u="none" strike="noStrike" baseline="0" dirty="0">
                <a:solidFill>
                  <a:srgbClr val="000000"/>
                </a:solidFill>
                <a:latin typeface="Arial" panose="020B0604020202020204" pitchFamily="34" charset="0"/>
                <a:cs typeface="Arial" panose="020B0604020202020204" pitchFamily="34" charset="0"/>
              </a:rPr>
              <a:t>5) Liczba objętych wsparciem podmiotów administracji publicznej lub służb publicznych na szczeblu krajowym, regionalnym lub lokalnym (podmioty)</a:t>
            </a:r>
          </a:p>
          <a:p>
            <a:pPr marL="0" indent="0">
              <a:lnSpc>
                <a:spcPct val="100000"/>
              </a:lnSpc>
              <a:buNone/>
            </a:pPr>
            <a:r>
              <a:rPr lang="pl-PL" sz="1400" dirty="0">
                <a:solidFill>
                  <a:srgbClr val="000000"/>
                </a:solidFill>
                <a:latin typeface="Arial" panose="020B0604020202020204" pitchFamily="34" charset="0"/>
                <a:cs typeface="Arial" panose="020B0604020202020204" pitchFamily="34" charset="0"/>
              </a:rPr>
              <a:t>6) Liczba obiektów dostosowanych do potrzeb osób z niepełnosprawnościami (sztuki)</a:t>
            </a:r>
          </a:p>
          <a:p>
            <a:pPr marL="0" indent="0">
              <a:lnSpc>
                <a:spcPct val="100000"/>
              </a:lnSpc>
              <a:buNone/>
            </a:pPr>
            <a:r>
              <a:rPr lang="pl-PL" sz="1400" dirty="0">
                <a:solidFill>
                  <a:srgbClr val="000000"/>
                </a:solidFill>
                <a:latin typeface="Arial" panose="020B0604020202020204" pitchFamily="34" charset="0"/>
                <a:cs typeface="Arial" panose="020B0604020202020204" pitchFamily="34" charset="0"/>
              </a:rPr>
              <a:t>7) Liczba projektów, w których sfinansowano koszty racjonalnych usprawnień dla osób z niepełnosprawnościami (sztuki)</a:t>
            </a:r>
          </a:p>
          <a:p>
            <a:pPr marL="0" indent="0">
              <a:lnSpc>
                <a:spcPct val="100000"/>
              </a:lnSpc>
              <a:buNone/>
            </a:pPr>
            <a:endParaRPr lang="pl-PL" sz="1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14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1800" b="0" i="0" u="none" strike="noStrike" baseline="0" dirty="0">
              <a:solidFill>
                <a:srgbClr val="000000"/>
              </a:solidFill>
              <a:latin typeface="Arial" panose="020B0604020202020204" pitchFamily="34" charset="0"/>
              <a:cs typeface="Arial" panose="020B0604020202020204" pitchFamily="34" charset="0"/>
            </a:endParaRPr>
          </a:p>
          <a:p>
            <a:pPr marL="0" indent="0">
              <a:buNone/>
            </a:pPr>
            <a:endParaRPr lang="pl-PL" sz="2000" b="1" i="0" u="none" strike="noStrike" baseline="0" dirty="0">
              <a:solidFill>
                <a:srgbClr val="000000"/>
              </a:solidFill>
              <a:latin typeface="Arial" panose="020B0604020202020204" pitchFamily="34" charset="0"/>
              <a:cs typeface="Arial" panose="020B0604020202020204" pitchFamily="34" charset="0"/>
            </a:endParaRPr>
          </a:p>
          <a:p>
            <a:pPr marL="0" indent="0">
              <a:spcBef>
                <a:spcPts val="1000"/>
              </a:spcBef>
              <a:buNone/>
            </a:pPr>
            <a:r>
              <a:rPr lang="pl-PL" sz="2000" b="1" i="0" u="none" strike="noStrike" baseline="0" dirty="0">
                <a:solidFill>
                  <a:srgbClr val="000000"/>
                </a:solidFill>
                <a:latin typeface="Arial" panose="020B0604020202020204" pitchFamily="34" charset="0"/>
                <a:cs typeface="Arial" panose="020B0604020202020204" pitchFamily="34" charset="0"/>
              </a:rPr>
              <a:t> </a:t>
            </a:r>
          </a:p>
          <a:p>
            <a:pPr marL="0" indent="0">
              <a:buNone/>
            </a:pPr>
            <a:endParaRPr lang="pl-PL" dirty="0">
              <a:solidFill>
                <a:srgbClr val="FF0000"/>
              </a:solidFill>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31</a:t>
            </a:fld>
            <a:endParaRPr lang="pl-PL" dirty="0"/>
          </a:p>
        </p:txBody>
      </p:sp>
    </p:spTree>
    <p:extLst>
      <p:ext uri="{BB962C8B-B14F-4D97-AF65-F5344CB8AC3E}">
        <p14:creationId xmlns:p14="http://schemas.microsoft.com/office/powerpoint/2010/main" val="3417088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2726208F-D6F7-1381-5132-3B60A6BFE74B}"/>
              </a:ext>
            </a:extLst>
          </p:cNvPr>
          <p:cNvSpPr>
            <a:spLocks noGrp="1"/>
          </p:cNvSpPr>
          <p:nvPr>
            <p:ph type="ctrTitle"/>
          </p:nvPr>
        </p:nvSpPr>
        <p:spPr>
          <a:xfrm>
            <a:off x="1385877" y="3563813"/>
            <a:ext cx="7920115" cy="45719"/>
          </a:xfrm>
        </p:spPr>
        <p:txBody>
          <a:bodyPr>
            <a:normAutofit fontScale="90000"/>
          </a:bodyPr>
          <a:lstStyle/>
          <a:p>
            <a:pPr algn="ctr"/>
            <a:r>
              <a:rPr lang="pl-PL" sz="2200" dirty="0"/>
              <a:t>Spotkanie jest realizowane ramach projektu „Pomoc Techniczna DWUP – EFS+” na  2024 r. i jest współfinansowane ze środków Unii Europejskiej w ramach Europejskiego Funduszu Społecznego</a:t>
            </a:r>
            <a:br>
              <a:rPr lang="pl-PL" sz="6000" dirty="0"/>
            </a:br>
            <a:r>
              <a:rPr lang="pl-PL" sz="4400" dirty="0">
                <a:solidFill>
                  <a:prstClr val="black"/>
                </a:solidFill>
                <a:latin typeface="Arial" panose="020B0604020202020204" pitchFamily="34" charset="0"/>
                <a:cs typeface="Arial" panose="020B0604020202020204" pitchFamily="34" charset="0"/>
              </a:rPr>
              <a:t>Dziękuję za uwagę</a:t>
            </a:r>
            <a:br>
              <a:rPr lang="pl-PL" sz="6000" dirty="0">
                <a:latin typeface="Arial" panose="020B0604020202020204" pitchFamily="34" charset="0"/>
                <a:cs typeface="Arial" panose="020B0604020202020204" pitchFamily="34" charset="0"/>
              </a:rPr>
            </a:br>
            <a:endParaRPr lang="pl-PL" sz="6000" dirty="0">
              <a:latin typeface="Arial" panose="020B0604020202020204" pitchFamily="34" charset="0"/>
              <a:cs typeface="Arial" panose="020B0604020202020204" pitchFamily="34" charset="0"/>
            </a:endParaRPr>
          </a:p>
        </p:txBody>
      </p:sp>
      <p:pic>
        <p:nvPicPr>
          <p:cNvPr id="6" name="Obraz 5">
            <a:extLst>
              <a:ext uri="{FF2B5EF4-FFF2-40B4-BE49-F238E27FC236}">
                <a16:creationId xmlns:a16="http://schemas.microsoft.com/office/drawing/2014/main" id="{BF8B62A6-287F-FABF-757B-102A5B63259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71906" y="6264483"/>
            <a:ext cx="8748000" cy="925860"/>
          </a:xfrm>
          <a:prstGeom prst="rect">
            <a:avLst/>
          </a:prstGeom>
        </p:spPr>
      </p:pic>
    </p:spTree>
    <p:extLst>
      <p:ext uri="{BB962C8B-B14F-4D97-AF65-F5344CB8AC3E}">
        <p14:creationId xmlns:p14="http://schemas.microsoft.com/office/powerpoint/2010/main" val="3469564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467469"/>
            <a:ext cx="8640382" cy="6192370"/>
          </a:xfrm>
        </p:spPr>
        <p:txBody>
          <a:bodyPr>
            <a:normAutofit/>
          </a:bodyPr>
          <a:lstStyle/>
          <a:p>
            <a:pPr marL="0" indent="0">
              <a:buNone/>
            </a:pPr>
            <a:r>
              <a:rPr lang="pl-PL" sz="2000" dirty="0">
                <a:latin typeface="Arial" panose="020B0604020202020204" pitchFamily="34" charset="0"/>
                <a:cs typeface="Arial" panose="020B0604020202020204" pitchFamily="34" charset="0"/>
              </a:rPr>
              <a:t>c) usługi o charakterze zdrowotnym, których celem jest wyeliminowanie lub złagodzenie barier zdrowotnych utrudniających funkcjonowanie w społeczeństwie lub powodujących oddalenie od rynku pracy. Finansowanie tych usług jest możliwe w zakresie działań o charakterze diagnostycznym lub profilaktycznym;</a:t>
            </a:r>
          </a:p>
          <a:p>
            <a:pPr marL="0" indent="0">
              <a:buNone/>
            </a:pPr>
            <a:endParaRPr lang="pl-PL" sz="2000" dirty="0">
              <a:latin typeface="Arial" panose="020B0604020202020204" pitchFamily="34" charset="0"/>
              <a:cs typeface="Arial" panose="020B0604020202020204" pitchFamily="34" charset="0"/>
            </a:endParaRP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d) usługi o charakterze zawodowym, których celem jest pomoc w podjęciu decyzji dotyczącej wyboru lub zmiany zawodu, wyposażenie w kompetencje i kwalifikacje zawodowe oraz umiejętności pożądane na rynku pracy poprzez m.in. udział w zajęciach w jednostkach reintegracyjnych, kształcenie ustawiczne, kursy i szkolenia zawodowe, praktyki zawodowe i staże, poradnictwo zawodowe, pomoc w utrzymaniu zatrudnienia; prace społecznie użyteczne.</a:t>
            </a:r>
          </a:p>
          <a:p>
            <a:pPr marL="0" indent="0">
              <a:buNone/>
            </a:pPr>
            <a:endParaRPr lang="pl-PL" sz="20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4</a:t>
            </a:fld>
            <a:endParaRPr lang="pl-PL" dirty="0"/>
          </a:p>
        </p:txBody>
      </p:sp>
    </p:spTree>
    <p:extLst>
      <p:ext uri="{BB962C8B-B14F-4D97-AF65-F5344CB8AC3E}">
        <p14:creationId xmlns:p14="http://schemas.microsoft.com/office/powerpoint/2010/main" val="1106968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7" y="467469"/>
            <a:ext cx="8640382" cy="6192370"/>
          </a:xfrm>
        </p:spPr>
        <p:txBody>
          <a:bodyPr>
            <a:normAutofit/>
          </a:bodyPr>
          <a:lstStyle/>
          <a:p>
            <a:pPr>
              <a:buFont typeface="Wingdings" panose="05000000000000000000" pitchFamily="2" charset="2"/>
              <a:buChar char="Ø"/>
            </a:pPr>
            <a:r>
              <a:rPr lang="pl-PL" sz="2000" b="1" dirty="0">
                <a:latin typeface="Arial" panose="020B0604020202020204" pitchFamily="34" charset="0"/>
                <a:cs typeface="Arial" panose="020B0604020202020204" pitchFamily="34" charset="0"/>
              </a:rPr>
              <a:t>7.5.B Wsparcie na rzecz tworzenia i funkcjonowania podmiotów reintegracyjnych</a:t>
            </a:r>
          </a:p>
          <a:p>
            <a:pPr marL="0" indent="0">
              <a:buNone/>
            </a:pPr>
            <a:r>
              <a:rPr lang="pl-PL" sz="2000" dirty="0">
                <a:latin typeface="Arial" panose="020B0604020202020204" pitchFamily="34" charset="0"/>
                <a:cs typeface="Arial" panose="020B0604020202020204" pitchFamily="34" charset="0"/>
              </a:rPr>
              <a:t>Zakres wsparcia:</a:t>
            </a:r>
          </a:p>
          <a:p>
            <a:pPr marL="0" indent="0">
              <a:buNone/>
            </a:pPr>
            <a:r>
              <a:rPr lang="pl-PL" sz="2000" dirty="0">
                <a:latin typeface="Arial" panose="020B0604020202020204" pitchFamily="34" charset="0"/>
                <a:cs typeface="Arial" panose="020B0604020202020204" pitchFamily="34" charset="0"/>
              </a:rPr>
              <a:t>a) tworzenie nowych oraz wsparcie funkcjonowania istniejących podmiotów reintegracyjnych tj. podmiotów zatrudnienia socjalnego (CIS, KIS) oraz ZAZ, WTZ, ŚDS poprzez umożliwienie im realizacji projektów z zakresu aktywizacji </a:t>
            </a:r>
            <a:r>
              <a:rPr lang="pl-PL" sz="2000" dirty="0" err="1">
                <a:latin typeface="Arial" panose="020B0604020202020204" pitchFamily="34" charset="0"/>
                <a:cs typeface="Arial" panose="020B0604020202020204" pitchFamily="34" charset="0"/>
              </a:rPr>
              <a:t>społeczno</a:t>
            </a:r>
            <a:r>
              <a:rPr lang="pl-PL" sz="2000" dirty="0">
                <a:latin typeface="Arial" panose="020B0604020202020204" pitchFamily="34" charset="0"/>
                <a:cs typeface="Arial" panose="020B0604020202020204" pitchFamily="34" charset="0"/>
              </a:rPr>
              <a:t> – zawodowej;</a:t>
            </a:r>
          </a:p>
          <a:p>
            <a:pPr marL="0" indent="0">
              <a:buNone/>
            </a:pPr>
            <a:endParaRPr lang="pl-PL" sz="2000" dirty="0">
              <a:latin typeface="Arial" panose="020B0604020202020204" pitchFamily="34" charset="0"/>
              <a:cs typeface="Arial" panose="020B0604020202020204" pitchFamily="34" charset="0"/>
            </a:endParaRPr>
          </a:p>
          <a:p>
            <a:pPr marL="0" indent="0">
              <a:buNone/>
            </a:pPr>
            <a:r>
              <a:rPr lang="pl-PL" sz="2000" dirty="0">
                <a:latin typeface="Arial" panose="020B0604020202020204" pitchFamily="34" charset="0"/>
                <a:cs typeface="Arial" panose="020B0604020202020204" pitchFamily="34" charset="0"/>
              </a:rPr>
              <a:t>b) wsparcie dla osób z niepełnosprawnościami uczestniczących  w WTZ oraz osób zatrudnionych dotychczas w ZAZ w celu znalezienia zatrudnienia na otwartym lub chronionym rynku pracy lub w przedsiębiorczości społecznej poprzez m.in. usługi aktywnej integracji, usługi asystenckie, usługi trenera pracy, praktyki i staże. </a:t>
            </a:r>
          </a:p>
          <a:p>
            <a:pPr marL="0" indent="0">
              <a:buNone/>
            </a:pPr>
            <a:endParaRPr lang="pl-PL" sz="20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5</a:t>
            </a:fld>
            <a:endParaRPr lang="pl-PL" dirty="0"/>
          </a:p>
        </p:txBody>
      </p:sp>
    </p:spTree>
    <p:extLst>
      <p:ext uri="{BB962C8B-B14F-4D97-AF65-F5344CB8AC3E}">
        <p14:creationId xmlns:p14="http://schemas.microsoft.com/office/powerpoint/2010/main" val="7364979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525" y="611486"/>
            <a:ext cx="8640381" cy="1008354"/>
          </a:xfrm>
        </p:spPr>
        <p:txBody>
          <a:bodyPr>
            <a:noAutofit/>
          </a:bodyPr>
          <a:lstStyle/>
          <a:p>
            <a:r>
              <a:rPr lang="pl-PL" u="sng" dirty="0">
                <a:latin typeface="Arial" panose="020B0604020202020204" pitchFamily="34" charset="0"/>
                <a:cs typeface="Arial" panose="020B0604020202020204" pitchFamily="34" charset="0"/>
              </a:rPr>
              <a:t>Kwota przeznaczona na dofinansowanie projektów w naborze </a:t>
            </a:r>
            <a:br>
              <a:rPr lang="pl-PL" u="sng" dirty="0">
                <a:latin typeface="Arial" panose="020B0604020202020204" pitchFamily="34" charset="0"/>
                <a:cs typeface="Arial" panose="020B0604020202020204" pitchFamily="34" charset="0"/>
              </a:rPr>
            </a:b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1025906" y="1619839"/>
            <a:ext cx="8856503" cy="5399997"/>
          </a:xfrm>
        </p:spPr>
        <p:txBody>
          <a:bodyPr>
            <a:normAutofit/>
          </a:bodyPr>
          <a:lstStyle/>
          <a:p>
            <a:pPr marL="0" indent="0">
              <a:lnSpc>
                <a:spcPct val="120000"/>
              </a:lnSpc>
              <a:buNone/>
            </a:pPr>
            <a:r>
              <a:rPr lang="pl-PL" sz="2800" b="1" dirty="0">
                <a:latin typeface="Arial" panose="020B0604020202020204" pitchFamily="34" charset="0"/>
                <a:cs typeface="Arial" panose="020B0604020202020204" pitchFamily="34" charset="0"/>
              </a:rPr>
              <a:t>Alokacja środków europejskich przeznaczona na nabór wynosi 44 560 000 PLN.</a:t>
            </a:r>
            <a:endParaRPr lang="pl-PL" sz="2800" dirty="0">
              <a:latin typeface="Arial" panose="020B0604020202020204" pitchFamily="34" charset="0"/>
              <a:cs typeface="Arial" panose="020B0604020202020204" pitchFamily="34" charset="0"/>
            </a:endParaRPr>
          </a:p>
          <a:p>
            <a:pPr marL="0" indent="0">
              <a:lnSpc>
                <a:spcPct val="120000"/>
              </a:lnSpc>
              <a:buNone/>
            </a:pPr>
            <a:r>
              <a:rPr lang="pl-PL" sz="2800" dirty="0">
                <a:latin typeface="Arial" panose="020B0604020202020204" pitchFamily="34" charset="0"/>
                <a:cs typeface="Arial" panose="020B0604020202020204" pitchFamily="34" charset="0"/>
              </a:rPr>
              <a:t>Ponadto, jako współfinansowanie z budżetu państwa w ramach środków z Kontraktu Programowego, na nabór przeznacza się kwotę 15 914 285 PLN.</a:t>
            </a:r>
          </a:p>
          <a:p>
            <a:pPr marL="0" indent="0">
              <a:lnSpc>
                <a:spcPct val="120000"/>
              </a:lnSpc>
              <a:buNone/>
            </a:pPr>
            <a:r>
              <a:rPr lang="pl-PL" sz="2800" dirty="0">
                <a:latin typeface="Arial" panose="020B0604020202020204" pitchFamily="34" charset="0"/>
                <a:cs typeface="Arial" panose="020B0604020202020204" pitchFamily="34" charset="0"/>
              </a:rPr>
              <a:t>Łączna kwota środków na dofinansowanie projektu w naborze (środki UE + współfinansowanie z budżetu państwa) wynosi 60 474 285 PLN.</a:t>
            </a: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6</a:t>
            </a:fld>
            <a:endParaRPr lang="pl-PL" dirty="0"/>
          </a:p>
        </p:txBody>
      </p:sp>
    </p:spTree>
    <p:extLst>
      <p:ext uri="{BB962C8B-B14F-4D97-AF65-F5344CB8AC3E}">
        <p14:creationId xmlns:p14="http://schemas.microsoft.com/office/powerpoint/2010/main" val="729236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525" y="611486"/>
            <a:ext cx="8640381" cy="1008354"/>
          </a:xfrm>
        </p:spPr>
        <p:txBody>
          <a:bodyPr>
            <a:normAutofit/>
          </a:bodyPr>
          <a:lstStyle/>
          <a:p>
            <a:r>
              <a:rPr lang="pl-PL" u="sng" dirty="0">
                <a:latin typeface="Arial" panose="020B0604020202020204" pitchFamily="34" charset="0"/>
                <a:cs typeface="Arial" panose="020B0604020202020204" pitchFamily="34" charset="0"/>
              </a:rPr>
              <a:t>Zasady finansowania projektu</a:t>
            </a:r>
            <a:br>
              <a:rPr lang="pl-PL" u="sng" dirty="0">
                <a:latin typeface="Arial" panose="020B0604020202020204" pitchFamily="34" charset="0"/>
                <a:cs typeface="Arial" panose="020B0604020202020204" pitchFamily="34" charset="0"/>
              </a:rPr>
            </a:b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1025906" y="1619839"/>
            <a:ext cx="8856503" cy="5399997"/>
          </a:xfrm>
        </p:spPr>
        <p:txBody>
          <a:bodyPr>
            <a:normAutofit/>
          </a:bodyPr>
          <a:lstStyle/>
          <a:p>
            <a:pPr marL="0" indent="0">
              <a:spcBef>
                <a:spcPts val="1800"/>
              </a:spcBef>
              <a:buNone/>
            </a:pPr>
            <a:r>
              <a:rPr lang="pl-PL" sz="2000" b="1" i="0" u="none" strike="noStrike" baseline="0" dirty="0">
                <a:solidFill>
                  <a:srgbClr val="000000"/>
                </a:solidFill>
                <a:latin typeface="Arial" panose="020B0604020202020204" pitchFamily="34" charset="0"/>
                <a:cs typeface="Arial" panose="020B0604020202020204" pitchFamily="34" charset="0"/>
              </a:rPr>
              <a:t>Minimalna wartość projektu wynosi co najmniej 200 000 EUR, tj. </a:t>
            </a:r>
            <a:r>
              <a:rPr lang="pl-PL" sz="2000" b="1" dirty="0">
                <a:solidFill>
                  <a:srgbClr val="000000"/>
                </a:solidFill>
                <a:latin typeface="Arial" panose="020B0604020202020204" pitchFamily="34" charset="0"/>
                <a:cs typeface="Arial" panose="020B0604020202020204" pitchFamily="34" charset="0"/>
              </a:rPr>
              <a:t>856 960 </a:t>
            </a:r>
            <a:r>
              <a:rPr lang="pl-PL" sz="2000" b="1" i="0" u="none" strike="noStrike" baseline="0" dirty="0">
                <a:solidFill>
                  <a:srgbClr val="000000"/>
                </a:solidFill>
                <a:latin typeface="Arial" panose="020B0604020202020204" pitchFamily="34" charset="0"/>
                <a:cs typeface="Arial" panose="020B0604020202020204" pitchFamily="34" charset="0"/>
              </a:rPr>
              <a:t>PLN. </a:t>
            </a:r>
            <a:endParaRPr lang="pl-PL" sz="2000" b="0" i="0" u="none" strike="noStrike" baseline="0" dirty="0">
              <a:solidFill>
                <a:srgbClr val="000000"/>
              </a:solidFill>
              <a:latin typeface="Arial" panose="020B0604020202020204" pitchFamily="34" charset="0"/>
              <a:cs typeface="Arial" panose="020B0604020202020204" pitchFamily="34" charset="0"/>
            </a:endParaRPr>
          </a:p>
          <a:p>
            <a:pPr marL="0" indent="0">
              <a:spcBef>
                <a:spcPts val="1800"/>
              </a:spcBef>
              <a:buNone/>
            </a:pPr>
            <a:r>
              <a:rPr lang="pl-PL" sz="2000" b="1" i="0" u="none" strike="noStrike" baseline="0" dirty="0">
                <a:solidFill>
                  <a:srgbClr val="000000"/>
                </a:solidFill>
                <a:latin typeface="Arial" panose="020B0604020202020204" pitchFamily="34" charset="0"/>
                <a:cs typeface="Arial" panose="020B0604020202020204" pitchFamily="34" charset="0"/>
              </a:rPr>
              <a:t>Maksymalny dopuszczalny poziom dofinansowania UE </a:t>
            </a:r>
            <a:r>
              <a:rPr lang="pl-PL" sz="2000" b="0" i="0" u="none" strike="noStrike" baseline="0" dirty="0">
                <a:solidFill>
                  <a:srgbClr val="000000"/>
                </a:solidFill>
                <a:latin typeface="Arial" panose="020B0604020202020204" pitchFamily="34" charset="0"/>
                <a:cs typeface="Arial" panose="020B0604020202020204" pitchFamily="34" charset="0"/>
              </a:rPr>
              <a:t>wydatków kwalifikowanych na poziomie projektu </a:t>
            </a:r>
            <a:r>
              <a:rPr lang="pl-PL" sz="2000" b="1" i="0" u="none" strike="noStrike" baseline="0" dirty="0">
                <a:solidFill>
                  <a:srgbClr val="000000"/>
                </a:solidFill>
                <a:latin typeface="Arial" panose="020B0604020202020204" pitchFamily="34" charset="0"/>
                <a:cs typeface="Arial" panose="020B0604020202020204" pitchFamily="34" charset="0"/>
              </a:rPr>
              <a:t>wynosi 70%. </a:t>
            </a:r>
            <a:endParaRPr lang="pl-PL" sz="2000" b="0" i="0" u="none" strike="noStrike" baseline="0" dirty="0">
              <a:solidFill>
                <a:srgbClr val="000000"/>
              </a:solidFill>
              <a:latin typeface="Arial" panose="020B0604020202020204" pitchFamily="34" charset="0"/>
              <a:cs typeface="Arial" panose="020B0604020202020204" pitchFamily="34" charset="0"/>
            </a:endParaRPr>
          </a:p>
          <a:p>
            <a:pPr marL="0" indent="0">
              <a:spcBef>
                <a:spcPts val="1800"/>
              </a:spcBef>
              <a:buNone/>
            </a:pPr>
            <a:r>
              <a:rPr lang="pl-PL" sz="2000" b="1" i="0" u="none" strike="noStrike" baseline="0" dirty="0">
                <a:solidFill>
                  <a:srgbClr val="000000"/>
                </a:solidFill>
                <a:latin typeface="Arial" panose="020B0604020202020204" pitchFamily="34" charset="0"/>
                <a:cs typeface="Arial" panose="020B0604020202020204" pitchFamily="34" charset="0"/>
              </a:rPr>
              <a:t>Maksymalny poziom dofinansowania całkowitego </a:t>
            </a:r>
            <a:r>
              <a:rPr lang="pl-PL" sz="2000" b="0" i="0" u="none" strike="noStrike" baseline="0" dirty="0">
                <a:solidFill>
                  <a:srgbClr val="000000"/>
                </a:solidFill>
                <a:latin typeface="Arial" panose="020B0604020202020204" pitchFamily="34" charset="0"/>
                <a:cs typeface="Arial" panose="020B0604020202020204" pitchFamily="34" charset="0"/>
              </a:rPr>
              <a:t>wydatków kwalifikowalnych na poziomie projektu </a:t>
            </a:r>
            <a:r>
              <a:rPr lang="pl-PL" sz="2000" b="1" i="0" u="none" strike="noStrike" baseline="0" dirty="0">
                <a:solidFill>
                  <a:srgbClr val="000000"/>
                </a:solidFill>
                <a:latin typeface="Arial" panose="020B0604020202020204" pitchFamily="34" charset="0"/>
                <a:cs typeface="Arial" panose="020B0604020202020204" pitchFamily="34" charset="0"/>
              </a:rPr>
              <a:t>wynosi 95% </a:t>
            </a:r>
            <a:r>
              <a:rPr lang="pl-PL" sz="2000" b="0" i="0" u="none" strike="noStrike" baseline="0" dirty="0">
                <a:solidFill>
                  <a:srgbClr val="000000"/>
                </a:solidFill>
                <a:latin typeface="Arial" panose="020B0604020202020204" pitchFamily="34" charset="0"/>
                <a:cs typeface="Arial" panose="020B0604020202020204" pitchFamily="34" charset="0"/>
              </a:rPr>
              <a:t>(70% środki UE, 25% współfinansowanie z budżetu państwa). </a:t>
            </a:r>
          </a:p>
          <a:p>
            <a:pPr marL="0" indent="0">
              <a:spcBef>
                <a:spcPts val="1800"/>
              </a:spcBef>
              <a:buNone/>
            </a:pPr>
            <a:r>
              <a:rPr lang="pl-PL" sz="2000" b="1" i="0" u="none" strike="noStrike" baseline="0" dirty="0">
                <a:solidFill>
                  <a:srgbClr val="000000"/>
                </a:solidFill>
                <a:latin typeface="Arial" panose="020B0604020202020204" pitchFamily="34" charset="0"/>
                <a:cs typeface="Arial" panose="020B0604020202020204" pitchFamily="34" charset="0"/>
              </a:rPr>
              <a:t>Minimalny udział wkładu własnego </a:t>
            </a:r>
            <a:r>
              <a:rPr lang="pl-PL" sz="2000" b="0" i="0" u="none" strike="noStrike" baseline="0" dirty="0">
                <a:solidFill>
                  <a:srgbClr val="000000"/>
                </a:solidFill>
                <a:latin typeface="Arial" panose="020B0604020202020204" pitchFamily="34" charset="0"/>
                <a:cs typeface="Arial" panose="020B0604020202020204" pitchFamily="34" charset="0"/>
              </a:rPr>
              <a:t>w ramach projektu </a:t>
            </a:r>
            <a:r>
              <a:rPr lang="pl-PL" sz="2000" b="1" i="0" u="none" strike="noStrike" baseline="0" dirty="0">
                <a:solidFill>
                  <a:srgbClr val="000000"/>
                </a:solidFill>
                <a:latin typeface="Arial" panose="020B0604020202020204" pitchFamily="34" charset="0"/>
                <a:cs typeface="Arial" panose="020B0604020202020204" pitchFamily="34" charset="0"/>
              </a:rPr>
              <a:t>wynosi co najmniej </a:t>
            </a:r>
            <a:r>
              <a:rPr lang="pl-PL" sz="2000" b="1" dirty="0">
                <a:solidFill>
                  <a:srgbClr val="000000"/>
                </a:solidFill>
                <a:latin typeface="Arial" panose="020B0604020202020204" pitchFamily="34" charset="0"/>
                <a:cs typeface="Arial" panose="020B0604020202020204" pitchFamily="34" charset="0"/>
              </a:rPr>
              <a:t>5</a:t>
            </a:r>
            <a:r>
              <a:rPr lang="pl-PL" sz="2000" b="1" i="0" u="none" strike="noStrike" baseline="0" dirty="0">
                <a:solidFill>
                  <a:srgbClr val="000000"/>
                </a:solidFill>
                <a:latin typeface="Arial" panose="020B0604020202020204" pitchFamily="34" charset="0"/>
                <a:cs typeface="Arial" panose="020B0604020202020204" pitchFamily="34" charset="0"/>
              </a:rPr>
              <a:t>% wydatków kwalifikowalnych projektu</a:t>
            </a:r>
            <a:r>
              <a:rPr lang="pl-PL" sz="2000" b="0" i="0" u="none" strike="noStrike" baseline="0" dirty="0">
                <a:solidFill>
                  <a:srgbClr val="000000"/>
                </a:solidFill>
                <a:latin typeface="Arial" panose="020B0604020202020204" pitchFamily="34" charset="0"/>
                <a:cs typeface="Arial" panose="020B0604020202020204" pitchFamily="34" charset="0"/>
              </a:rPr>
              <a:t>. </a:t>
            </a:r>
          </a:p>
          <a:p>
            <a:pPr marL="0" indent="0">
              <a:spcBef>
                <a:spcPts val="1800"/>
              </a:spcBef>
              <a:buNone/>
            </a:pPr>
            <a:r>
              <a:rPr lang="pl-PL" sz="2000" b="1" i="0" u="none" strike="noStrike" baseline="0" dirty="0">
                <a:solidFill>
                  <a:srgbClr val="000000"/>
                </a:solidFill>
                <a:latin typeface="Arial" panose="020B0604020202020204" pitchFamily="34" charset="0"/>
                <a:cs typeface="Arial" panose="020B0604020202020204" pitchFamily="34" charset="0"/>
              </a:rPr>
              <a:t>Maksymalna wartość projektów, które zostaną wybrane w ramach tego naboru (środki UE + współfinansowanie z budżetu państwa + wkład własny) </a:t>
            </a:r>
            <a:r>
              <a:rPr lang="pl-PL" sz="2000" b="0" i="0" u="none" strike="noStrike" baseline="0" dirty="0">
                <a:solidFill>
                  <a:srgbClr val="000000"/>
                </a:solidFill>
                <a:latin typeface="Arial" panose="020B0604020202020204" pitchFamily="34" charset="0"/>
                <a:cs typeface="Arial" panose="020B0604020202020204" pitchFamily="34" charset="0"/>
              </a:rPr>
              <a:t>wynosi </a:t>
            </a:r>
            <a:r>
              <a:rPr lang="pl-PL" sz="2000" b="1" i="0" u="none" strike="noStrike" baseline="0" dirty="0">
                <a:solidFill>
                  <a:srgbClr val="000000"/>
                </a:solidFill>
                <a:latin typeface="Arial" panose="020B0604020202020204" pitchFamily="34" charset="0"/>
                <a:cs typeface="Arial" panose="020B0604020202020204" pitchFamily="34" charset="0"/>
              </a:rPr>
              <a:t>63 657 142  PLN</a:t>
            </a:r>
            <a:r>
              <a:rPr lang="pl-PL" sz="2000" b="0" i="0" u="none" strike="noStrike" baseline="0" dirty="0">
                <a:solidFill>
                  <a:srgbClr val="000000"/>
                </a:solidFill>
                <a:latin typeface="Arial" panose="020B0604020202020204" pitchFamily="34" charset="0"/>
                <a:cs typeface="Arial" panose="020B0604020202020204" pitchFamily="34" charset="0"/>
              </a:rPr>
              <a:t>. </a:t>
            </a:r>
            <a:endParaRPr lang="pl-PL" sz="2000" b="1"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7</a:t>
            </a:fld>
            <a:endParaRPr lang="pl-PL" dirty="0"/>
          </a:p>
        </p:txBody>
      </p:sp>
    </p:spTree>
    <p:extLst>
      <p:ext uri="{BB962C8B-B14F-4D97-AF65-F5344CB8AC3E}">
        <p14:creationId xmlns:p14="http://schemas.microsoft.com/office/powerpoint/2010/main" val="2534365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40770" y="251445"/>
            <a:ext cx="8640381" cy="576063"/>
          </a:xfrm>
        </p:spPr>
        <p:txBody>
          <a:bodyPr>
            <a:normAutofit/>
          </a:bodyPr>
          <a:lstStyle/>
          <a:p>
            <a:r>
              <a:rPr lang="pl-PL" u="sng" dirty="0">
                <a:latin typeface="Arial" panose="020B0604020202020204" pitchFamily="34" charset="0"/>
                <a:cs typeface="Arial" panose="020B0604020202020204" pitchFamily="34" charset="0"/>
              </a:rPr>
              <a:t>Zasady finansowania projektu</a:t>
            </a:r>
            <a:endParaRPr lang="pl-PL" dirty="0">
              <a:latin typeface="Arial" panose="020B0604020202020204" pitchFamily="34" charset="0"/>
              <a:cs typeface="Arial" panose="020B0604020202020204" pitchFamily="34" charset="0"/>
            </a:endParaRPr>
          </a:p>
        </p:txBody>
      </p:sp>
      <p:sp>
        <p:nvSpPr>
          <p:cNvPr id="3" name="Symbol zastępczy zawartości 2"/>
          <p:cNvSpPr>
            <a:spLocks noGrp="1"/>
          </p:cNvSpPr>
          <p:nvPr>
            <p:ph idx="1"/>
          </p:nvPr>
        </p:nvSpPr>
        <p:spPr>
          <a:xfrm>
            <a:off x="1025907" y="1331565"/>
            <a:ext cx="8640382" cy="5688272"/>
          </a:xfrm>
        </p:spPr>
        <p:txBody>
          <a:bodyPr>
            <a:normAutofit/>
          </a:bodyPr>
          <a:lstStyle/>
          <a:p>
            <a:pPr>
              <a:spcBef>
                <a:spcPts val="1800"/>
              </a:spcBef>
            </a:pPr>
            <a:r>
              <a:rPr lang="pl-PL" sz="2000" spc="2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Źródłem finansowania wkładu własnego mogą być zarówno środki publiczne, jak </a:t>
            </a:r>
            <a:r>
              <a:rPr lang="pl-PL" sz="2000" spc="-3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 prywatne. O zakwalifikowaniu wkładu własnego do środków publicznych lub prywatnych</a:t>
            </a:r>
            <a:r>
              <a:rPr lang="pl-PL" sz="20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decyduje źródło pochodzenia środków. Wkład własny może być wniesiony także przez Partnera projektu lub przez uczestników projektu. </a:t>
            </a:r>
            <a:endParaRPr lang="pl-PL"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1800"/>
              </a:spcBef>
              <a:spcAft>
                <a:spcPts val="600"/>
              </a:spcAft>
            </a:pPr>
            <a:r>
              <a:rPr lang="pl-PL" sz="2000" spc="20" dirty="0">
                <a:solidFill>
                  <a:srgbClr val="000000"/>
                </a:solidFill>
                <a:latin typeface="Arial" panose="020B0604020202020204" pitchFamily="34" charset="0"/>
                <a:cs typeface="Arial" panose="020B0604020202020204" pitchFamily="34" charset="0"/>
              </a:rPr>
              <a:t>Wkład własny wnoszony w ramach kosztów pośrednich uznajemy za wkład pieniężny.</a:t>
            </a:r>
          </a:p>
          <a:p>
            <a:pPr>
              <a:spcBef>
                <a:spcPts val="1800"/>
              </a:spcBef>
              <a:spcAft>
                <a:spcPts val="600"/>
              </a:spcAft>
            </a:pPr>
            <a:r>
              <a:rPr lang="pl-PL" sz="2000" spc="20" dirty="0">
                <a:solidFill>
                  <a:srgbClr val="000000"/>
                </a:solidFill>
                <a:latin typeface="Arial" panose="020B0604020202020204" pitchFamily="34" charset="0"/>
                <a:cs typeface="Arial" panose="020B0604020202020204" pitchFamily="34" charset="0"/>
              </a:rPr>
              <a:t>Rekomendujemy Państwu zapoznanie się z zasadami wnoszenia wkładu własnego do projektów opisanymi w „Wytycznych dotyczących kwalifikowalności wydatków na lata 2021-2027”.</a:t>
            </a:r>
          </a:p>
          <a:p>
            <a:pPr>
              <a:spcBef>
                <a:spcPts val="1800"/>
              </a:spcBef>
            </a:pPr>
            <a:endParaRPr lang="pl-PL" sz="2000" dirty="0">
              <a:latin typeface="Arial" panose="020B0604020202020204" pitchFamily="34" charset="0"/>
              <a:cs typeface="Arial" panose="020B0604020202020204" pitchFamily="34" charset="0"/>
            </a:endParaRPr>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8</a:t>
            </a:fld>
            <a:endParaRPr lang="pl-PL" dirty="0"/>
          </a:p>
        </p:txBody>
      </p:sp>
    </p:spTree>
    <p:extLst>
      <p:ext uri="{BB962C8B-B14F-4D97-AF65-F5344CB8AC3E}">
        <p14:creationId xmlns:p14="http://schemas.microsoft.com/office/powerpoint/2010/main" val="398623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025906" y="251445"/>
            <a:ext cx="8784495" cy="6768392"/>
          </a:xfrm>
        </p:spPr>
        <p:txBody>
          <a:bodyPr>
            <a:normAutofit/>
          </a:bodyPr>
          <a:lstStyle/>
          <a:p>
            <a:pPr>
              <a:spcAft>
                <a:spcPts val="600"/>
              </a:spcAft>
            </a:pPr>
            <a:r>
              <a:rPr lang="pl-PL" dirty="0"/>
              <a:t>Mogą Państwo finansować w projekcie wydatki inwestycyjne w ramach mechanizmu finansowania krzyżowego (cross–</a:t>
            </a:r>
            <a:r>
              <a:rPr lang="pl-PL" dirty="0" err="1"/>
              <a:t>financing</a:t>
            </a:r>
            <a:r>
              <a:rPr lang="pl-PL" dirty="0"/>
              <a:t>). Zgodnie z „Wytycznymi dotyczącymi kwalifikowalności wydatków na lata 2021-2027” EFRR może finansować w sposób komplementarny działania objęte zakresem z EFS+, a EFS+ działania objęte zakresem pomocy z EFRR. </a:t>
            </a:r>
            <a:r>
              <a:rPr lang="pl-PL" b="1" dirty="0"/>
              <a:t>Wartość wydatków w ramach cross-</a:t>
            </a:r>
            <a:r>
              <a:rPr lang="pl-PL" b="1" dirty="0" err="1"/>
              <a:t>financingu</a:t>
            </a:r>
            <a:r>
              <a:rPr lang="pl-PL" b="1" dirty="0"/>
              <a:t> nie może stanowić więcej niż 15% całkowitej wartości projektu. </a:t>
            </a:r>
            <a:r>
              <a:rPr lang="pl-PL" dirty="0"/>
              <a:t>Limit ten wylicza się z uwzględnieniem kosztów bezpośrednich i odpowiadających im kosztów pośrednich.</a:t>
            </a:r>
          </a:p>
          <a:p>
            <a:r>
              <a:rPr lang="pl-PL" dirty="0">
                <a:latin typeface="Arial" panose="020B0604020202020204" pitchFamily="34" charset="0"/>
              </a:rPr>
              <a:t>Cross-</a:t>
            </a:r>
            <a:r>
              <a:rPr lang="pl-PL" dirty="0" err="1">
                <a:latin typeface="Arial" panose="020B0604020202020204" pitchFamily="34" charset="0"/>
              </a:rPr>
              <a:t>financing</a:t>
            </a:r>
            <a:r>
              <a:rPr lang="pl-PL" dirty="0">
                <a:latin typeface="Arial" panose="020B0604020202020204" pitchFamily="34" charset="0"/>
              </a:rPr>
              <a:t> w projektach EFS+ dotyczy wyłącznie trzech grup wydatków: </a:t>
            </a:r>
          </a:p>
          <a:p>
            <a:pPr marL="606425" indent="-342900">
              <a:buFont typeface="+mj-lt"/>
              <a:buAutoNum type="alphaLcParenR"/>
            </a:pPr>
            <a:r>
              <a:rPr lang="pl-PL" dirty="0">
                <a:latin typeface="Arial" panose="020B0604020202020204" pitchFamily="34" charset="0"/>
              </a:rPr>
              <a:t>zakupu gruntu i nieruchomości - jest kwalifikowalny w ramach cross-</a:t>
            </a:r>
            <a:r>
              <a:rPr lang="pl-PL" dirty="0" err="1">
                <a:latin typeface="Arial" panose="020B0604020202020204" pitchFamily="34" charset="0"/>
              </a:rPr>
              <a:t>financingu</a:t>
            </a:r>
            <a:r>
              <a:rPr lang="pl-PL" dirty="0">
                <a:latin typeface="Arial" panose="020B0604020202020204" pitchFamily="34" charset="0"/>
              </a:rPr>
              <a:t>, o ile spełnione zostaną warunki kwalifikowalności takich wydatków wskazane w podrozdziale 3.4 „Wytycznych dotyczących kwalifikowalności wydatków na lata 2021-2027”; </a:t>
            </a:r>
          </a:p>
          <a:p>
            <a:pPr marL="606425" indent="-342900">
              <a:buFont typeface="+mj-lt"/>
              <a:buAutoNum type="alphaLcParenR"/>
            </a:pPr>
            <a:r>
              <a:rPr lang="pl-PL" dirty="0">
                <a:latin typeface="Arial" panose="020B0604020202020204" pitchFamily="34" charset="0"/>
              </a:rPr>
              <a:t>zakupu infrastruktury - rozumianej jako budowa nowej infrastruktury oraz wykonywanie wszelkich prac w ramach istniejącej infrastruktury, których wynik staje się częścią nieruchomości i które zostają trwale przyłączone do nieruchomości, w szczególności adaptacja oraz prace remontowe związane z dostosowaniem nieruchomości lub pomieszczeń do nowej funkcji (np. wykonanie podjazdu do budynku, zainstalowanie windy w budynku, renowacja budynku lub pomieszczeń, prace adaptacyjne w budynku lub pomieszczeniach; </a:t>
            </a:r>
          </a:p>
          <a:p>
            <a:pPr marL="0" indent="0">
              <a:lnSpc>
                <a:spcPct val="150000"/>
              </a:lnSpc>
              <a:spcBef>
                <a:spcPts val="1000"/>
              </a:spcBef>
              <a:spcAft>
                <a:spcPts val="600"/>
              </a:spcAft>
              <a:buNone/>
            </a:pPr>
            <a:endParaRPr lang="pl-PL" b="1" dirty="0"/>
          </a:p>
        </p:txBody>
      </p:sp>
      <p:sp>
        <p:nvSpPr>
          <p:cNvPr id="4" name="Symbol zastępczy numeru slajdu 3"/>
          <p:cNvSpPr>
            <a:spLocks noGrp="1"/>
          </p:cNvSpPr>
          <p:nvPr>
            <p:ph type="sldNum" sz="quarter" idx="10"/>
          </p:nvPr>
        </p:nvSpPr>
        <p:spPr/>
        <p:txBody>
          <a:bodyPr/>
          <a:lstStyle/>
          <a:p>
            <a:fld id="{EB4015AA-59F6-416B-87A6-8E3D940284E2}" type="slidenum">
              <a:rPr lang="pl-PL" smtClean="0"/>
              <a:pPr/>
              <a:t>9</a:t>
            </a:fld>
            <a:endParaRPr lang="pl-PL" dirty="0"/>
          </a:p>
        </p:txBody>
      </p:sp>
    </p:spTree>
    <p:extLst>
      <p:ext uri="{BB962C8B-B14F-4D97-AF65-F5344CB8AC3E}">
        <p14:creationId xmlns:p14="http://schemas.microsoft.com/office/powerpoint/2010/main" val="3283955948"/>
      </p:ext>
    </p:extLst>
  </p:cSld>
  <p:clrMapOvr>
    <a:masterClrMapping/>
  </p:clrMapOvr>
</p:sld>
</file>

<file path=ppt/theme/theme1.xml><?xml version="1.0" encoding="utf-8"?>
<a:theme xmlns:a="http://schemas.openxmlformats.org/drawingml/2006/main" name="Motyw pakietu Office">
  <a:themeElements>
    <a:clrScheme name="Niestandardowy 8">
      <a:dk1>
        <a:srgbClr val="000000"/>
      </a:dk1>
      <a:lt1>
        <a:srgbClr val="FFFFFF"/>
      </a:lt1>
      <a:dk2>
        <a:srgbClr val="002073"/>
      </a:dk2>
      <a:lt2>
        <a:srgbClr val="FFFFFF"/>
      </a:lt2>
      <a:accent1>
        <a:srgbClr val="003399"/>
      </a:accent1>
      <a:accent2>
        <a:srgbClr val="A6D3FF"/>
      </a:accent2>
      <a:accent3>
        <a:srgbClr val="FFD618"/>
      </a:accent3>
      <a:accent4>
        <a:srgbClr val="0051B0"/>
      </a:accent4>
      <a:accent5>
        <a:srgbClr val="6BB1E2"/>
      </a:accent5>
      <a:accent6>
        <a:srgbClr val="FFE60B"/>
      </a:accent6>
      <a:hlink>
        <a:srgbClr val="0563C1"/>
      </a:hlink>
      <a:folHlink>
        <a:srgbClr val="954F72"/>
      </a:folHlink>
    </a:clrScheme>
    <a:fontScheme name="Motyw pakietu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436F5452-C95B-4D43-A1C6-1CA5BE69C951}" vid="{ABE25C27-1E66-47F3-AA86-B88226738C33}"/>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2912</TotalTime>
  <Words>4224</Words>
  <Application>Microsoft Office PowerPoint</Application>
  <PresentationFormat>Niestandardowy</PresentationFormat>
  <Paragraphs>287</Paragraphs>
  <Slides>32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32</vt:i4>
      </vt:variant>
    </vt:vector>
  </HeadingPairs>
  <TitlesOfParts>
    <vt:vector size="37" baseType="lpstr">
      <vt:lpstr>Arial</vt:lpstr>
      <vt:lpstr>Calibri</vt:lpstr>
      <vt:lpstr>Open Sans</vt:lpstr>
      <vt:lpstr>Wingdings</vt:lpstr>
      <vt:lpstr>Motyw pakietu Office</vt:lpstr>
      <vt:lpstr>Spotkanie informacyjne w ramach naboru nr: FEDS.07.05-IP.02-112/24  </vt:lpstr>
      <vt:lpstr>Prezentacja programu PowerPoint</vt:lpstr>
      <vt:lpstr>Prezentacja programu PowerPoint</vt:lpstr>
      <vt:lpstr>Prezentacja programu PowerPoint</vt:lpstr>
      <vt:lpstr>Prezentacja programu PowerPoint</vt:lpstr>
      <vt:lpstr>Kwota przeznaczona na dofinansowanie projektów w naborze  </vt:lpstr>
      <vt:lpstr>Zasady finansowania projektu </vt:lpstr>
      <vt:lpstr>Zasady finansowania projektu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Spotkanie jest realizowane ramach projektu „Pomoc Techniczna DWUP – EFS+” na  2024 r. i jest współfinansowane ze środków Unii Europejskiej w ramach Europejskiego Funduszu Społecznego Dziękuję za uwagę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Sowiński Piotr</dc:creator>
  <cp:lastModifiedBy>Łukasz Wysocki</cp:lastModifiedBy>
  <cp:revision>193</cp:revision>
  <dcterms:created xsi:type="dcterms:W3CDTF">2022-06-22T09:40:44Z</dcterms:created>
  <dcterms:modified xsi:type="dcterms:W3CDTF">2024-07-02T09:55:39Z</dcterms:modified>
</cp:coreProperties>
</file>