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93"/>
  </p:notesMasterIdLst>
  <p:sldIdLst>
    <p:sldId id="256" r:id="rId2"/>
    <p:sldId id="274" r:id="rId3"/>
    <p:sldId id="332" r:id="rId4"/>
    <p:sldId id="363" r:id="rId5"/>
    <p:sldId id="331" r:id="rId6"/>
    <p:sldId id="276" r:id="rId7"/>
    <p:sldId id="277" r:id="rId8"/>
    <p:sldId id="275" r:id="rId9"/>
    <p:sldId id="278" r:id="rId10"/>
    <p:sldId id="279" r:id="rId11"/>
    <p:sldId id="280" r:id="rId12"/>
    <p:sldId id="281" r:id="rId13"/>
    <p:sldId id="340" r:id="rId14"/>
    <p:sldId id="282" r:id="rId15"/>
    <p:sldId id="283" r:id="rId16"/>
    <p:sldId id="284" r:id="rId17"/>
    <p:sldId id="285" r:id="rId18"/>
    <p:sldId id="334" r:id="rId19"/>
    <p:sldId id="335" r:id="rId20"/>
    <p:sldId id="287" r:id="rId21"/>
    <p:sldId id="288" r:id="rId22"/>
    <p:sldId id="289" r:id="rId23"/>
    <p:sldId id="290" r:id="rId24"/>
    <p:sldId id="291" r:id="rId25"/>
    <p:sldId id="292" r:id="rId26"/>
    <p:sldId id="333" r:id="rId27"/>
    <p:sldId id="293" r:id="rId28"/>
    <p:sldId id="294" r:id="rId29"/>
    <p:sldId id="298" r:id="rId30"/>
    <p:sldId id="299" r:id="rId31"/>
    <p:sldId id="300" r:id="rId32"/>
    <p:sldId id="301" r:id="rId33"/>
    <p:sldId id="302" r:id="rId34"/>
    <p:sldId id="366" r:id="rId35"/>
    <p:sldId id="367" r:id="rId36"/>
    <p:sldId id="368" r:id="rId37"/>
    <p:sldId id="303" r:id="rId38"/>
    <p:sldId id="297" r:id="rId39"/>
    <p:sldId id="304" r:id="rId40"/>
    <p:sldId id="305" r:id="rId41"/>
    <p:sldId id="306" r:id="rId42"/>
    <p:sldId id="307" r:id="rId43"/>
    <p:sldId id="308" r:id="rId44"/>
    <p:sldId id="309" r:id="rId45"/>
    <p:sldId id="313" r:id="rId46"/>
    <p:sldId id="310" r:id="rId47"/>
    <p:sldId id="312" r:id="rId48"/>
    <p:sldId id="311" r:id="rId49"/>
    <p:sldId id="314" r:id="rId50"/>
    <p:sldId id="365" r:id="rId51"/>
    <p:sldId id="315" r:id="rId52"/>
    <p:sldId id="320" r:id="rId53"/>
    <p:sldId id="336" r:id="rId54"/>
    <p:sldId id="338" r:id="rId55"/>
    <p:sldId id="339" r:id="rId56"/>
    <p:sldId id="317" r:id="rId57"/>
    <p:sldId id="318" r:id="rId58"/>
    <p:sldId id="319" r:id="rId59"/>
    <p:sldId id="364" r:id="rId60"/>
    <p:sldId id="321" r:id="rId61"/>
    <p:sldId id="322" r:id="rId62"/>
    <p:sldId id="323" r:id="rId63"/>
    <p:sldId id="324" r:id="rId64"/>
    <p:sldId id="325" r:id="rId65"/>
    <p:sldId id="326" r:id="rId66"/>
    <p:sldId id="327" r:id="rId67"/>
    <p:sldId id="329" r:id="rId68"/>
    <p:sldId id="330" r:id="rId69"/>
    <p:sldId id="342" r:id="rId70"/>
    <p:sldId id="343" r:id="rId71"/>
    <p:sldId id="344" r:id="rId72"/>
    <p:sldId id="345" r:id="rId73"/>
    <p:sldId id="346" r:id="rId74"/>
    <p:sldId id="347" r:id="rId75"/>
    <p:sldId id="348" r:id="rId76"/>
    <p:sldId id="349" r:id="rId77"/>
    <p:sldId id="350" r:id="rId78"/>
    <p:sldId id="351" r:id="rId79"/>
    <p:sldId id="352" r:id="rId80"/>
    <p:sldId id="353" r:id="rId81"/>
    <p:sldId id="354" r:id="rId82"/>
    <p:sldId id="355" r:id="rId83"/>
    <p:sldId id="356" r:id="rId84"/>
    <p:sldId id="357" r:id="rId85"/>
    <p:sldId id="358" r:id="rId86"/>
    <p:sldId id="359" r:id="rId87"/>
    <p:sldId id="360" r:id="rId88"/>
    <p:sldId id="361" r:id="rId89"/>
    <p:sldId id="362" r:id="rId90"/>
    <p:sldId id="341" r:id="rId91"/>
    <p:sldId id="260" r:id="rId92"/>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lenik Agnieszka" initials="PA" lastIdx="1" clrIdx="0">
    <p:extLst>
      <p:ext uri="{19B8F6BF-5375-455C-9EA6-DF929625EA0E}">
        <p15:presenceInfo xmlns:p15="http://schemas.microsoft.com/office/powerpoint/2012/main" userId="S::Agnieszka.Palenik@mfipr.gov.pl::6a0c958d-6557-4bbd-8aa6-03360055b1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0A15C55-8517-42AA-B614-E9B94910E393}">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68" autoAdjust="0"/>
    <p:restoredTop sz="94660"/>
  </p:normalViewPr>
  <p:slideViewPr>
    <p:cSldViewPr showGuides="1">
      <p:cViewPr varScale="1">
        <p:scale>
          <a:sx n="86" d="100"/>
          <a:sy n="86" d="100"/>
        </p:scale>
        <p:origin x="1026" y="96"/>
      </p:cViewPr>
      <p:guideLst>
        <p:guide orient="horz" pos="2381"/>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 Id="rId9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EEFF2B-0721-7148-92D1-1650B5B78E9F}" type="datetimeFigureOut">
              <a:rPr lang="pl-PL" smtClean="0"/>
              <a:t>21.06.2024</a:t>
            </a:fld>
            <a:endParaRPr lang="pl-PL"/>
          </a:p>
        </p:txBody>
      </p:sp>
      <p:sp>
        <p:nvSpPr>
          <p:cNvPr id="4" name="Symbol zastępczy obrazu slajdu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02B4DB-5212-AD42-B2C1-BD19AC94D45E}" type="slidenum">
              <a:rPr lang="pl-PL" smtClean="0"/>
              <a:t>‹#›</a:t>
            </a:fld>
            <a:endParaRPr lang="pl-PL"/>
          </a:p>
        </p:txBody>
      </p:sp>
    </p:spTree>
    <p:extLst>
      <p:ext uri="{BB962C8B-B14F-4D97-AF65-F5344CB8AC3E}">
        <p14:creationId xmlns:p14="http://schemas.microsoft.com/office/powerpoint/2010/main" val="1192773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 Type="http://schemas.openxmlformats.org/officeDocument/2006/relationships/image" Target="../media/image4.png"/><Relationship Id="rId16"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6613" y="1973818"/>
            <a:ext cx="8639675" cy="4326381"/>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48CDFE25-4437-7188-EA7B-7D9DAD502275}"/>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6760" y="1973818"/>
            <a:ext cx="3959225" cy="720090"/>
          </a:xfrm>
          <a:prstGeom prst="rect">
            <a:avLst/>
          </a:prstGeom>
        </p:spPr>
      </p:pic>
      <p:pic>
        <p:nvPicPr>
          <p:cNvPr id="14" name="Obraz 13">
            <a:extLst>
              <a:ext uri="{FF2B5EF4-FFF2-40B4-BE49-F238E27FC236}">
                <a16:creationId xmlns:a16="http://schemas.microsoft.com/office/drawing/2014/main" id="{2B41AD81-079D-B212-C8B7-9A9D3BEE5179}"/>
              </a:ext>
            </a:extLst>
          </p:cNvPr>
          <p:cNvPicPr>
            <a:picLocks noChangeAspect="1"/>
          </p:cNvPicPr>
          <p:nvPr userDrawn="1"/>
        </p:nvPicPr>
        <p:blipFill>
          <a:blip r:embed="rId3" cstate="hqprint">
            <a:alphaModFix amt="55000"/>
            <a:extLst>
              <a:ext uri="{28A0092B-C50C-407E-A947-70E740481C1C}">
                <a14:useLocalDpi xmlns:a14="http://schemas.microsoft.com/office/drawing/2010/main" val="0"/>
              </a:ext>
            </a:extLst>
          </a:blip>
          <a:stretch>
            <a:fillRect/>
          </a:stretch>
        </p:blipFill>
        <p:spPr>
          <a:xfrm>
            <a:off x="597632" y="540402"/>
            <a:ext cx="1080000" cy="1080000"/>
          </a:xfrm>
          <a:prstGeom prst="rect">
            <a:avLst/>
          </a:prstGeom>
        </p:spPr>
      </p:pic>
      <p:pic>
        <p:nvPicPr>
          <p:cNvPr id="15" name="Obraz 14">
            <a:extLst>
              <a:ext uri="{FF2B5EF4-FFF2-40B4-BE49-F238E27FC236}">
                <a16:creationId xmlns:a16="http://schemas.microsoft.com/office/drawing/2014/main" id="{0A433181-6EED-44B3-4822-4AF9E6BA906A}"/>
              </a:ext>
            </a:extLst>
          </p:cNvPr>
          <p:cNvPicPr>
            <a:picLocks noChangeAspect="1"/>
          </p:cNvPicPr>
          <p:nvPr userDrawn="1"/>
        </p:nvPicPr>
        <p:blipFill>
          <a:blip r:embed="rId4" cstate="hqprint">
            <a:alphaModFix amt="55000"/>
            <a:extLst>
              <a:ext uri="{28A0092B-C50C-407E-A947-70E740481C1C}">
                <a14:useLocalDpi xmlns:a14="http://schemas.microsoft.com/office/drawing/2010/main" val="0"/>
              </a:ext>
            </a:extLst>
          </a:blip>
          <a:stretch>
            <a:fillRect/>
          </a:stretch>
        </p:blipFill>
        <p:spPr>
          <a:xfrm>
            <a:off x="2105788" y="540402"/>
            <a:ext cx="1080000" cy="1080000"/>
          </a:xfrm>
          <a:prstGeom prst="rect">
            <a:avLst/>
          </a:prstGeom>
        </p:spPr>
      </p:pic>
      <p:pic>
        <p:nvPicPr>
          <p:cNvPr id="16" name="Obraz 15">
            <a:extLst>
              <a:ext uri="{FF2B5EF4-FFF2-40B4-BE49-F238E27FC236}">
                <a16:creationId xmlns:a16="http://schemas.microsoft.com/office/drawing/2014/main" id="{276322E5-6025-7EA2-67FB-9F57E9210052}"/>
              </a:ext>
            </a:extLst>
          </p:cNvPr>
          <p:cNvPicPr>
            <a:picLocks noChangeAspect="1"/>
          </p:cNvPicPr>
          <p:nvPr userDrawn="1"/>
        </p:nvPicPr>
        <p:blipFill>
          <a:blip r:embed="rId5" cstate="hqprint">
            <a:alphaModFix amt="55000"/>
            <a:extLst>
              <a:ext uri="{28A0092B-C50C-407E-A947-70E740481C1C}">
                <a14:useLocalDpi xmlns:a14="http://schemas.microsoft.com/office/drawing/2010/main" val="0"/>
              </a:ext>
            </a:extLst>
          </a:blip>
          <a:stretch>
            <a:fillRect/>
          </a:stretch>
        </p:blipFill>
        <p:spPr>
          <a:xfrm>
            <a:off x="3613944" y="540402"/>
            <a:ext cx="1080000" cy="1080000"/>
          </a:xfrm>
          <a:prstGeom prst="rect">
            <a:avLst/>
          </a:prstGeom>
        </p:spPr>
      </p:pic>
      <p:sp>
        <p:nvSpPr>
          <p:cNvPr id="2" name="Title 1"/>
          <p:cNvSpPr>
            <a:spLocks noGrp="1"/>
          </p:cNvSpPr>
          <p:nvPr>
            <p:ph type="ctrTitle"/>
          </p:nvPr>
        </p:nvSpPr>
        <p:spPr>
          <a:xfrm>
            <a:off x="1385877" y="3059113"/>
            <a:ext cx="7920115" cy="1107677"/>
          </a:xfrm>
        </p:spPr>
        <p:txBody>
          <a:bodyPr anchor="t" anchorCtr="0">
            <a:normAutofit/>
          </a:bodyPr>
          <a:lstStyle>
            <a:lvl1pPr algn="l">
              <a:lnSpc>
                <a:spcPts val="4000"/>
              </a:lnSpc>
              <a:defRPr sz="3200"/>
            </a:lvl1pPr>
          </a:lstStyle>
          <a:p>
            <a:r>
              <a:rPr lang="pl-PL"/>
              <a:t>Kliknij, aby edytować styl</a:t>
            </a:r>
            <a:endParaRPr lang="en-US" dirty="0"/>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a:t>Kliknij, aby edytować styl wzorca podtytułu</a:t>
            </a:r>
            <a:endParaRPr lang="en-US" dirty="0"/>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fld id="{D2A3D249-6366-4532-95C2-9DDC07D17B44}" type="datetime1">
              <a:rPr lang="pl-PL" smtClean="0"/>
              <a:t>21.06.2024</a:t>
            </a:fld>
            <a:endParaRPr lang="pl-PL" dirty="0"/>
          </a:p>
        </p:txBody>
      </p:sp>
      <p:pic>
        <p:nvPicPr>
          <p:cNvPr id="8" name="Obraz 7">
            <a:extLst>
              <a:ext uri="{FF2B5EF4-FFF2-40B4-BE49-F238E27FC236}">
                <a16:creationId xmlns:a16="http://schemas.microsoft.com/office/drawing/2014/main" id="{500FFCFA-D3A4-40A4-E76C-99575547246A}"/>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792000" y="6371047"/>
            <a:ext cx="1621258" cy="949192"/>
          </a:xfrm>
          <a:prstGeom prst="rect">
            <a:avLst/>
          </a:prstGeom>
        </p:spPr>
      </p:pic>
      <p:pic>
        <p:nvPicPr>
          <p:cNvPr id="10" name="Obraz 9">
            <a:extLst>
              <a:ext uri="{FF2B5EF4-FFF2-40B4-BE49-F238E27FC236}">
                <a16:creationId xmlns:a16="http://schemas.microsoft.com/office/drawing/2014/main" id="{DC91A070-16DB-C0E1-0B7B-93924541A6E7}"/>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7272000" y="6371047"/>
            <a:ext cx="2633371" cy="949192"/>
          </a:xfrm>
          <a:prstGeom prst="rect">
            <a:avLst/>
          </a:prstGeom>
        </p:spPr>
      </p:pic>
      <p:pic>
        <p:nvPicPr>
          <p:cNvPr id="12" name="Obraz 11">
            <a:extLst>
              <a:ext uri="{FF2B5EF4-FFF2-40B4-BE49-F238E27FC236}">
                <a16:creationId xmlns:a16="http://schemas.microsoft.com/office/drawing/2014/main" id="{AB280FEF-799B-B9CA-10D2-815DA71DA238}"/>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3722743" y="6370378"/>
            <a:ext cx="2239772" cy="950531"/>
          </a:xfrm>
          <a:prstGeom prst="rect">
            <a:avLst/>
          </a:prstGeom>
        </p:spPr>
      </p:pic>
    </p:spTree>
    <p:extLst>
      <p:ext uri="{BB962C8B-B14F-4D97-AF65-F5344CB8AC3E}">
        <p14:creationId xmlns:p14="http://schemas.microsoft.com/office/powerpoint/2010/main" val="4255767286"/>
      </p:ext>
    </p:extLst>
  </p:cSld>
  <p:clrMapOvr>
    <a:masterClrMapping/>
  </p:clrMapOvr>
  <p:extLst>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lajd końcowy">
    <p:spTree>
      <p:nvGrpSpPr>
        <p:cNvPr id="1" name=""/>
        <p:cNvGrpSpPr/>
        <p:nvPr/>
      </p:nvGrpSpPr>
      <p:grpSpPr>
        <a:xfrm>
          <a:off x="0" y="0"/>
          <a:ext cx="0" cy="0"/>
          <a:chOff x="0" y="0"/>
          <a:chExt cx="0" cy="0"/>
        </a:xfrm>
      </p:grpSpPr>
      <p:sp>
        <p:nvSpPr>
          <p:cNvPr id="12" name="Prostokąt 11">
            <a:extLst>
              <a:ext uri="{FF2B5EF4-FFF2-40B4-BE49-F238E27FC236}">
                <a16:creationId xmlns:a16="http://schemas.microsoft.com/office/drawing/2014/main" id="{F8E39A3A-22D6-B8ED-2F58-16F69704FFAA}"/>
              </a:ext>
            </a:extLst>
          </p:cNvPr>
          <p:cNvSpPr/>
          <p:nvPr userDrawn="1"/>
        </p:nvSpPr>
        <p:spPr>
          <a:xfrm>
            <a:off x="2465388" y="4500563"/>
            <a:ext cx="8226426"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Symbol zastępczy obrazu 10">
            <a:extLst>
              <a:ext uri="{FF2B5EF4-FFF2-40B4-BE49-F238E27FC236}">
                <a16:creationId xmlns:a16="http://schemas.microsoft.com/office/drawing/2014/main" id="{A760FD32-D539-3290-0E5F-1B5EF08EB2F0}"/>
              </a:ext>
            </a:extLst>
          </p:cNvPr>
          <p:cNvSpPr>
            <a:spLocks noGrp="1"/>
          </p:cNvSpPr>
          <p:nvPr>
            <p:ph type="pic" sz="quarter" idx="10"/>
          </p:nvPr>
        </p:nvSpPr>
        <p:spPr>
          <a:xfrm>
            <a:off x="1025525" y="0"/>
            <a:ext cx="8640763" cy="5221288"/>
          </a:xfrm>
          <a:custGeom>
            <a:avLst/>
            <a:gdLst>
              <a:gd name="connsiteX0" fmla="*/ 0 w 8640763"/>
              <a:gd name="connsiteY0" fmla="*/ 0 h 5221288"/>
              <a:gd name="connsiteX1" fmla="*/ 8640763 w 8640763"/>
              <a:gd name="connsiteY1" fmla="*/ 0 h 5221288"/>
              <a:gd name="connsiteX2" fmla="*/ 8640763 w 8640763"/>
              <a:gd name="connsiteY2" fmla="*/ 4500563 h 5221288"/>
              <a:gd name="connsiteX3" fmla="*/ 1439863 w 8640763"/>
              <a:gd name="connsiteY3" fmla="*/ 4500563 h 5221288"/>
              <a:gd name="connsiteX4" fmla="*/ 1439863 w 8640763"/>
              <a:gd name="connsiteY4" fmla="*/ 5221288 h 5221288"/>
              <a:gd name="connsiteX5" fmla="*/ 0 w 8640763"/>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0763" h="5221288">
                <a:moveTo>
                  <a:pt x="0" y="0"/>
                </a:moveTo>
                <a:lnTo>
                  <a:pt x="8640763" y="0"/>
                </a:lnTo>
                <a:lnTo>
                  <a:pt x="8640763" y="4500563"/>
                </a:lnTo>
                <a:lnTo>
                  <a:pt x="1439863" y="4500563"/>
                </a:lnTo>
                <a:lnTo>
                  <a:pt x="1439863"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endParaRPr lang="pl-PL" dirty="0"/>
          </a:p>
        </p:txBody>
      </p:sp>
      <p:pic>
        <p:nvPicPr>
          <p:cNvPr id="7" name="Obraz 6" descr="Obraz zawierający tekst&#10;&#10;Opis wygenerowany automatycznie">
            <a:extLst>
              <a:ext uri="{FF2B5EF4-FFF2-40B4-BE49-F238E27FC236}">
                <a16:creationId xmlns:a16="http://schemas.microsoft.com/office/drawing/2014/main" id="{3B4B8A84-3D08-244B-BF5B-6E361D1A74B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466975" y="4500563"/>
            <a:ext cx="3959225" cy="720090"/>
          </a:xfrm>
          <a:prstGeom prst="rect">
            <a:avLst/>
          </a:prstGeom>
        </p:spPr>
      </p:pic>
      <p:sp>
        <p:nvSpPr>
          <p:cNvPr id="2" name="Tytuł 1">
            <a:extLst>
              <a:ext uri="{FF2B5EF4-FFF2-40B4-BE49-F238E27FC236}">
                <a16:creationId xmlns:a16="http://schemas.microsoft.com/office/drawing/2014/main" id="{C3C397EF-E780-3941-A190-8FF660EE9016}"/>
              </a:ext>
            </a:extLst>
          </p:cNvPr>
          <p:cNvSpPr>
            <a:spLocks noGrp="1"/>
          </p:cNvSpPr>
          <p:nvPr>
            <p:ph type="title"/>
          </p:nvPr>
        </p:nvSpPr>
        <p:spPr>
          <a:xfrm>
            <a:off x="2825750" y="5593629"/>
            <a:ext cx="7559675" cy="705572"/>
          </a:xfrm>
        </p:spPr>
        <p:txBody>
          <a:bodyPr/>
          <a:lstStyle/>
          <a:p>
            <a:r>
              <a:rPr lang="pl-PL"/>
              <a:t>Kliknij, aby edytować styl</a:t>
            </a:r>
            <a:endParaRPr lang="pl-PL" dirty="0"/>
          </a:p>
        </p:txBody>
      </p:sp>
      <p:pic>
        <p:nvPicPr>
          <p:cNvPr id="8" name="Obraz 7" descr="znak Funduszy Europejskich">
            <a:extLst>
              <a:ext uri="{FF2B5EF4-FFF2-40B4-BE49-F238E27FC236}">
                <a16:creationId xmlns:a16="http://schemas.microsoft.com/office/drawing/2014/main" id="{BFD80FA4-66E0-3049-A92A-085F431CEB0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2000" y="6371047"/>
            <a:ext cx="1621258" cy="949192"/>
          </a:xfrm>
          <a:prstGeom prst="rect">
            <a:avLst/>
          </a:prstGeom>
        </p:spPr>
      </p:pic>
      <p:pic>
        <p:nvPicPr>
          <p:cNvPr id="9" name="Obraz 8" descr="flaga Unii Europejskie z dopiskiem dofinansowane przez Unię Europejską">
            <a:extLst>
              <a:ext uri="{FF2B5EF4-FFF2-40B4-BE49-F238E27FC236}">
                <a16:creationId xmlns:a16="http://schemas.microsoft.com/office/drawing/2014/main" id="{695F0183-048A-AF46-A850-8C265BFACC25}"/>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272000" y="6371047"/>
            <a:ext cx="2633371" cy="949192"/>
          </a:xfrm>
          <a:prstGeom prst="rect">
            <a:avLst/>
          </a:prstGeom>
        </p:spPr>
      </p:pic>
      <p:pic>
        <p:nvPicPr>
          <p:cNvPr id="10" name="Obraz 9" descr="barwy RP">
            <a:extLst>
              <a:ext uri="{FF2B5EF4-FFF2-40B4-BE49-F238E27FC236}">
                <a16:creationId xmlns:a16="http://schemas.microsoft.com/office/drawing/2014/main" id="{875F5C9C-57CB-134D-A405-3BC05A23D85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3722743" y="6370378"/>
            <a:ext cx="2239772" cy="950531"/>
          </a:xfrm>
          <a:prstGeom prst="rect">
            <a:avLst/>
          </a:prstGeom>
        </p:spPr>
      </p:pic>
    </p:spTree>
    <p:extLst>
      <p:ext uri="{BB962C8B-B14F-4D97-AF65-F5344CB8AC3E}">
        <p14:creationId xmlns:p14="http://schemas.microsoft.com/office/powerpoint/2010/main" val="2785084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5525" y="1983572"/>
            <a:ext cx="8640763" cy="4316627"/>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48CDFE25-4437-7188-EA7B-7D9DAD502275}"/>
              </a:ext>
              <a:ext uri="{C183D7F6-B498-43B3-948B-1728B52AA6E4}">
                <adec:decorative xmlns:adec="http://schemas.microsoft.com/office/drawing/2017/decorative" val="1"/>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5525" y="1983572"/>
            <a:ext cx="3959225" cy="720090"/>
          </a:xfrm>
          <a:prstGeom prst="rect">
            <a:avLst/>
          </a:prstGeom>
        </p:spPr>
      </p:pic>
      <p:sp>
        <p:nvSpPr>
          <p:cNvPr id="2" name="Title 1"/>
          <p:cNvSpPr>
            <a:spLocks noGrp="1"/>
          </p:cNvSpPr>
          <p:nvPr>
            <p:ph type="ctrTitle"/>
          </p:nvPr>
        </p:nvSpPr>
        <p:spPr>
          <a:xfrm>
            <a:off x="1385877" y="3070227"/>
            <a:ext cx="7920115" cy="1087764"/>
          </a:xfrm>
        </p:spPr>
        <p:txBody>
          <a:bodyPr anchor="t" anchorCtr="0">
            <a:normAutofit/>
          </a:bodyPr>
          <a:lstStyle>
            <a:lvl1pPr algn="l">
              <a:lnSpc>
                <a:spcPts val="4000"/>
              </a:lnSpc>
              <a:defRPr sz="3200"/>
            </a:lvl1pPr>
          </a:lstStyle>
          <a:p>
            <a:r>
              <a:rPr lang="pl-PL"/>
              <a:t>Kliknij, aby edytować styl</a:t>
            </a:r>
            <a:endParaRPr lang="en-US" dirty="0"/>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a:t>Kliknij, aby edytować styl wzorca podtytułu</a:t>
            </a:r>
            <a:endParaRPr lang="en-US" dirty="0"/>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fld id="{68EEE8EE-D7CF-4F1D-849B-3E54D1DD80B0}" type="datetime1">
              <a:rPr lang="pl-PL" smtClean="0"/>
              <a:t>21.06.2024</a:t>
            </a:fld>
            <a:endParaRPr lang="pl-PL" dirty="0"/>
          </a:p>
        </p:txBody>
      </p:sp>
      <p:pic>
        <p:nvPicPr>
          <p:cNvPr id="8" name="Obraz 7" descr="logo Funduszy Europejskich">
            <a:extLst>
              <a:ext uri="{FF2B5EF4-FFF2-40B4-BE49-F238E27FC236}">
                <a16:creationId xmlns:a16="http://schemas.microsoft.com/office/drawing/2014/main" id="{500FFCFA-D3A4-40A4-E76C-99575547246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92000" y="6371047"/>
            <a:ext cx="1621258" cy="949192"/>
          </a:xfrm>
          <a:prstGeom prst="rect">
            <a:avLst/>
          </a:prstGeom>
        </p:spPr>
      </p:pic>
      <p:pic>
        <p:nvPicPr>
          <p:cNvPr id="10" name="Obraz 9" descr="flaga Unii Europejskiej z dopiskiem dofinansowane przez Unię Europejską">
            <a:extLst>
              <a:ext uri="{FF2B5EF4-FFF2-40B4-BE49-F238E27FC236}">
                <a16:creationId xmlns:a16="http://schemas.microsoft.com/office/drawing/2014/main" id="{DC91A070-16DB-C0E1-0B7B-93924541A6E7}"/>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7272000" y="6371047"/>
            <a:ext cx="2633371" cy="949192"/>
          </a:xfrm>
          <a:prstGeom prst="rect">
            <a:avLst/>
          </a:prstGeom>
        </p:spPr>
      </p:pic>
      <p:pic>
        <p:nvPicPr>
          <p:cNvPr id="12" name="Obraz 11" descr="barwy RP">
            <a:extLst>
              <a:ext uri="{FF2B5EF4-FFF2-40B4-BE49-F238E27FC236}">
                <a16:creationId xmlns:a16="http://schemas.microsoft.com/office/drawing/2014/main" id="{AB280FEF-799B-B9CA-10D2-815DA71DA238}"/>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3722743" y="6370378"/>
            <a:ext cx="2239772" cy="950531"/>
          </a:xfrm>
          <a:prstGeom prst="rect">
            <a:avLst/>
          </a:prstGeom>
        </p:spPr>
      </p:pic>
      <p:pic>
        <p:nvPicPr>
          <p:cNvPr id="6" name="Obraz 5">
            <a:extLst>
              <a:ext uri="{FF2B5EF4-FFF2-40B4-BE49-F238E27FC236}">
                <a16:creationId xmlns:a16="http://schemas.microsoft.com/office/drawing/2014/main" id="{039E0742-6ADE-F448-8437-7F591E1D07FA}"/>
              </a:ext>
            </a:extLst>
          </p:cNvPr>
          <p:cNvPicPr>
            <a:picLocks noChangeAspect="1"/>
          </p:cNvPicPr>
          <p:nvPr userDrawn="1"/>
        </p:nvPicPr>
        <p:blipFill>
          <a:blip r:embed="rId6" cstate="hqprint">
            <a:alphaModFix amt="55000"/>
            <a:extLst>
              <a:ext uri="{28A0092B-C50C-407E-A947-70E740481C1C}">
                <a14:useLocalDpi xmlns:a14="http://schemas.microsoft.com/office/drawing/2010/main" val="0"/>
              </a:ext>
            </a:extLst>
          </a:blip>
          <a:stretch>
            <a:fillRect/>
          </a:stretch>
        </p:blipFill>
        <p:spPr>
          <a:xfrm>
            <a:off x="652757" y="1244366"/>
            <a:ext cx="381000" cy="381000"/>
          </a:xfrm>
          <a:prstGeom prst="rect">
            <a:avLst/>
          </a:prstGeom>
        </p:spPr>
      </p:pic>
      <p:pic>
        <p:nvPicPr>
          <p:cNvPr id="17" name="Obraz 16">
            <a:extLst>
              <a:ext uri="{FF2B5EF4-FFF2-40B4-BE49-F238E27FC236}">
                <a16:creationId xmlns:a16="http://schemas.microsoft.com/office/drawing/2014/main" id="{F60567DB-D582-D44E-A6AD-12B2B5F1FE7B}"/>
              </a:ext>
            </a:extLst>
          </p:cNvPr>
          <p:cNvPicPr>
            <a:picLocks noChangeAspect="1"/>
          </p:cNvPicPr>
          <p:nvPr userDrawn="1"/>
        </p:nvPicPr>
        <p:blipFill>
          <a:blip r:embed="rId7" cstate="hqprint">
            <a:alphaModFix amt="55000"/>
            <a:extLst>
              <a:ext uri="{28A0092B-C50C-407E-A947-70E740481C1C}">
                <a14:useLocalDpi xmlns:a14="http://schemas.microsoft.com/office/drawing/2010/main" val="0"/>
              </a:ext>
            </a:extLst>
          </a:blip>
          <a:stretch>
            <a:fillRect/>
          </a:stretch>
        </p:blipFill>
        <p:spPr>
          <a:xfrm>
            <a:off x="1365250" y="545866"/>
            <a:ext cx="381000" cy="381000"/>
          </a:xfrm>
          <a:prstGeom prst="rect">
            <a:avLst/>
          </a:prstGeom>
        </p:spPr>
      </p:pic>
      <p:pic>
        <p:nvPicPr>
          <p:cNvPr id="19" name="Obraz 18">
            <a:extLst>
              <a:ext uri="{FF2B5EF4-FFF2-40B4-BE49-F238E27FC236}">
                <a16:creationId xmlns:a16="http://schemas.microsoft.com/office/drawing/2014/main" id="{39EEE39C-033E-F640-8C4C-E23D91BEA336}"/>
              </a:ext>
            </a:extLst>
          </p:cNvPr>
          <p:cNvPicPr>
            <a:picLocks noChangeAspect="1"/>
          </p:cNvPicPr>
          <p:nvPr userDrawn="1"/>
        </p:nvPicPr>
        <p:blipFill>
          <a:blip r:embed="rId8" cstate="hqprint">
            <a:alphaModFix amt="55000"/>
            <a:extLst>
              <a:ext uri="{28A0092B-C50C-407E-A947-70E740481C1C}">
                <a14:useLocalDpi xmlns:a14="http://schemas.microsoft.com/office/drawing/2010/main" val="0"/>
              </a:ext>
            </a:extLst>
          </a:blip>
          <a:stretch>
            <a:fillRect/>
          </a:stretch>
        </p:blipFill>
        <p:spPr>
          <a:xfrm>
            <a:off x="1380511" y="1244366"/>
            <a:ext cx="381000" cy="381000"/>
          </a:xfrm>
          <a:prstGeom prst="rect">
            <a:avLst/>
          </a:prstGeom>
        </p:spPr>
      </p:pic>
      <p:pic>
        <p:nvPicPr>
          <p:cNvPr id="21" name="Obraz 20">
            <a:extLst>
              <a:ext uri="{FF2B5EF4-FFF2-40B4-BE49-F238E27FC236}">
                <a16:creationId xmlns:a16="http://schemas.microsoft.com/office/drawing/2014/main" id="{C169AC8E-96EA-1048-803E-97D6CEE5E102}"/>
              </a:ext>
            </a:extLst>
          </p:cNvPr>
          <p:cNvPicPr>
            <a:picLocks noChangeAspect="1"/>
          </p:cNvPicPr>
          <p:nvPr userDrawn="1"/>
        </p:nvPicPr>
        <p:blipFill>
          <a:blip r:embed="rId9" cstate="hqprint">
            <a:alphaModFix amt="55000"/>
            <a:extLst>
              <a:ext uri="{28A0092B-C50C-407E-A947-70E740481C1C}">
                <a14:useLocalDpi xmlns:a14="http://schemas.microsoft.com/office/drawing/2010/main" val="0"/>
              </a:ext>
            </a:extLst>
          </a:blip>
          <a:stretch>
            <a:fillRect/>
          </a:stretch>
        </p:blipFill>
        <p:spPr>
          <a:xfrm>
            <a:off x="4265786" y="538288"/>
            <a:ext cx="381000" cy="381000"/>
          </a:xfrm>
          <a:prstGeom prst="rect">
            <a:avLst/>
          </a:prstGeom>
        </p:spPr>
      </p:pic>
      <p:pic>
        <p:nvPicPr>
          <p:cNvPr id="23" name="Obraz 22">
            <a:extLst>
              <a:ext uri="{FF2B5EF4-FFF2-40B4-BE49-F238E27FC236}">
                <a16:creationId xmlns:a16="http://schemas.microsoft.com/office/drawing/2014/main" id="{D5D90F56-CFD2-1A40-B479-B556FC2D370D}"/>
              </a:ext>
            </a:extLst>
          </p:cNvPr>
          <p:cNvPicPr>
            <a:picLocks noChangeAspect="1"/>
          </p:cNvPicPr>
          <p:nvPr userDrawn="1"/>
        </p:nvPicPr>
        <p:blipFill>
          <a:blip r:embed="rId10" cstate="hqprint">
            <a:alphaModFix amt="55000"/>
            <a:extLst>
              <a:ext uri="{28A0092B-C50C-407E-A947-70E740481C1C}">
                <a14:useLocalDpi xmlns:a14="http://schemas.microsoft.com/office/drawing/2010/main" val="0"/>
              </a:ext>
            </a:extLst>
          </a:blip>
          <a:stretch>
            <a:fillRect/>
          </a:stretch>
        </p:blipFill>
        <p:spPr>
          <a:xfrm>
            <a:off x="644525" y="545866"/>
            <a:ext cx="381000" cy="381000"/>
          </a:xfrm>
          <a:prstGeom prst="rect">
            <a:avLst/>
          </a:prstGeom>
        </p:spPr>
      </p:pic>
      <p:pic>
        <p:nvPicPr>
          <p:cNvPr id="25" name="Obraz 24">
            <a:extLst>
              <a:ext uri="{FF2B5EF4-FFF2-40B4-BE49-F238E27FC236}">
                <a16:creationId xmlns:a16="http://schemas.microsoft.com/office/drawing/2014/main" id="{48E96C1A-FA5C-A24F-9872-8608B9B3BC4F}"/>
              </a:ext>
            </a:extLst>
          </p:cNvPr>
          <p:cNvPicPr>
            <a:picLocks noChangeAspect="1"/>
          </p:cNvPicPr>
          <p:nvPr userDrawn="1"/>
        </p:nvPicPr>
        <p:blipFill>
          <a:blip r:embed="rId11" cstate="hqprint">
            <a:alphaModFix amt="55000"/>
            <a:extLst>
              <a:ext uri="{28A0092B-C50C-407E-A947-70E740481C1C}">
                <a14:useLocalDpi xmlns:a14="http://schemas.microsoft.com/office/drawing/2010/main" val="0"/>
              </a:ext>
            </a:extLst>
          </a:blip>
          <a:stretch>
            <a:fillRect/>
          </a:stretch>
        </p:blipFill>
        <p:spPr>
          <a:xfrm>
            <a:off x="2104293" y="1254829"/>
            <a:ext cx="381000" cy="381000"/>
          </a:xfrm>
          <a:prstGeom prst="rect">
            <a:avLst/>
          </a:prstGeom>
        </p:spPr>
      </p:pic>
      <p:pic>
        <p:nvPicPr>
          <p:cNvPr id="27" name="Obraz 26">
            <a:extLst>
              <a:ext uri="{FF2B5EF4-FFF2-40B4-BE49-F238E27FC236}">
                <a16:creationId xmlns:a16="http://schemas.microsoft.com/office/drawing/2014/main" id="{28B2440F-CBE5-784D-ADC8-E797F64F472B}"/>
              </a:ext>
            </a:extLst>
          </p:cNvPr>
          <p:cNvPicPr>
            <a:picLocks noChangeAspect="1"/>
          </p:cNvPicPr>
          <p:nvPr userDrawn="1"/>
        </p:nvPicPr>
        <p:blipFill>
          <a:blip r:embed="rId12" cstate="hqprint">
            <a:alphaModFix amt="55000"/>
            <a:extLst>
              <a:ext uri="{28A0092B-C50C-407E-A947-70E740481C1C}">
                <a14:useLocalDpi xmlns:a14="http://schemas.microsoft.com/office/drawing/2010/main" val="0"/>
              </a:ext>
            </a:extLst>
          </a:blip>
          <a:stretch>
            <a:fillRect/>
          </a:stretch>
        </p:blipFill>
        <p:spPr>
          <a:xfrm>
            <a:off x="2814637" y="543567"/>
            <a:ext cx="381000" cy="381000"/>
          </a:xfrm>
          <a:prstGeom prst="rect">
            <a:avLst/>
          </a:prstGeom>
        </p:spPr>
      </p:pic>
      <p:pic>
        <p:nvPicPr>
          <p:cNvPr id="29" name="Obraz 28">
            <a:extLst>
              <a:ext uri="{FF2B5EF4-FFF2-40B4-BE49-F238E27FC236}">
                <a16:creationId xmlns:a16="http://schemas.microsoft.com/office/drawing/2014/main" id="{1C717A0E-10D0-FA43-BF65-49909BDCEAFA}"/>
              </a:ext>
            </a:extLst>
          </p:cNvPr>
          <p:cNvPicPr>
            <a:picLocks noChangeAspect="1"/>
          </p:cNvPicPr>
          <p:nvPr userDrawn="1"/>
        </p:nvPicPr>
        <p:blipFill>
          <a:blip r:embed="rId13" cstate="hqprint">
            <a:alphaModFix amt="55000"/>
            <a:extLst>
              <a:ext uri="{28A0092B-C50C-407E-A947-70E740481C1C}">
                <a14:useLocalDpi xmlns:a14="http://schemas.microsoft.com/office/drawing/2010/main" val="0"/>
              </a:ext>
            </a:extLst>
          </a:blip>
          <a:stretch>
            <a:fillRect/>
          </a:stretch>
        </p:blipFill>
        <p:spPr>
          <a:xfrm>
            <a:off x="3537018" y="535269"/>
            <a:ext cx="381000" cy="381000"/>
          </a:xfrm>
          <a:prstGeom prst="rect">
            <a:avLst/>
          </a:prstGeom>
        </p:spPr>
      </p:pic>
      <p:pic>
        <p:nvPicPr>
          <p:cNvPr id="31" name="Obraz 30">
            <a:extLst>
              <a:ext uri="{FF2B5EF4-FFF2-40B4-BE49-F238E27FC236}">
                <a16:creationId xmlns:a16="http://schemas.microsoft.com/office/drawing/2014/main" id="{A2891D6F-956C-9342-B2BB-C701A5BC5154}"/>
              </a:ext>
            </a:extLst>
          </p:cNvPr>
          <p:cNvPicPr>
            <a:picLocks noChangeAspect="1"/>
          </p:cNvPicPr>
          <p:nvPr userDrawn="1"/>
        </p:nvPicPr>
        <p:blipFill>
          <a:blip r:embed="rId14" cstate="hqprint">
            <a:alphaModFix amt="55000"/>
            <a:extLst>
              <a:ext uri="{28A0092B-C50C-407E-A947-70E740481C1C}">
                <a14:useLocalDpi xmlns:a14="http://schemas.microsoft.com/office/drawing/2010/main" val="0"/>
              </a:ext>
            </a:extLst>
          </a:blip>
          <a:stretch>
            <a:fillRect/>
          </a:stretch>
        </p:blipFill>
        <p:spPr>
          <a:xfrm>
            <a:off x="2092256" y="531095"/>
            <a:ext cx="381000" cy="381000"/>
          </a:xfrm>
          <a:prstGeom prst="rect">
            <a:avLst/>
          </a:prstGeom>
        </p:spPr>
      </p:pic>
      <p:pic>
        <p:nvPicPr>
          <p:cNvPr id="33" name="Obraz 32">
            <a:extLst>
              <a:ext uri="{FF2B5EF4-FFF2-40B4-BE49-F238E27FC236}">
                <a16:creationId xmlns:a16="http://schemas.microsoft.com/office/drawing/2014/main" id="{7DE0C268-A93E-1C47-9AA3-10F1F10D0971}"/>
              </a:ext>
            </a:extLst>
          </p:cNvPr>
          <p:cNvPicPr>
            <a:picLocks noChangeAspect="1"/>
          </p:cNvPicPr>
          <p:nvPr userDrawn="1"/>
        </p:nvPicPr>
        <p:blipFill>
          <a:blip r:embed="rId15" cstate="hqprint">
            <a:alphaModFix amt="55000"/>
            <a:extLst>
              <a:ext uri="{28A0092B-C50C-407E-A947-70E740481C1C}">
                <a14:useLocalDpi xmlns:a14="http://schemas.microsoft.com/office/drawing/2010/main" val="0"/>
              </a:ext>
            </a:extLst>
          </a:blip>
          <a:stretch>
            <a:fillRect/>
          </a:stretch>
        </p:blipFill>
        <p:spPr>
          <a:xfrm>
            <a:off x="3534802" y="1251987"/>
            <a:ext cx="381000" cy="381000"/>
          </a:xfrm>
          <a:prstGeom prst="rect">
            <a:avLst/>
          </a:prstGeom>
        </p:spPr>
      </p:pic>
      <p:pic>
        <p:nvPicPr>
          <p:cNvPr id="35" name="Obraz 34">
            <a:extLst>
              <a:ext uri="{FF2B5EF4-FFF2-40B4-BE49-F238E27FC236}">
                <a16:creationId xmlns:a16="http://schemas.microsoft.com/office/drawing/2014/main" id="{45508241-FE91-D847-8686-4F72BD314220}"/>
              </a:ext>
            </a:extLst>
          </p:cNvPr>
          <p:cNvPicPr>
            <a:picLocks noChangeAspect="1"/>
          </p:cNvPicPr>
          <p:nvPr userDrawn="1"/>
        </p:nvPicPr>
        <p:blipFill>
          <a:blip r:embed="rId16" cstate="hqprint">
            <a:alphaModFix amt="55000"/>
            <a:extLst>
              <a:ext uri="{28A0092B-C50C-407E-A947-70E740481C1C}">
                <a14:useLocalDpi xmlns:a14="http://schemas.microsoft.com/office/drawing/2010/main" val="0"/>
              </a:ext>
            </a:extLst>
          </a:blip>
          <a:stretch>
            <a:fillRect/>
          </a:stretch>
        </p:blipFill>
        <p:spPr>
          <a:xfrm>
            <a:off x="4265613" y="1250549"/>
            <a:ext cx="381000" cy="381000"/>
          </a:xfrm>
          <a:prstGeom prst="rect">
            <a:avLst/>
          </a:prstGeom>
        </p:spPr>
      </p:pic>
      <p:pic>
        <p:nvPicPr>
          <p:cNvPr id="37" name="Obraz 36">
            <a:extLst>
              <a:ext uri="{FF2B5EF4-FFF2-40B4-BE49-F238E27FC236}">
                <a16:creationId xmlns:a16="http://schemas.microsoft.com/office/drawing/2014/main" id="{EB9A3203-260A-FA4A-9526-A6276A5756DA}"/>
              </a:ext>
            </a:extLst>
          </p:cNvPr>
          <p:cNvPicPr>
            <a:picLocks noChangeAspect="1"/>
          </p:cNvPicPr>
          <p:nvPr userDrawn="1"/>
        </p:nvPicPr>
        <p:blipFill>
          <a:blip r:embed="rId17" cstate="hqprint">
            <a:alphaModFix amt="55000"/>
            <a:extLst>
              <a:ext uri="{28A0092B-C50C-407E-A947-70E740481C1C}">
                <a14:useLocalDpi xmlns:a14="http://schemas.microsoft.com/office/drawing/2010/main" val="0"/>
              </a:ext>
            </a:extLst>
          </a:blip>
          <a:stretch>
            <a:fillRect/>
          </a:stretch>
        </p:blipFill>
        <p:spPr>
          <a:xfrm>
            <a:off x="2814637" y="1250549"/>
            <a:ext cx="381000" cy="381000"/>
          </a:xfrm>
          <a:prstGeom prst="rect">
            <a:avLst/>
          </a:prstGeom>
        </p:spPr>
      </p:pic>
    </p:spTree>
    <p:extLst>
      <p:ext uri="{BB962C8B-B14F-4D97-AF65-F5344CB8AC3E}">
        <p14:creationId xmlns:p14="http://schemas.microsoft.com/office/powerpoint/2010/main" val="3586026018"/>
      </p:ext>
    </p:extLst>
  </p:cSld>
  <p:clrMapOvr>
    <a:masterClrMapping/>
  </p:clrMapOvr>
  <p:extLst>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lajd tytułowy (krótki tytuł)">
    <p:spTree>
      <p:nvGrpSpPr>
        <p:cNvPr id="1" name=""/>
        <p:cNvGrpSpPr/>
        <p:nvPr/>
      </p:nvGrpSpPr>
      <p:grpSpPr>
        <a:xfrm>
          <a:off x="0" y="0"/>
          <a:ext cx="0" cy="0"/>
          <a:chOff x="0" y="0"/>
          <a:chExt cx="0" cy="0"/>
        </a:xfrm>
      </p:grpSpPr>
      <p:sp>
        <p:nvSpPr>
          <p:cNvPr id="17" name="Symbol zastępczy obrazu 16">
            <a:extLst>
              <a:ext uri="{FF2B5EF4-FFF2-40B4-BE49-F238E27FC236}">
                <a16:creationId xmlns:a16="http://schemas.microsoft.com/office/drawing/2014/main" id="{69383BDA-94B1-6FB6-27E3-0CC3DEDF5AF5}"/>
              </a:ext>
            </a:extLst>
          </p:cNvPr>
          <p:cNvSpPr>
            <a:spLocks noGrp="1"/>
          </p:cNvSpPr>
          <p:nvPr>
            <p:ph type="pic" sz="quarter" idx="11"/>
          </p:nvPr>
        </p:nvSpPr>
        <p:spPr>
          <a:xfrm>
            <a:off x="0" y="0"/>
            <a:ext cx="6784975" cy="5221288"/>
          </a:xfrm>
          <a:custGeom>
            <a:avLst/>
            <a:gdLst>
              <a:gd name="connsiteX0" fmla="*/ 0 w 6784975"/>
              <a:gd name="connsiteY0" fmla="*/ 0 h 5221288"/>
              <a:gd name="connsiteX1" fmla="*/ 6784975 w 6784975"/>
              <a:gd name="connsiteY1" fmla="*/ 0 h 5221288"/>
              <a:gd name="connsiteX2" fmla="*/ 6784975 w 6784975"/>
              <a:gd name="connsiteY2" fmla="*/ 4500563 h 5221288"/>
              <a:gd name="connsiteX3" fmla="*/ 2825750 w 6784975"/>
              <a:gd name="connsiteY3" fmla="*/ 4500563 h 5221288"/>
              <a:gd name="connsiteX4" fmla="*/ 2825750 w 6784975"/>
              <a:gd name="connsiteY4" fmla="*/ 5221288 h 5221288"/>
              <a:gd name="connsiteX5" fmla="*/ 0 w 6784975"/>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84975" h="5221288">
                <a:moveTo>
                  <a:pt x="0" y="0"/>
                </a:moveTo>
                <a:lnTo>
                  <a:pt x="6784975" y="0"/>
                </a:lnTo>
                <a:lnTo>
                  <a:pt x="6784975" y="4500563"/>
                </a:lnTo>
                <a:lnTo>
                  <a:pt x="2825750" y="4500563"/>
                </a:lnTo>
                <a:lnTo>
                  <a:pt x="2825750"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dirty="0"/>
              <a:t>Kliknij ikonę, aby dodać obraz</a:t>
            </a:r>
          </a:p>
        </p:txBody>
      </p:sp>
      <p:sp>
        <p:nvSpPr>
          <p:cNvPr id="13" name="Prostokąt 12">
            <a:extLst>
              <a:ext uri="{FF2B5EF4-FFF2-40B4-BE49-F238E27FC236}">
                <a16:creationId xmlns:a16="http://schemas.microsoft.com/office/drawing/2014/main" id="{38965D1A-9BC8-2AB7-6B73-C2BBDA5D66AA}"/>
              </a:ext>
            </a:extLst>
          </p:cNvPr>
          <p:cNvSpPr/>
          <p:nvPr userDrawn="1"/>
        </p:nvSpPr>
        <p:spPr>
          <a:xfrm>
            <a:off x="2825750" y="4500563"/>
            <a:ext cx="6840538"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72808" y="5579563"/>
            <a:ext cx="6133117" cy="648546"/>
          </a:xfrm>
        </p:spPr>
        <p:txBody>
          <a:bodyPr anchor="t" anchorCtr="0">
            <a:normAutofit/>
          </a:bodyPr>
          <a:lstStyle>
            <a:lvl1pPr algn="l">
              <a:lnSpc>
                <a:spcPts val="3500"/>
              </a:lnSpc>
              <a:defRPr sz="2800"/>
            </a:lvl1pPr>
          </a:lstStyle>
          <a:p>
            <a:r>
              <a:rPr lang="pl-PL"/>
              <a:t>Kliknij, aby edytować styl</a:t>
            </a:r>
            <a:endParaRPr lang="en-US" dirty="0"/>
          </a:p>
        </p:txBody>
      </p:sp>
      <p:sp>
        <p:nvSpPr>
          <p:cNvPr id="4" name="Date Placeholder 3"/>
          <p:cNvSpPr>
            <a:spLocks noGrp="1"/>
          </p:cNvSpPr>
          <p:nvPr>
            <p:ph type="dt" sz="half" idx="10"/>
          </p:nvPr>
        </p:nvSpPr>
        <p:spPr>
          <a:xfrm>
            <a:off x="7866444" y="539750"/>
            <a:ext cx="1799844" cy="366725"/>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fld id="{D857886D-A165-4D54-8DB0-CE6586ECA8EC}" type="datetime1">
              <a:rPr lang="pl-PL" smtClean="0"/>
              <a:t>21.06.2024</a:t>
            </a:fld>
            <a:endParaRPr lang="pl-PL" dirty="0"/>
          </a:p>
        </p:txBody>
      </p:sp>
      <p:pic>
        <p:nvPicPr>
          <p:cNvPr id="8" name="Obraz 7" descr="logo Funduszy Europejskich">
            <a:extLst>
              <a:ext uri="{FF2B5EF4-FFF2-40B4-BE49-F238E27FC236}">
                <a16:creationId xmlns:a16="http://schemas.microsoft.com/office/drawing/2014/main" id="{70B23A41-17AB-76D8-3EFE-38FC22C5B56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792000" y="6371047"/>
            <a:ext cx="1621258" cy="949192"/>
          </a:xfrm>
          <a:prstGeom prst="rect">
            <a:avLst/>
          </a:prstGeom>
        </p:spPr>
      </p:pic>
      <p:pic>
        <p:nvPicPr>
          <p:cNvPr id="10" name="Obraz 9" descr="flaga Unii Europejskie z dopiskiem dofinansowane przez Unię Europejską">
            <a:extLst>
              <a:ext uri="{FF2B5EF4-FFF2-40B4-BE49-F238E27FC236}">
                <a16:creationId xmlns:a16="http://schemas.microsoft.com/office/drawing/2014/main" id="{E8AB2AB5-3131-C310-7606-68997985114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272000" y="6371047"/>
            <a:ext cx="2633371" cy="949192"/>
          </a:xfrm>
          <a:prstGeom prst="rect">
            <a:avLst/>
          </a:prstGeom>
        </p:spPr>
      </p:pic>
      <p:pic>
        <p:nvPicPr>
          <p:cNvPr id="12" name="Obraz 11" descr="barwy RP">
            <a:extLst>
              <a:ext uri="{FF2B5EF4-FFF2-40B4-BE49-F238E27FC236}">
                <a16:creationId xmlns:a16="http://schemas.microsoft.com/office/drawing/2014/main" id="{7C93677B-A16E-82CA-7FC4-B6B51516070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3722743" y="6370378"/>
            <a:ext cx="2239772" cy="950531"/>
          </a:xfrm>
          <a:prstGeom prst="rect">
            <a:avLst/>
          </a:prstGeom>
        </p:spPr>
      </p:pic>
      <p:pic>
        <p:nvPicPr>
          <p:cNvPr id="18" name="Obraz 17" descr="Obraz zawierający tekst&#10;&#10;Opis wygenerowany automatycznie">
            <a:extLst>
              <a:ext uri="{FF2B5EF4-FFF2-40B4-BE49-F238E27FC236}">
                <a16:creationId xmlns:a16="http://schemas.microsoft.com/office/drawing/2014/main" id="{EB4DB370-BCB9-D1E9-5613-5A9DCA5F3119}"/>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2825750" y="4500563"/>
            <a:ext cx="3959225" cy="720090"/>
          </a:xfrm>
          <a:prstGeom prst="rect">
            <a:avLst/>
          </a:prstGeom>
        </p:spPr>
      </p:pic>
    </p:spTree>
    <p:extLst>
      <p:ext uri="{BB962C8B-B14F-4D97-AF65-F5344CB8AC3E}">
        <p14:creationId xmlns:p14="http://schemas.microsoft.com/office/powerpoint/2010/main" val="163393511"/>
      </p:ext>
    </p:extLst>
  </p:cSld>
  <p:clrMapOvr>
    <a:masterClrMapping/>
  </p:clrMapOvr>
  <p:extLst>
    <p:ext uri="{DCECCB84-F9BA-43D5-87BE-67443E8EF086}">
      <p15:sldGuideLst xmlns:p15="http://schemas.microsoft.com/office/powerpoint/2012/main">
        <p15:guide id="1" pos="192"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lajd tytuł sekcji">
    <p:spTree>
      <p:nvGrpSpPr>
        <p:cNvPr id="1" name=""/>
        <p:cNvGrpSpPr/>
        <p:nvPr/>
      </p:nvGrpSpPr>
      <p:grpSpPr>
        <a:xfrm>
          <a:off x="0" y="0"/>
          <a:ext cx="0" cy="0"/>
          <a:chOff x="0" y="0"/>
          <a:chExt cx="0" cy="0"/>
        </a:xfrm>
      </p:grpSpPr>
      <p:sp>
        <p:nvSpPr>
          <p:cNvPr id="10" name="Prostokąt 9">
            <a:extLst>
              <a:ext uri="{FF2B5EF4-FFF2-40B4-BE49-F238E27FC236}">
                <a16:creationId xmlns:a16="http://schemas.microsoft.com/office/drawing/2014/main" id="{0D1F565A-4734-6B49-4F72-233C397DE031}"/>
              </a:ext>
            </a:extLst>
          </p:cNvPr>
          <p:cNvSpPr/>
          <p:nvPr userDrawn="1"/>
        </p:nvSpPr>
        <p:spPr>
          <a:xfrm>
            <a:off x="2825749" y="4500563"/>
            <a:ext cx="7196139" cy="21595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Symbol zastępczy obrazu 8">
            <a:extLst>
              <a:ext uri="{FF2B5EF4-FFF2-40B4-BE49-F238E27FC236}">
                <a16:creationId xmlns:a16="http://schemas.microsoft.com/office/drawing/2014/main" id="{12E8330A-FFD8-2BBA-E745-7200C0738BE5}"/>
              </a:ext>
            </a:extLst>
          </p:cNvPr>
          <p:cNvSpPr>
            <a:spLocks noGrp="1"/>
          </p:cNvSpPr>
          <p:nvPr>
            <p:ph type="pic" sz="quarter" idx="10"/>
          </p:nvPr>
        </p:nvSpPr>
        <p:spPr>
          <a:xfrm>
            <a:off x="669925" y="0"/>
            <a:ext cx="6835775" cy="4859338"/>
          </a:xfrm>
          <a:custGeom>
            <a:avLst/>
            <a:gdLst>
              <a:gd name="connsiteX0" fmla="*/ 0 w 6835775"/>
              <a:gd name="connsiteY0" fmla="*/ 0 h 4859338"/>
              <a:gd name="connsiteX1" fmla="*/ 6835775 w 6835775"/>
              <a:gd name="connsiteY1" fmla="*/ 0 h 4859338"/>
              <a:gd name="connsiteX2" fmla="*/ 6835775 w 6835775"/>
              <a:gd name="connsiteY2" fmla="*/ 4500563 h 4859338"/>
              <a:gd name="connsiteX3" fmla="*/ 2155824 w 6835775"/>
              <a:gd name="connsiteY3" fmla="*/ 4500563 h 4859338"/>
              <a:gd name="connsiteX4" fmla="*/ 2155824 w 6835775"/>
              <a:gd name="connsiteY4" fmla="*/ 4859338 h 4859338"/>
              <a:gd name="connsiteX5" fmla="*/ 0 w 6835775"/>
              <a:gd name="connsiteY5" fmla="*/ 4859338 h 4859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35775" h="4859338">
                <a:moveTo>
                  <a:pt x="0" y="0"/>
                </a:moveTo>
                <a:lnTo>
                  <a:pt x="6835775" y="0"/>
                </a:lnTo>
                <a:lnTo>
                  <a:pt x="6835775" y="4500563"/>
                </a:lnTo>
                <a:lnTo>
                  <a:pt x="2155824" y="4500563"/>
                </a:lnTo>
                <a:lnTo>
                  <a:pt x="2155824" y="4859338"/>
                </a:lnTo>
                <a:lnTo>
                  <a:pt x="0" y="485933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endParaRPr lang="pl-PL" dirty="0"/>
          </a:p>
        </p:txBody>
      </p:sp>
      <p:sp>
        <p:nvSpPr>
          <p:cNvPr id="5" name="Prostokąt 4">
            <a:extLst>
              <a:ext uri="{FF2B5EF4-FFF2-40B4-BE49-F238E27FC236}">
                <a16:creationId xmlns:a16="http://schemas.microsoft.com/office/drawing/2014/main" id="{7BF7E1EF-0AB1-F3B1-F5CD-6A2AA3056193}"/>
              </a:ext>
            </a:extLst>
          </p:cNvPr>
          <p:cNvSpPr/>
          <p:nvPr userDrawn="1"/>
        </p:nvSpPr>
        <p:spPr>
          <a:xfrm>
            <a:off x="3905250" y="4500562"/>
            <a:ext cx="3600449" cy="359395"/>
          </a:xfrm>
          <a:prstGeom prst="rect">
            <a:avLst/>
          </a:prstGeom>
          <a:solidFill>
            <a:srgbClr val="0052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rostokąt 5">
            <a:extLst>
              <a:ext uri="{FF2B5EF4-FFF2-40B4-BE49-F238E27FC236}">
                <a16:creationId xmlns:a16="http://schemas.microsoft.com/office/drawing/2014/main" id="{03E2C530-5988-0861-50D8-1C7FE1662A60}"/>
              </a:ext>
            </a:extLst>
          </p:cNvPr>
          <p:cNvSpPr/>
          <p:nvPr userDrawn="1"/>
        </p:nvSpPr>
        <p:spPr>
          <a:xfrm>
            <a:off x="2825751" y="4500561"/>
            <a:ext cx="1079500" cy="358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itle 1"/>
          <p:cNvSpPr>
            <a:spLocks noGrp="1"/>
          </p:cNvSpPr>
          <p:nvPr>
            <p:ph type="ctrTitle"/>
          </p:nvPr>
        </p:nvSpPr>
        <p:spPr>
          <a:xfrm>
            <a:off x="3186113" y="5195719"/>
            <a:ext cx="6480176" cy="1320421"/>
          </a:xfrm>
        </p:spPr>
        <p:txBody>
          <a:bodyPr anchor="t" anchorCtr="0">
            <a:normAutofit/>
          </a:bodyPr>
          <a:lstStyle>
            <a:lvl1pPr algn="l">
              <a:lnSpc>
                <a:spcPts val="3500"/>
              </a:lnSpc>
              <a:defRPr sz="2800"/>
            </a:lvl1pPr>
          </a:lstStyle>
          <a:p>
            <a:r>
              <a:rPr lang="pl-PL"/>
              <a:t>Kliknij, aby edytować styl</a:t>
            </a:r>
            <a:endParaRPr lang="en-US" dirty="0"/>
          </a:p>
        </p:txBody>
      </p:sp>
    </p:spTree>
    <p:extLst>
      <p:ext uri="{BB962C8B-B14F-4D97-AF65-F5344CB8AC3E}">
        <p14:creationId xmlns:p14="http://schemas.microsoft.com/office/powerpoint/2010/main" val="1007901643"/>
      </p:ext>
    </p:extLst>
  </p:cSld>
  <p:clrMapOvr>
    <a:masterClrMapping/>
  </p:clrMapOvr>
  <p:extLst>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Slajd - tytuł + zawartość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dirty="0"/>
              <a:t>Kliknij, aby edytować style wzorca tekstu</a:t>
            </a:r>
          </a:p>
          <a:p>
            <a:pPr lvl="1"/>
            <a:r>
              <a:rPr lang="pl-PL" dirty="0"/>
              <a:t>Drugi poziom</a:t>
            </a:r>
          </a:p>
          <a:p>
            <a:pPr lvl="2"/>
            <a:r>
              <a:rPr lang="pl-PL" dirty="0"/>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905279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Slajd - tytuł + 2 elementy zawartości z paski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025906" y="1979837"/>
            <a:ext cx="4140000" cy="4680018"/>
          </a:xfrm>
        </p:spPr>
        <p:txBody>
          <a:bodyPr/>
          <a:lstStyle/>
          <a:p>
            <a:pPr lvl="0"/>
            <a:r>
              <a:rPr lang="pl-PL"/>
              <a:t>Kliknij, aby edytować style wzorca tekstu</a:t>
            </a:r>
          </a:p>
          <a:p>
            <a:pPr lvl="1"/>
            <a:r>
              <a:rPr lang="pl-PL"/>
              <a:t>Drugi poziom</a:t>
            </a:r>
          </a:p>
          <a:p>
            <a:pPr lvl="2"/>
            <a:r>
              <a:rPr lang="pl-PL"/>
              <a:t>Trzeci poziom</a:t>
            </a:r>
          </a:p>
        </p:txBody>
      </p:sp>
      <p:sp>
        <p:nvSpPr>
          <p:cNvPr id="4" name="Content Placeholder 3"/>
          <p:cNvSpPr>
            <a:spLocks noGrp="1"/>
          </p:cNvSpPr>
          <p:nvPr>
            <p:ph sz="half" idx="2"/>
          </p:nvPr>
        </p:nvSpPr>
        <p:spPr>
          <a:xfrm>
            <a:off x="5525906" y="1979613"/>
            <a:ext cx="4140000" cy="468022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Tree>
    <p:extLst>
      <p:ext uri="{BB962C8B-B14F-4D97-AF65-F5344CB8AC3E}">
        <p14:creationId xmlns:p14="http://schemas.microsoft.com/office/powerpoint/2010/main" val="3134000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lajd - tytuł + zdjęcie + zawartość z paskiem">
    <p:spTree>
      <p:nvGrpSpPr>
        <p:cNvPr id="1" name=""/>
        <p:cNvGrpSpPr/>
        <p:nvPr/>
      </p:nvGrpSpPr>
      <p:grpSpPr>
        <a:xfrm>
          <a:off x="0" y="0"/>
          <a:ext cx="0" cy="0"/>
          <a:chOff x="0" y="0"/>
          <a:chExt cx="0" cy="0"/>
        </a:xfrm>
      </p:grpSpPr>
      <p:sp>
        <p:nvSpPr>
          <p:cNvPr id="2" name="Title 1"/>
          <p:cNvSpPr>
            <a:spLocks noGrp="1"/>
          </p:cNvSpPr>
          <p:nvPr>
            <p:ph type="title"/>
          </p:nvPr>
        </p:nvSpPr>
        <p:spPr>
          <a:xfrm>
            <a:off x="5345906" y="899836"/>
            <a:ext cx="4320000" cy="1080001"/>
          </a:xfrm>
        </p:spPr>
        <p:txBody>
          <a:bodyPr/>
          <a:lstStyle/>
          <a:p>
            <a:r>
              <a:rPr lang="pl-PL"/>
              <a:t>Kliknij, aby edytować styl</a:t>
            </a:r>
            <a:endParaRPr lang="en-US" dirty="0"/>
          </a:p>
        </p:txBody>
      </p:sp>
      <p:sp>
        <p:nvSpPr>
          <p:cNvPr id="3" name="Content Placeholder 2"/>
          <p:cNvSpPr>
            <a:spLocks noGrp="1"/>
          </p:cNvSpPr>
          <p:nvPr>
            <p:ph sz="half" idx="1"/>
          </p:nvPr>
        </p:nvSpPr>
        <p:spPr>
          <a:xfrm>
            <a:off x="5345906" y="1979837"/>
            <a:ext cx="4320382" cy="4680002"/>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141AAA0E-45E9-08FB-9373-71A084B88847}"/>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7" name="Symbol zastępczy obrazu 6">
            <a:extLst>
              <a:ext uri="{FF2B5EF4-FFF2-40B4-BE49-F238E27FC236}">
                <a16:creationId xmlns:a16="http://schemas.microsoft.com/office/drawing/2014/main" id="{E681B9F9-7BA5-2D43-A1BD-8AF5D0250636}"/>
              </a:ext>
            </a:extLst>
          </p:cNvPr>
          <p:cNvSpPr>
            <a:spLocks noGrp="1"/>
          </p:cNvSpPr>
          <p:nvPr>
            <p:ph type="pic" sz="quarter" idx="11"/>
          </p:nvPr>
        </p:nvSpPr>
        <p:spPr>
          <a:xfrm>
            <a:off x="0" y="900113"/>
            <a:ext cx="4986338" cy="5759726"/>
          </a:xfrm>
          <a:solidFill>
            <a:schemeClr val="bg1">
              <a:lumMod val="95000"/>
            </a:schemeClr>
          </a:solidFill>
        </p:spPr>
        <p:txBody>
          <a:bodyPr anchor="ctr" anchorCtr="0"/>
          <a:lstStyle>
            <a:lvl1pPr algn="ctr">
              <a:buFont typeface="Arial" panose="020B0604020202020204" pitchFamily="34" charset="0"/>
              <a:buNone/>
              <a:defRPr sz="1000"/>
            </a:lvl1pPr>
          </a:lstStyle>
          <a:p>
            <a:r>
              <a:rPr lang="pl-PL"/>
              <a:t>Kliknij ikonę, aby dodać obraz</a:t>
            </a:r>
            <a:endParaRPr lang="pl-PL" dirty="0"/>
          </a:p>
        </p:txBody>
      </p:sp>
    </p:spTree>
    <p:extLst>
      <p:ext uri="{BB962C8B-B14F-4D97-AF65-F5344CB8AC3E}">
        <p14:creationId xmlns:p14="http://schemas.microsoft.com/office/powerpoint/2010/main" val="1453987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1_Slajd - tytuł + zawartość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630E28BA-19A4-6182-CE10-65107EDF6B75}"/>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169991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Obj" preserve="1">
  <p:cSld name="1_Slajd - tytuł + 2 elementy zawartości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025906" y="1979837"/>
            <a:ext cx="4140000" cy="4680018"/>
          </a:xfrm>
        </p:spPr>
        <p:txBody>
          <a:bodyPr/>
          <a:lstStyle/>
          <a:p>
            <a:pPr lvl="0"/>
            <a:r>
              <a:rPr lang="pl-PL" dirty="0"/>
              <a:t>Kliknij, aby edytować style wzorca tekstu</a:t>
            </a:r>
          </a:p>
          <a:p>
            <a:pPr lvl="1"/>
            <a:r>
              <a:rPr lang="pl-PL" dirty="0"/>
              <a:t>Drugi poziom</a:t>
            </a:r>
          </a:p>
          <a:p>
            <a:pPr lvl="2"/>
            <a:r>
              <a:rPr lang="pl-PL" dirty="0"/>
              <a:t>Trzeci poziom</a:t>
            </a:r>
          </a:p>
        </p:txBody>
      </p:sp>
      <p:sp>
        <p:nvSpPr>
          <p:cNvPr id="4" name="Content Placeholder 3"/>
          <p:cNvSpPr>
            <a:spLocks noGrp="1"/>
          </p:cNvSpPr>
          <p:nvPr>
            <p:ph sz="half" idx="2"/>
          </p:nvPr>
        </p:nvSpPr>
        <p:spPr>
          <a:xfrm>
            <a:off x="5525906" y="1979613"/>
            <a:ext cx="4140000" cy="4680226"/>
          </a:xfrm>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A72189C-757E-47DF-313E-E0F36399C09C}"/>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E363107C-97A9-9A5D-A2A2-E6ABB7ED4C62}"/>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895970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5525" y="899836"/>
            <a:ext cx="8640381" cy="1080001"/>
          </a:xfrm>
          <a:prstGeom prst="rect">
            <a:avLst/>
          </a:prstGeom>
        </p:spPr>
        <p:txBody>
          <a:bodyPr vert="horz" lIns="0" tIns="0" rIns="0" bIns="0" rtlCol="0" anchor="t" anchorCtr="0">
            <a:normAutofit/>
          </a:bodyPr>
          <a:lstStyle/>
          <a:p>
            <a:r>
              <a:rPr lang="pl-PL" dirty="0"/>
              <a:t>Kliknij, aby edytować styl</a:t>
            </a:r>
            <a:endParaRPr lang="en-US" dirty="0"/>
          </a:p>
        </p:txBody>
      </p:sp>
      <p:sp>
        <p:nvSpPr>
          <p:cNvPr id="3" name="Text Placeholder 2"/>
          <p:cNvSpPr>
            <a:spLocks noGrp="1"/>
          </p:cNvSpPr>
          <p:nvPr>
            <p:ph type="body" idx="1"/>
          </p:nvPr>
        </p:nvSpPr>
        <p:spPr>
          <a:xfrm>
            <a:off x="1025907" y="1979837"/>
            <a:ext cx="8640382" cy="4680002"/>
          </a:xfrm>
          <a:prstGeom prst="rect">
            <a:avLst/>
          </a:prstGeom>
        </p:spPr>
        <p:txBody>
          <a:bodyPr vert="horz" lIns="0" tIns="0" rIns="0" bIns="0" rtlCol="0">
            <a:normAutofit/>
          </a:bodyPr>
          <a:lstStyle/>
          <a:p>
            <a:pPr lvl="0"/>
            <a:r>
              <a:rPr lang="pl-PL" dirty="0"/>
              <a:t>Kliknij, aby edytować style wzorca tekstu</a:t>
            </a:r>
          </a:p>
          <a:p>
            <a:pPr lvl="1"/>
            <a:r>
              <a:rPr lang="pl-PL" dirty="0"/>
              <a:t>Drugi poziom</a:t>
            </a:r>
          </a:p>
          <a:p>
            <a:pPr lvl="2"/>
            <a:r>
              <a:rPr lang="pl-PL" dirty="0"/>
              <a:t>Trzeci poziom</a:t>
            </a:r>
            <a:endParaRPr lang="en-US" dirty="0"/>
          </a:p>
        </p:txBody>
      </p:sp>
      <p:sp>
        <p:nvSpPr>
          <p:cNvPr id="10" name="Prostokąt 9">
            <a:extLst>
              <a:ext uri="{FF2B5EF4-FFF2-40B4-BE49-F238E27FC236}">
                <a16:creationId xmlns:a16="http://schemas.microsoft.com/office/drawing/2014/main" id="{617E16B8-2BD0-D12E-978E-94E428DF9717}"/>
              </a:ext>
            </a:extLst>
          </p:cNvPr>
          <p:cNvSpPr/>
          <p:nvPr userDrawn="1"/>
        </p:nvSpPr>
        <p:spPr>
          <a:xfrm>
            <a:off x="1025870" y="0"/>
            <a:ext cx="1080742" cy="1793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a:extLst>
              <a:ext uri="{FF2B5EF4-FFF2-40B4-BE49-F238E27FC236}">
                <a16:creationId xmlns:a16="http://schemas.microsoft.com/office/drawing/2014/main" id="{662915FD-1FF3-5CF3-5C57-034114B5E6A2}"/>
              </a:ext>
            </a:extLst>
          </p:cNvPr>
          <p:cNvSpPr/>
          <p:nvPr userDrawn="1"/>
        </p:nvSpPr>
        <p:spPr>
          <a:xfrm>
            <a:off x="2106612" y="0"/>
            <a:ext cx="7559293"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Symbol zastępczy numeru slajdu 3">
            <a:extLst>
              <a:ext uri="{FF2B5EF4-FFF2-40B4-BE49-F238E27FC236}">
                <a16:creationId xmlns:a16="http://schemas.microsoft.com/office/drawing/2014/main" id="{5026AD61-FC69-65FC-05E3-06AA14C89304}"/>
              </a:ext>
            </a:extLst>
          </p:cNvPr>
          <p:cNvSpPr>
            <a:spLocks noGrp="1"/>
          </p:cNvSpPr>
          <p:nvPr>
            <p:ph type="sldNum" sz="quarter" idx="4"/>
          </p:nvPr>
        </p:nvSpPr>
        <p:spPr>
          <a:xfrm>
            <a:off x="8585200" y="7019837"/>
            <a:ext cx="1080000" cy="180000"/>
          </a:xfrm>
          <a:prstGeom prst="rect">
            <a:avLst/>
          </a:prstGeom>
          <a:noFill/>
        </p:spPr>
        <p:txBody>
          <a:bodyPr vert="horz" lIns="0" tIns="72000" rIns="0" bIns="72000" rtlCol="0" anchor="ctr" anchorCtr="0"/>
          <a:lstStyle>
            <a:lvl1pPr algn="r">
              <a:defRPr sz="1000">
                <a:solidFill>
                  <a:schemeClr val="tx2"/>
                </a:solidFill>
                <a:latin typeface="Open Sans" pitchFamily="2" charset="0"/>
                <a:ea typeface="Open Sans" pitchFamily="2" charset="0"/>
                <a:cs typeface="Open Sans" pitchFamily="2" charset="0"/>
              </a:defRPr>
            </a:lvl1pPr>
          </a:lstStyle>
          <a:p>
            <a:fld id="{EB4015AA-59F6-416B-87A6-8E3D940284E2}" type="slidenum">
              <a:rPr lang="pl-PL" smtClean="0"/>
              <a:pPr/>
              <a:t>‹#›</a:t>
            </a:fld>
            <a:endParaRPr lang="pl-PL" dirty="0"/>
          </a:p>
        </p:txBody>
      </p:sp>
      <p:sp>
        <p:nvSpPr>
          <p:cNvPr id="7" name="Prostokąt 6">
            <a:extLst>
              <a:ext uri="{FF2B5EF4-FFF2-40B4-BE49-F238E27FC236}">
                <a16:creationId xmlns:a16="http://schemas.microsoft.com/office/drawing/2014/main" id="{4C2A84FB-402E-BB6C-632B-D1ADD49B7D8C}"/>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286163953"/>
      </p:ext>
    </p:extLst>
  </p:cSld>
  <p:clrMap bg1="lt1" tx1="dk1" bg2="lt2" tx2="dk2" accent1="accent1" accent2="accent2" accent3="accent3" accent4="accent4" accent5="accent5" accent6="accent6" hlink="hlink" folHlink="folHlink"/>
  <p:sldLayoutIdLst>
    <p:sldLayoutId id="2147483709" r:id="rId1"/>
    <p:sldLayoutId id="2147483725" r:id="rId2"/>
    <p:sldLayoutId id="2147483720" r:id="rId3"/>
    <p:sldLayoutId id="2147483721" r:id="rId4"/>
    <p:sldLayoutId id="2147483710" r:id="rId5"/>
    <p:sldLayoutId id="2147483712" r:id="rId6"/>
    <p:sldLayoutId id="2147483726" r:id="rId7"/>
    <p:sldLayoutId id="2147483740" r:id="rId8"/>
    <p:sldLayoutId id="2147483723" r:id="rId9"/>
    <p:sldLayoutId id="2147483728" r:id="rId10"/>
  </p:sldLayoutIdLst>
  <p:hf hdr="0" ftr="0"/>
  <p:txStyles>
    <p:title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p:titleStyle>
    <p:bodyStyle>
      <a:lvl1pPr marL="251986" indent="-251986" algn="l" defTabSz="1007943" rtl="0" eaLnBrk="1" latinLnBrk="0" hangingPunct="1">
        <a:lnSpc>
          <a:spcPts val="2400"/>
        </a:lnSpc>
        <a:spcBef>
          <a:spcPts val="1102"/>
        </a:spcBef>
        <a:buClr>
          <a:schemeClr val="accent1"/>
        </a:buClr>
        <a:buFontTx/>
        <a:buBlip>
          <a:blip r:embed="rId12"/>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13"/>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14"/>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3" userDrawn="1">
          <p15:clr>
            <a:srgbClr val="F26B43"/>
          </p15:clr>
        </p15:guide>
        <p15:guide id="2" pos="419" userDrawn="1">
          <p15:clr>
            <a:srgbClr val="F26B43"/>
          </p15:clr>
        </p15:guide>
        <p15:guide id="3" pos="646" userDrawn="1">
          <p15:clr>
            <a:srgbClr val="F26B43"/>
          </p15:clr>
        </p15:guide>
        <p15:guide id="4" pos="873" userDrawn="1">
          <p15:clr>
            <a:srgbClr val="F26B43"/>
          </p15:clr>
        </p15:guide>
        <p15:guide id="5" pos="1100" userDrawn="1">
          <p15:clr>
            <a:srgbClr val="F26B43"/>
          </p15:clr>
        </p15:guide>
        <p15:guide id="6" pos="1327" userDrawn="1">
          <p15:clr>
            <a:srgbClr val="F26B43"/>
          </p15:clr>
        </p15:guide>
        <p15:guide id="7" pos="1553" userDrawn="1">
          <p15:clr>
            <a:srgbClr val="F26B43"/>
          </p15:clr>
        </p15:guide>
        <p15:guide id="8" pos="1780" userDrawn="1">
          <p15:clr>
            <a:srgbClr val="F26B43"/>
          </p15:clr>
        </p15:guide>
        <p15:guide id="9" pos="2007" userDrawn="1">
          <p15:clr>
            <a:srgbClr val="F26B43"/>
          </p15:clr>
        </p15:guide>
        <p15:guide id="10" pos="2234" userDrawn="1">
          <p15:clr>
            <a:srgbClr val="F26B43"/>
          </p15:clr>
        </p15:guide>
        <p15:guide id="11" pos="2460" userDrawn="1">
          <p15:clr>
            <a:srgbClr val="F26B43"/>
          </p15:clr>
        </p15:guide>
        <p15:guide id="12" pos="2687" userDrawn="1">
          <p15:clr>
            <a:srgbClr val="F26B43"/>
          </p15:clr>
        </p15:guide>
        <p15:guide id="13" pos="2914" userDrawn="1">
          <p15:clr>
            <a:srgbClr val="F26B43"/>
          </p15:clr>
        </p15:guide>
        <p15:guide id="14" pos="3141" userDrawn="1">
          <p15:clr>
            <a:srgbClr val="F26B43"/>
          </p15:clr>
        </p15:guide>
        <p15:guide id="15" pos="3368" userDrawn="1">
          <p15:clr>
            <a:srgbClr val="F26B43"/>
          </p15:clr>
        </p15:guide>
        <p15:guide id="16" pos="3594" userDrawn="1">
          <p15:clr>
            <a:srgbClr val="F26B43"/>
          </p15:clr>
        </p15:guide>
        <p15:guide id="17" pos="3821" userDrawn="1">
          <p15:clr>
            <a:srgbClr val="F26B43"/>
          </p15:clr>
        </p15:guide>
        <p15:guide id="18" pos="4048" userDrawn="1">
          <p15:clr>
            <a:srgbClr val="F26B43"/>
          </p15:clr>
        </p15:guide>
        <p15:guide id="19" pos="4275" userDrawn="1">
          <p15:clr>
            <a:srgbClr val="F26B43"/>
          </p15:clr>
        </p15:guide>
        <p15:guide id="20" pos="4501" userDrawn="1">
          <p15:clr>
            <a:srgbClr val="F26B43"/>
          </p15:clr>
        </p15:guide>
        <p15:guide id="21" pos="4728" userDrawn="1">
          <p15:clr>
            <a:srgbClr val="F26B43"/>
          </p15:clr>
        </p15:guide>
        <p15:guide id="22" pos="4955" userDrawn="1">
          <p15:clr>
            <a:srgbClr val="F26B43"/>
          </p15:clr>
        </p15:guide>
        <p15:guide id="23" pos="5182" userDrawn="1">
          <p15:clr>
            <a:srgbClr val="F26B43"/>
          </p15:clr>
        </p15:guide>
        <p15:guide id="24" pos="5408" userDrawn="1">
          <p15:clr>
            <a:srgbClr val="F26B43"/>
          </p15:clr>
        </p15:guide>
        <p15:guide id="25" pos="5635" userDrawn="1">
          <p15:clr>
            <a:srgbClr val="F26B43"/>
          </p15:clr>
        </p15:guide>
        <p15:guide id="26" pos="5862" userDrawn="1">
          <p15:clr>
            <a:srgbClr val="F26B43"/>
          </p15:clr>
        </p15:guide>
        <p15:guide id="27" pos="6089" userDrawn="1">
          <p15:clr>
            <a:srgbClr val="F26B43"/>
          </p15:clr>
        </p15:guide>
        <p15:guide id="28" pos="6316" userDrawn="1">
          <p15:clr>
            <a:srgbClr val="F26B43"/>
          </p15:clr>
        </p15:guide>
        <p15:guide id="29" pos="6542" userDrawn="1">
          <p15:clr>
            <a:srgbClr val="F26B43"/>
          </p15:clr>
        </p15:guide>
        <p15:guide id="30" orient="horz" pos="113" userDrawn="1">
          <p15:clr>
            <a:srgbClr val="F26B43"/>
          </p15:clr>
        </p15:guide>
        <p15:guide id="31" orient="horz" pos="340" userDrawn="1">
          <p15:clr>
            <a:srgbClr val="F26B43"/>
          </p15:clr>
        </p15:guide>
        <p15:guide id="32" orient="horz" pos="567" userDrawn="1">
          <p15:clr>
            <a:srgbClr val="F26B43"/>
          </p15:clr>
        </p15:guide>
        <p15:guide id="33" orient="horz" pos="794" userDrawn="1">
          <p15:clr>
            <a:srgbClr val="F26B43"/>
          </p15:clr>
        </p15:guide>
        <p15:guide id="34" orient="horz" pos="1020" userDrawn="1">
          <p15:clr>
            <a:srgbClr val="F26B43"/>
          </p15:clr>
        </p15:guide>
        <p15:guide id="35" orient="horz" pos="1247" userDrawn="1">
          <p15:clr>
            <a:srgbClr val="F26B43"/>
          </p15:clr>
        </p15:guide>
        <p15:guide id="36" orient="horz" pos="1474" userDrawn="1">
          <p15:clr>
            <a:srgbClr val="F26B43"/>
          </p15:clr>
        </p15:guide>
        <p15:guide id="37" orient="horz" pos="1701" userDrawn="1">
          <p15:clr>
            <a:srgbClr val="F26B43"/>
          </p15:clr>
        </p15:guide>
        <p15:guide id="38" orient="horz" pos="1927" userDrawn="1">
          <p15:clr>
            <a:srgbClr val="F26B43"/>
          </p15:clr>
        </p15:guide>
        <p15:guide id="39" orient="horz" pos="2154" userDrawn="1">
          <p15:clr>
            <a:srgbClr val="F26B43"/>
          </p15:clr>
        </p15:guide>
        <p15:guide id="40" orient="horz" pos="2381" userDrawn="1">
          <p15:clr>
            <a:srgbClr val="F26B43"/>
          </p15:clr>
        </p15:guide>
        <p15:guide id="41" orient="horz" pos="2608" userDrawn="1">
          <p15:clr>
            <a:srgbClr val="F26B43"/>
          </p15:clr>
        </p15:guide>
        <p15:guide id="42" orient="horz" pos="2835" userDrawn="1">
          <p15:clr>
            <a:srgbClr val="F26B43"/>
          </p15:clr>
        </p15:guide>
        <p15:guide id="43" orient="horz" pos="3061" userDrawn="1">
          <p15:clr>
            <a:srgbClr val="F26B43"/>
          </p15:clr>
        </p15:guide>
        <p15:guide id="44" orient="horz" pos="3288" userDrawn="1">
          <p15:clr>
            <a:srgbClr val="F26B43"/>
          </p15:clr>
        </p15:guide>
        <p15:guide id="45" orient="horz" pos="3515" userDrawn="1">
          <p15:clr>
            <a:srgbClr val="F26B43"/>
          </p15:clr>
        </p15:guide>
        <p15:guide id="46" orient="horz" pos="3742" userDrawn="1">
          <p15:clr>
            <a:srgbClr val="F26B43"/>
          </p15:clr>
        </p15:guide>
        <p15:guide id="47" orient="horz" pos="3968" userDrawn="1">
          <p15:clr>
            <a:srgbClr val="F26B43"/>
          </p15:clr>
        </p15:guide>
        <p15:guide id="48" orient="horz" pos="4195" userDrawn="1">
          <p15:clr>
            <a:srgbClr val="F26B43"/>
          </p15:clr>
        </p15:guide>
        <p15:guide id="49" orient="horz" pos="4422" userDrawn="1">
          <p15:clr>
            <a:srgbClr val="F26B43"/>
          </p15:clr>
        </p15:guide>
        <p15:guide id="50" orient="horz" pos="464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3" Type="http://schemas.openxmlformats.org/officeDocument/2006/relationships/hyperlink" Target="mailto:witold.galuszka@dwup.pl" TargetMode="External"/><Relationship Id="rId2" Type="http://schemas.openxmlformats.org/officeDocument/2006/relationships/image" Target="../media/image33.jpeg"/><Relationship Id="rId1" Type="http://schemas.openxmlformats.org/officeDocument/2006/relationships/slideLayout" Target="../slideLayouts/slideLayout10.xml"/><Relationship Id="rId4" Type="http://schemas.openxmlformats.org/officeDocument/2006/relationships/hyperlink" Target="mailto:marcin.sobiecki@dwup.p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01A395D3-35E7-4FC6-9F13-A51704F85134}"/>
              </a:ext>
            </a:extLst>
          </p:cNvPr>
          <p:cNvSpPr>
            <a:spLocks noGrp="1"/>
          </p:cNvSpPr>
          <p:nvPr>
            <p:ph type="dt" sz="half" idx="10"/>
          </p:nvPr>
        </p:nvSpPr>
        <p:spPr/>
        <p:txBody>
          <a:bodyPr/>
          <a:lstStyle/>
          <a:p>
            <a:fld id="{A83385F5-A64F-428D-9CAC-5D502640F501}" type="datetime1">
              <a:rPr lang="pl-PL" smtClean="0"/>
              <a:t>21.06.2024</a:t>
            </a:fld>
            <a:endParaRPr lang="pl-PL" dirty="0"/>
          </a:p>
        </p:txBody>
      </p:sp>
      <p:pic>
        <p:nvPicPr>
          <p:cNvPr id="6" name="Obraz 5">
            <a:extLst>
              <a:ext uri="{FF2B5EF4-FFF2-40B4-BE49-F238E27FC236}">
                <a16:creationId xmlns:a16="http://schemas.microsoft.com/office/drawing/2014/main" id="{BF8B62A6-287F-FABF-757B-102A5B63259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53417" y="6338702"/>
            <a:ext cx="8748000" cy="925860"/>
          </a:xfrm>
          <a:prstGeom prst="rect">
            <a:avLst/>
          </a:prstGeom>
        </p:spPr>
      </p:pic>
      <p:sp>
        <p:nvSpPr>
          <p:cNvPr id="3" name="Tytuł 2"/>
          <p:cNvSpPr>
            <a:spLocks noGrp="1"/>
          </p:cNvSpPr>
          <p:nvPr>
            <p:ph type="ctrTitle"/>
          </p:nvPr>
        </p:nvSpPr>
        <p:spPr>
          <a:xfrm>
            <a:off x="1385877" y="2771726"/>
            <a:ext cx="7920115" cy="3312367"/>
          </a:xfrm>
        </p:spPr>
        <p:txBody>
          <a:bodyPr>
            <a:normAutofit fontScale="90000"/>
          </a:bodyPr>
          <a:lstStyle/>
          <a:p>
            <a:pPr algn="ctr">
              <a:lnSpc>
                <a:spcPct val="100000"/>
              </a:lnSpc>
              <a:spcBef>
                <a:spcPts val="300"/>
              </a:spcBef>
              <a:spcAft>
                <a:spcPts val="300"/>
              </a:spcAft>
            </a:pPr>
            <a:br>
              <a:rPr lang="pl-PL" altLang="pl-PL" sz="2000" dirty="0">
                <a:solidFill>
                  <a:srgbClr val="002060"/>
                </a:solidFill>
                <a:latin typeface="Arial" panose="020B0604020202020204" pitchFamily="34" charset="0"/>
              </a:rPr>
            </a:br>
            <a:r>
              <a:rPr lang="pl-PL" altLang="pl-PL" sz="2000" dirty="0">
                <a:solidFill>
                  <a:srgbClr val="002060"/>
                </a:solidFill>
                <a:latin typeface="Arial" panose="020B0604020202020204" pitchFamily="34" charset="0"/>
              </a:rPr>
              <a:t>Wydział Włączenia Społecznego</a:t>
            </a:r>
            <a:br>
              <a:rPr lang="pl-PL" altLang="pl-PL" sz="1300" dirty="0">
                <a:solidFill>
                  <a:srgbClr val="002060"/>
                </a:solidFill>
                <a:latin typeface="Arial" panose="020B0604020202020204" pitchFamily="34" charset="0"/>
              </a:rPr>
            </a:br>
            <a:br>
              <a:rPr lang="pl-PL" altLang="pl-PL" sz="1300" dirty="0">
                <a:solidFill>
                  <a:srgbClr val="002060"/>
                </a:solidFill>
                <a:latin typeface="Arial" panose="020B0604020202020204" pitchFamily="34" charset="0"/>
              </a:rPr>
            </a:br>
            <a:br>
              <a:rPr lang="pl-PL" altLang="pl-PL" sz="1800" dirty="0">
                <a:solidFill>
                  <a:srgbClr val="002060"/>
                </a:solidFill>
                <a:latin typeface="Arial" panose="020B0604020202020204" pitchFamily="34" charset="0"/>
              </a:rPr>
            </a:br>
            <a:r>
              <a:rPr lang="pl-PL" altLang="pl-PL" sz="2200" dirty="0">
                <a:solidFill>
                  <a:srgbClr val="002060"/>
                </a:solidFill>
              </a:rPr>
              <a:t>Zagadnienia ogólne w zakresie kwalifikowalności wydatków na lata 2021-2027 w ramach Programu Fundusze Europejskie dla Dolnego Śląska 2021-2027.</a:t>
            </a:r>
            <a:br>
              <a:rPr lang="pl-PL" altLang="pl-PL" sz="2200" dirty="0">
                <a:solidFill>
                  <a:srgbClr val="002060"/>
                </a:solidFill>
              </a:rPr>
            </a:br>
            <a:br>
              <a:rPr lang="pl-PL" altLang="pl-PL" sz="2200" dirty="0">
                <a:solidFill>
                  <a:srgbClr val="002060"/>
                </a:solidFill>
              </a:rPr>
            </a:br>
            <a:br>
              <a:rPr lang="pl-PL" altLang="pl-PL" sz="2200" dirty="0">
                <a:solidFill>
                  <a:srgbClr val="002060"/>
                </a:solidFill>
              </a:rPr>
            </a:br>
            <a:br>
              <a:rPr lang="pl-PL" altLang="pl-PL" sz="1800" dirty="0">
                <a:solidFill>
                  <a:srgbClr val="002060"/>
                </a:solidFill>
              </a:rPr>
            </a:br>
            <a:r>
              <a:rPr lang="pl-PL" altLang="pl-PL" sz="1800" dirty="0">
                <a:solidFill>
                  <a:srgbClr val="002060"/>
                </a:solidFill>
              </a:rPr>
              <a:t> 				Wrocław, dnia 12 czerwca 2024 r. </a:t>
            </a:r>
            <a:br>
              <a:rPr lang="pl-PL" altLang="pl-PL" sz="1800" dirty="0">
                <a:solidFill>
                  <a:srgbClr val="002060"/>
                </a:solidFill>
              </a:rPr>
            </a:br>
            <a:r>
              <a:rPr lang="pl-PL" altLang="pl-PL" sz="1800" dirty="0">
                <a:solidFill>
                  <a:srgbClr val="002060"/>
                </a:solidFill>
              </a:rPr>
              <a:t>		                                                      dnia 19 czerwca 2024 r. </a:t>
            </a:r>
            <a:br>
              <a:rPr lang="pl-PL" altLang="pl-PL" sz="1800" dirty="0">
                <a:solidFill>
                  <a:srgbClr val="002060"/>
                </a:solidFill>
              </a:rPr>
            </a:br>
            <a:br>
              <a:rPr lang="pl-PL" altLang="pl-PL" dirty="0">
                <a:solidFill>
                  <a:srgbClr val="002060"/>
                </a:solidFill>
              </a:rPr>
            </a:br>
            <a:br>
              <a:rPr lang="pl-PL" altLang="pl-PL" dirty="0">
                <a:solidFill>
                  <a:srgbClr val="002060"/>
                </a:solidFill>
              </a:rPr>
            </a:br>
            <a:br>
              <a:rPr lang="pl-PL" altLang="pl-PL" dirty="0">
                <a:solidFill>
                  <a:srgbClr val="002060"/>
                </a:solidFill>
              </a:rPr>
            </a:br>
            <a:r>
              <a:rPr lang="pl-PL" altLang="pl-PL" dirty="0">
                <a:solidFill>
                  <a:srgbClr val="002060"/>
                </a:solidFill>
              </a:rPr>
              <a:t>									</a:t>
            </a:r>
            <a:br>
              <a:rPr lang="pl-PL" altLang="pl-PL" dirty="0">
                <a:solidFill>
                  <a:srgbClr val="002060"/>
                </a:solidFill>
              </a:rPr>
            </a:br>
            <a:endParaRPr lang="pl-PL" dirty="0"/>
          </a:p>
        </p:txBody>
      </p:sp>
    </p:spTree>
    <p:extLst>
      <p:ext uri="{BB962C8B-B14F-4D97-AF65-F5344CB8AC3E}">
        <p14:creationId xmlns:p14="http://schemas.microsoft.com/office/powerpoint/2010/main" val="1061682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p:txBody>
          <a:bodyPr/>
          <a:lstStyle/>
          <a:p>
            <a:r>
              <a:rPr lang="pl-PL" sz="2000" dirty="0">
                <a:latin typeface="+mn-lt"/>
                <a:ea typeface="Open Sans"/>
                <a:cs typeface="Arial"/>
              </a:rPr>
              <a:t>Wydatkami niekwalifikowalnymi są:</a:t>
            </a: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10</a:t>
            </a:fld>
            <a:endParaRPr lang="pl-PL" dirty="0"/>
          </a:p>
        </p:txBody>
      </p:sp>
      <p:sp>
        <p:nvSpPr>
          <p:cNvPr id="4" name="Symbol zastępczy zawartości 3">
            <a:extLst>
              <a:ext uri="{FF2B5EF4-FFF2-40B4-BE49-F238E27FC236}">
                <a16:creationId xmlns:a16="http://schemas.microsoft.com/office/drawing/2014/main" id="{7678480A-4478-DBDC-2084-EB07E88CED5D}"/>
              </a:ext>
            </a:extLst>
          </p:cNvPr>
          <p:cNvSpPr>
            <a:spLocks noGrp="1"/>
          </p:cNvSpPr>
          <p:nvPr>
            <p:ph idx="1"/>
          </p:nvPr>
        </p:nvSpPr>
        <p:spPr>
          <a:xfrm>
            <a:off x="1025907" y="1619597"/>
            <a:ext cx="8640382" cy="5040242"/>
          </a:xfrm>
        </p:spPr>
        <p:txBody>
          <a:bodyPr>
            <a:normAutofit/>
          </a:bodyPr>
          <a:lstStyle/>
          <a:p>
            <a:pPr marL="685800" lvl="1" indent="-228600" algn="just">
              <a:lnSpc>
                <a:spcPts val="2700"/>
              </a:lnSpc>
              <a:buFont typeface="Courier New"/>
              <a:buChar char="o"/>
              <a:defRPr/>
            </a:pPr>
            <a:r>
              <a:rPr lang="pl-PL" dirty="0">
                <a:solidFill>
                  <a:schemeClr val="tx2"/>
                </a:solidFill>
                <a:latin typeface="+mn-lt"/>
                <a:ea typeface="Open Sans"/>
                <a:cs typeface="Arial"/>
              </a:rPr>
              <a:t>zostały wprowadzone co najmniej sześć miesięcy przed złożeniem wniosku o dofinansowanie projektu,</a:t>
            </a:r>
            <a:endParaRPr lang="pl-PL" dirty="0">
              <a:solidFill>
                <a:schemeClr val="tx2"/>
              </a:solidFill>
              <a:latin typeface="+mn-lt"/>
              <a:ea typeface="Open Sans" panose="020B0606030504020204" pitchFamily="34" charset="0"/>
            </a:endParaRPr>
          </a:p>
          <a:p>
            <a:pPr marL="685800" lvl="1" indent="-228600" algn="just">
              <a:lnSpc>
                <a:spcPts val="2700"/>
              </a:lnSpc>
              <a:buFont typeface="Courier New"/>
              <a:buChar char="o"/>
              <a:defRPr/>
            </a:pPr>
            <a:r>
              <a:rPr lang="pl-PL" dirty="0">
                <a:solidFill>
                  <a:schemeClr val="tx2"/>
                </a:solidFill>
                <a:latin typeface="+mn-lt"/>
                <a:ea typeface="Open Sans"/>
                <a:cs typeface="Arial"/>
              </a:rPr>
              <a:t>Potencjalnie obejmują wszystkich pracowników, a zasady ich przyznawania są takie same w przypadku personelu projektu oraz pozostałych pracowników beneficjenta.</a:t>
            </a:r>
            <a:endParaRPr lang="pl-PL" dirty="0">
              <a:solidFill>
                <a:schemeClr val="tx2"/>
              </a:solidFill>
              <a:latin typeface="+mn-lt"/>
              <a:ea typeface="Open Sans" panose="020B0606030504020204" pitchFamily="34" charset="0"/>
            </a:endParaRPr>
          </a:p>
          <a:p>
            <a:pPr marL="228600" indent="-228600" algn="just">
              <a:lnSpc>
                <a:spcPts val="2700"/>
              </a:lnSpc>
              <a:buClr>
                <a:srgbClr val="003399"/>
              </a:buClr>
              <a:buFont typeface="Wingdings"/>
              <a:buChar char="Ø"/>
              <a:defRPr/>
            </a:pPr>
            <a:r>
              <a:rPr lang="pl-PL" dirty="0">
                <a:solidFill>
                  <a:schemeClr val="tx2"/>
                </a:solidFill>
                <a:latin typeface="+mn-lt"/>
                <a:ea typeface="Open Sans"/>
                <a:cs typeface="Arial"/>
              </a:rPr>
              <a:t>koszt zaangażowania personelu projektu zatrudnionego jednocześnie na podstawie stosunku pracy w IZ, IP, IW, gdy zachodzi konflikt interesów</a:t>
            </a:r>
            <a:endParaRPr lang="pl-PL" dirty="0">
              <a:solidFill>
                <a:schemeClr val="tx2"/>
              </a:solidFill>
              <a:latin typeface="+mn-lt"/>
              <a:ea typeface="Open Sans" panose="020B0606030504020204" pitchFamily="34" charset="0"/>
            </a:endParaRPr>
          </a:p>
          <a:p>
            <a:pPr marL="228600" indent="-228600" algn="just">
              <a:lnSpc>
                <a:spcPts val="2700"/>
              </a:lnSpc>
              <a:buFont typeface="Wingdings"/>
              <a:buChar char="Ø"/>
              <a:defRPr/>
            </a:pPr>
            <a:r>
              <a:rPr lang="pl-PL" dirty="0">
                <a:solidFill>
                  <a:schemeClr val="tx2"/>
                </a:solidFill>
                <a:latin typeface="+mn-lt"/>
                <a:ea typeface="Open Sans"/>
                <a:cs typeface="Arial"/>
              </a:rPr>
              <a:t>koszt zaangażowania pracownika beneficjenta na podstawie umowy cywilnoprawnej innej niż umowa o dzieło, z wyjątkiem:</a:t>
            </a:r>
            <a:endParaRPr lang="pl-PL" dirty="0">
              <a:solidFill>
                <a:schemeClr val="tx2"/>
              </a:solidFill>
              <a:latin typeface="+mn-lt"/>
              <a:ea typeface="Open Sans"/>
              <a:cs typeface="Open Sans"/>
            </a:endParaRPr>
          </a:p>
          <a:p>
            <a:pPr marL="685800" lvl="1" indent="-228600" algn="just">
              <a:lnSpc>
                <a:spcPts val="2700"/>
              </a:lnSpc>
              <a:buFont typeface="Courier New"/>
              <a:buChar char="o"/>
              <a:defRPr/>
            </a:pPr>
            <a:r>
              <a:rPr lang="pl-PL" dirty="0">
                <a:solidFill>
                  <a:schemeClr val="tx2"/>
                </a:solidFill>
                <a:latin typeface="+mn-lt"/>
                <a:ea typeface="Open Sans"/>
                <a:cs typeface="Calibri"/>
              </a:rPr>
              <a:t>przypadków, gdy szczególne przepisy dotyczące zatrudniania danej grupy pracowników uniemożliwiają wykonywanie zadań w ramach projektu na podstawie stosunku pracy,</a:t>
            </a:r>
          </a:p>
          <a:p>
            <a:pPr marL="685800" lvl="1" indent="-228600" algn="just">
              <a:lnSpc>
                <a:spcPts val="2700"/>
              </a:lnSpc>
              <a:buFont typeface="Courier New"/>
              <a:buChar char="o"/>
              <a:defRPr/>
            </a:pPr>
            <a:r>
              <a:rPr lang="pl-PL" sz="1900" dirty="0">
                <a:solidFill>
                  <a:schemeClr val="tx2"/>
                </a:solidFill>
                <a:latin typeface="+mn-lt"/>
                <a:ea typeface="Open Sans"/>
                <a:cs typeface="Arial"/>
              </a:rPr>
              <a:t>i prac badawczo-rozwojowych.</a:t>
            </a:r>
            <a:endParaRPr lang="pl-PL" sz="1900" dirty="0">
              <a:solidFill>
                <a:schemeClr val="tx2"/>
              </a:solidFill>
              <a:latin typeface="+mn-lt"/>
              <a:ea typeface="Open Sans" panose="020B0606030504020204" pitchFamily="34" charset="0"/>
            </a:endParaRPr>
          </a:p>
          <a:p>
            <a:pPr marL="685800" lvl="1" indent="-228600" algn="just">
              <a:lnSpc>
                <a:spcPts val="2700"/>
              </a:lnSpc>
              <a:buFont typeface="Courier New"/>
              <a:buChar char="o"/>
              <a:defRPr/>
            </a:pPr>
            <a:endParaRPr lang="pl-PL" i="1" dirty="0">
              <a:solidFill>
                <a:schemeClr val="tx2"/>
              </a:solidFill>
              <a:latin typeface="+mn-lt"/>
              <a:ea typeface="Open Sans" panose="020B0606030504020204" pitchFamily="34" charset="0"/>
              <a:cs typeface="Calibri"/>
            </a:endParaRPr>
          </a:p>
          <a:p>
            <a:pPr marL="0" indent="0" algn="just">
              <a:lnSpc>
                <a:spcPts val="2700"/>
              </a:lnSpc>
              <a:buNone/>
              <a:defRPr/>
            </a:pPr>
            <a:endParaRPr lang="pl-PL" i="1" dirty="0">
              <a:solidFill>
                <a:schemeClr val="tx2"/>
              </a:solidFill>
              <a:latin typeface="+mn-lt"/>
              <a:ea typeface="Open Sans" panose="020B0606030504020204" pitchFamily="34" charset="0"/>
            </a:endParaRPr>
          </a:p>
          <a:p>
            <a:pPr lvl="1" algn="just">
              <a:lnSpc>
                <a:spcPct val="150000"/>
              </a:lnSpc>
              <a:spcBef>
                <a:spcPct val="0"/>
              </a:spcBef>
            </a:pPr>
            <a:endParaRPr lang="pl-PL" altLang="pl-PL" i="1" dirty="0">
              <a:solidFill>
                <a:schemeClr val="tx2"/>
              </a:solidFill>
              <a:latin typeface="+mn-lt"/>
            </a:endParaRPr>
          </a:p>
          <a:p>
            <a:pPr marL="0" indent="0">
              <a:buNone/>
            </a:pPr>
            <a:endParaRPr lang="pl-PL" dirty="0">
              <a:latin typeface="+mn-lt"/>
            </a:endParaRPr>
          </a:p>
        </p:txBody>
      </p:sp>
    </p:spTree>
    <p:extLst>
      <p:ext uri="{BB962C8B-B14F-4D97-AF65-F5344CB8AC3E}">
        <p14:creationId xmlns:p14="http://schemas.microsoft.com/office/powerpoint/2010/main" val="2553954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p:txBody>
          <a:bodyPr/>
          <a:lstStyle/>
          <a:p>
            <a:r>
              <a:rPr lang="pl-PL" sz="2000" dirty="0">
                <a:latin typeface="+mn-lt"/>
                <a:ea typeface="Open Sans"/>
                <a:cs typeface="Arial"/>
              </a:rPr>
              <a:t>Wydatkami niekwalifikowalnymi są:</a:t>
            </a: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11</a:t>
            </a:fld>
            <a:endParaRPr lang="pl-PL" dirty="0"/>
          </a:p>
        </p:txBody>
      </p:sp>
      <p:sp>
        <p:nvSpPr>
          <p:cNvPr id="4" name="Symbol zastępczy zawartości 3">
            <a:extLst>
              <a:ext uri="{FF2B5EF4-FFF2-40B4-BE49-F238E27FC236}">
                <a16:creationId xmlns:a16="http://schemas.microsoft.com/office/drawing/2014/main" id="{7678480A-4478-DBDC-2084-EB07E88CED5D}"/>
              </a:ext>
            </a:extLst>
          </p:cNvPr>
          <p:cNvSpPr>
            <a:spLocks noGrp="1"/>
          </p:cNvSpPr>
          <p:nvPr>
            <p:ph idx="1"/>
          </p:nvPr>
        </p:nvSpPr>
        <p:spPr>
          <a:xfrm>
            <a:off x="1025907" y="1619597"/>
            <a:ext cx="8640382" cy="5040242"/>
          </a:xfrm>
        </p:spPr>
        <p:txBody>
          <a:bodyPr>
            <a:normAutofit/>
          </a:bodyPr>
          <a:lstStyle/>
          <a:p>
            <a:pPr marL="228600" indent="-228600" algn="just">
              <a:lnSpc>
                <a:spcPts val="2700"/>
              </a:lnSpc>
              <a:buClr>
                <a:srgbClr val="003399"/>
              </a:buClr>
              <a:buFont typeface="Wingdings"/>
              <a:buChar char="Ø"/>
              <a:defRPr/>
            </a:pPr>
            <a:r>
              <a:rPr lang="pl-PL" dirty="0">
                <a:solidFill>
                  <a:schemeClr val="tx2"/>
                </a:solidFill>
                <a:latin typeface="+mn-lt"/>
                <a:ea typeface="Open Sans"/>
                <a:cs typeface="Arial"/>
              </a:rPr>
              <a:t>transakcje, bez względu na liczbę wynikających z nich płatności, dokonane w gotówce, których wartość przekracza kwotę, o której mowa w ustawie Prawo przedsiębiorców, art. 19 czyli </a:t>
            </a:r>
            <a:r>
              <a:rPr lang="pl-PL" i="1" u="sng" dirty="0">
                <a:solidFill>
                  <a:schemeClr val="tx2"/>
                </a:solidFill>
                <a:latin typeface="+mn-lt"/>
                <a:ea typeface="Open Sans"/>
                <a:cs typeface="Open Sans"/>
              </a:rPr>
              <a:t>15 000 zł lub równowartość tej kwoty. Przy czym transakcje w walutach obcych przelicza się na złote według średniego kursu walut obcych ogłaszanego przez Narodowy Bank Polski z ostatniego dnia roboczego poprzedzającego dzień dokonania transakcji</a:t>
            </a:r>
            <a:r>
              <a:rPr lang="pl-PL" dirty="0">
                <a:solidFill>
                  <a:schemeClr val="tx2"/>
                </a:solidFill>
                <a:latin typeface="+mn-lt"/>
                <a:ea typeface="Open Sans"/>
                <a:cs typeface="Open Sans"/>
              </a:rPr>
              <a:t>,</a:t>
            </a:r>
            <a:endParaRPr lang="pl-PL" i="1" u="sng" dirty="0">
              <a:solidFill>
                <a:schemeClr val="tx2"/>
              </a:solidFill>
              <a:latin typeface="+mn-lt"/>
              <a:ea typeface="Open Sans" panose="020B0606030504020204" pitchFamily="34" charset="0"/>
            </a:endParaRPr>
          </a:p>
          <a:p>
            <a:pPr marL="228600" indent="-228600" algn="just">
              <a:lnSpc>
                <a:spcPts val="2700"/>
              </a:lnSpc>
              <a:buFont typeface="Wingdings"/>
              <a:buChar char="Ø"/>
              <a:defRPr/>
            </a:pPr>
            <a:r>
              <a:rPr lang="pl-PL" dirty="0">
                <a:solidFill>
                  <a:schemeClr val="tx2"/>
                </a:solidFill>
                <a:latin typeface="+mn-lt"/>
                <a:ea typeface="Open Sans"/>
                <a:cs typeface="Open Sans"/>
              </a:rPr>
              <a:t>zaliczka wypłacona przez beneficjenta niezgodnie z postanowieniami umowy, lub jeśli element objęty zaliczką nie jest kwalifikowalny lub nie został faktycznie zrealizowany lub dostarczony w okresie kwalifikowalności projektu.</a:t>
            </a:r>
            <a:endParaRPr lang="pl-PL" i="1" dirty="0">
              <a:solidFill>
                <a:schemeClr val="tx2"/>
              </a:solidFill>
              <a:latin typeface="+mn-lt"/>
              <a:ea typeface="Open Sans" panose="020B0606030504020204" pitchFamily="34" charset="0"/>
              <a:cs typeface="Open Sans"/>
            </a:endParaRPr>
          </a:p>
          <a:p>
            <a:pPr marL="457200" lvl="1" indent="0" algn="just">
              <a:lnSpc>
                <a:spcPts val="2700"/>
              </a:lnSpc>
              <a:buNone/>
              <a:defRPr/>
            </a:pPr>
            <a:endParaRPr lang="pl-PL" i="1" dirty="0">
              <a:solidFill>
                <a:schemeClr val="tx2"/>
              </a:solidFill>
              <a:latin typeface="+mn-lt"/>
              <a:ea typeface="Open Sans" panose="020B0606030504020204" pitchFamily="34" charset="0"/>
              <a:cs typeface="Calibri"/>
            </a:endParaRPr>
          </a:p>
          <a:p>
            <a:pPr marL="0" indent="0" algn="just">
              <a:lnSpc>
                <a:spcPts val="2700"/>
              </a:lnSpc>
              <a:buNone/>
              <a:defRPr/>
            </a:pPr>
            <a:endParaRPr lang="pl-PL" i="1" dirty="0">
              <a:solidFill>
                <a:schemeClr val="tx2"/>
              </a:solidFill>
              <a:latin typeface="+mn-lt"/>
              <a:ea typeface="Open Sans" panose="020B0606030504020204" pitchFamily="34" charset="0"/>
            </a:endParaRPr>
          </a:p>
          <a:p>
            <a:pPr lvl="1" algn="just">
              <a:lnSpc>
                <a:spcPct val="150000"/>
              </a:lnSpc>
              <a:spcBef>
                <a:spcPct val="0"/>
              </a:spcBef>
            </a:pPr>
            <a:endParaRPr lang="pl-PL" altLang="pl-PL" i="1" dirty="0">
              <a:solidFill>
                <a:schemeClr val="tx2"/>
              </a:solidFill>
              <a:latin typeface="+mn-lt"/>
            </a:endParaRPr>
          </a:p>
          <a:p>
            <a:pPr marL="0" indent="0">
              <a:buNone/>
            </a:pPr>
            <a:endParaRPr lang="pl-PL" dirty="0">
              <a:latin typeface="+mn-lt"/>
            </a:endParaRPr>
          </a:p>
        </p:txBody>
      </p:sp>
    </p:spTree>
    <p:extLst>
      <p:ext uri="{BB962C8B-B14F-4D97-AF65-F5344CB8AC3E}">
        <p14:creationId xmlns:p14="http://schemas.microsoft.com/office/powerpoint/2010/main" val="2933069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latin typeface="+mn-lt"/>
                <a:ea typeface="Open Sans"/>
                <a:cs typeface="Arial"/>
              </a:rPr>
              <a:t>Podwójne finansowanie:</a:t>
            </a: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12</a:t>
            </a:fld>
            <a:endParaRPr lang="pl-PL" dirty="0"/>
          </a:p>
        </p:txBody>
      </p:sp>
      <p:sp>
        <p:nvSpPr>
          <p:cNvPr id="4" name="Symbol zastępczy zawartości 3">
            <a:extLst>
              <a:ext uri="{FF2B5EF4-FFF2-40B4-BE49-F238E27FC236}">
                <a16:creationId xmlns:a16="http://schemas.microsoft.com/office/drawing/2014/main" id="{7678480A-4478-DBDC-2084-EB07E88CED5D}"/>
              </a:ext>
            </a:extLst>
          </p:cNvPr>
          <p:cNvSpPr>
            <a:spLocks noGrp="1"/>
          </p:cNvSpPr>
          <p:nvPr>
            <p:ph idx="1"/>
          </p:nvPr>
        </p:nvSpPr>
        <p:spPr>
          <a:xfrm>
            <a:off x="1025907" y="1115541"/>
            <a:ext cx="8640382" cy="5904296"/>
          </a:xfrm>
        </p:spPr>
        <p:txBody>
          <a:bodyPr>
            <a:normAutofit fontScale="25000" lnSpcReduction="20000"/>
          </a:bodyPr>
          <a:lstStyle/>
          <a:p>
            <a:pPr marL="0" indent="0" algn="just">
              <a:lnSpc>
                <a:spcPct val="120000"/>
              </a:lnSpc>
              <a:buNone/>
              <a:defRPr/>
            </a:pPr>
            <a:r>
              <a:rPr lang="pl-PL" sz="7200" dirty="0">
                <a:solidFill>
                  <a:schemeClr val="tx2"/>
                </a:solidFill>
                <a:latin typeface="+mn-lt"/>
                <a:ea typeface="Open Sans"/>
                <a:cs typeface="Open Sans"/>
              </a:rPr>
              <a:t>Niedozwolone jest podwójne finansowanie wydatków. Podwójne finansowanie oznacza w szczególności:</a:t>
            </a:r>
            <a:endParaRPr lang="pl-PL" sz="7200" dirty="0">
              <a:solidFill>
                <a:schemeClr val="tx2"/>
              </a:solidFill>
              <a:latin typeface="+mn-lt"/>
            </a:endParaRPr>
          </a:p>
          <a:p>
            <a:pPr marL="285750" indent="-285750" algn="just">
              <a:lnSpc>
                <a:spcPct val="120000"/>
              </a:lnSpc>
              <a:buFont typeface="Wingdings"/>
              <a:buChar char="Ø"/>
              <a:defRPr/>
            </a:pPr>
            <a:r>
              <a:rPr lang="pl-PL" sz="7200" dirty="0">
                <a:solidFill>
                  <a:schemeClr val="tx2"/>
                </a:solidFill>
                <a:latin typeface="+mn-lt"/>
                <a:ea typeface="Open Sans"/>
                <a:cs typeface="Open Sans"/>
              </a:rPr>
              <a:t> więcej niż jednokrotne przedstawienie do rozliczenia tego samego wydatku albo tej samej części wydatku ze środków UE w jakiejkolwiek formie,</a:t>
            </a:r>
            <a:endParaRPr lang="pl-PL" sz="7200" i="1" dirty="0">
              <a:solidFill>
                <a:schemeClr val="tx2"/>
              </a:solidFill>
              <a:latin typeface="+mn-lt"/>
            </a:endParaRPr>
          </a:p>
          <a:p>
            <a:pPr marL="285750" indent="-285750" algn="just">
              <a:lnSpc>
                <a:spcPct val="120000"/>
              </a:lnSpc>
              <a:buFont typeface="Wingdings"/>
              <a:buChar char="Ø"/>
              <a:defRPr/>
            </a:pPr>
            <a:r>
              <a:rPr lang="pl-PL" sz="7200" dirty="0">
                <a:solidFill>
                  <a:schemeClr val="tx2"/>
                </a:solidFill>
                <a:latin typeface="+mn-lt"/>
                <a:ea typeface="Open Sans"/>
                <a:cs typeface="Open Sans"/>
              </a:rPr>
              <a:t>rozliczenie zakupu używanego środka trwałego, który był uprzednio współfinansowany z udziałem środków UE,</a:t>
            </a:r>
            <a:endParaRPr lang="pl-PL" sz="7200" i="1" dirty="0">
              <a:solidFill>
                <a:schemeClr val="tx2"/>
              </a:solidFill>
              <a:latin typeface="+mn-lt"/>
            </a:endParaRPr>
          </a:p>
          <a:p>
            <a:pPr marL="285750" indent="-285750" algn="just">
              <a:lnSpc>
                <a:spcPct val="120000"/>
              </a:lnSpc>
              <a:buFont typeface="Wingdings"/>
              <a:buChar char="Ø"/>
              <a:defRPr/>
            </a:pPr>
            <a:r>
              <a:rPr lang="pl-PL" sz="7200" dirty="0">
                <a:solidFill>
                  <a:schemeClr val="tx2"/>
                </a:solidFill>
                <a:latin typeface="+mn-lt"/>
                <a:ea typeface="Open Sans"/>
                <a:cs typeface="Open Sans"/>
              </a:rPr>
              <a:t>rozliczenie kosztów amortyzacji środka trwałego uprzednio zakupionego z udziałem środków UE,</a:t>
            </a:r>
            <a:endParaRPr lang="pl-PL" sz="7200" i="1" dirty="0">
              <a:solidFill>
                <a:schemeClr val="tx2"/>
              </a:solidFill>
              <a:latin typeface="+mn-lt"/>
            </a:endParaRPr>
          </a:p>
          <a:p>
            <a:pPr marL="285750" indent="-285750" algn="just">
              <a:lnSpc>
                <a:spcPct val="120000"/>
              </a:lnSpc>
              <a:buFont typeface="Wingdings"/>
              <a:buChar char="Ø"/>
              <a:defRPr/>
            </a:pPr>
            <a:r>
              <a:rPr lang="pl-PL" sz="7200" dirty="0">
                <a:solidFill>
                  <a:schemeClr val="tx2"/>
                </a:solidFill>
                <a:latin typeface="+mn-lt"/>
                <a:ea typeface="Open Sans"/>
                <a:cs typeface="Open Sans"/>
              </a:rPr>
              <a:t>rozliczenie wydatku poniesionego przez leasingodawcę na zakup przedmiotu leasingu w ramach leasingu finansowego, a następnie rozliczenie rat opłacanych przez beneficjenta w związku z leasingiem tego przedmiotu,</a:t>
            </a:r>
            <a:endParaRPr lang="pl-PL" sz="7200" i="1" dirty="0">
              <a:solidFill>
                <a:schemeClr val="tx2"/>
              </a:solidFill>
              <a:latin typeface="+mn-lt"/>
              <a:ea typeface="Open Sans"/>
              <a:cs typeface="Open Sans"/>
            </a:endParaRPr>
          </a:p>
          <a:p>
            <a:pPr marL="285750" indent="-285750" algn="just">
              <a:lnSpc>
                <a:spcPct val="120000"/>
              </a:lnSpc>
              <a:buFont typeface="Wingdings"/>
              <a:buChar char="Ø"/>
              <a:defRPr/>
            </a:pPr>
            <a:r>
              <a:rPr lang="pl-PL" sz="7200" dirty="0">
                <a:solidFill>
                  <a:schemeClr val="tx2"/>
                </a:solidFill>
                <a:latin typeface="+mn-lt"/>
                <a:ea typeface="Open Sans"/>
                <a:cs typeface="Open Sans"/>
              </a:rPr>
              <a:t>objęcie kosztów kwalifikowalnych jednocześnie wsparciem w formie pożyczki i gwarancji/poręczenia,</a:t>
            </a:r>
            <a:endParaRPr lang="pl-PL" sz="7200" i="1" dirty="0">
              <a:solidFill>
                <a:schemeClr val="tx2"/>
              </a:solidFill>
              <a:latin typeface="+mn-lt"/>
            </a:endParaRPr>
          </a:p>
          <a:p>
            <a:pPr marL="285750" indent="-285750" algn="just">
              <a:lnSpc>
                <a:spcPct val="120000"/>
              </a:lnSpc>
              <a:buFont typeface="Wingdings"/>
              <a:buChar char="Ø"/>
              <a:defRPr/>
            </a:pPr>
            <a:r>
              <a:rPr lang="pl-PL" sz="7200" dirty="0">
                <a:solidFill>
                  <a:schemeClr val="tx2"/>
                </a:solidFill>
                <a:latin typeface="+mn-lt"/>
                <a:ea typeface="Open Sans"/>
                <a:cs typeface="Open Sans"/>
              </a:rPr>
              <a:t>rozliczenie tego samego wydatku w kosztach pośrednich projektu oraz kosztach bezpośrednich projektu,</a:t>
            </a:r>
            <a:endParaRPr lang="pl-PL" sz="7200" i="1" dirty="0">
              <a:solidFill>
                <a:schemeClr val="tx2"/>
              </a:solidFill>
              <a:latin typeface="+mn-lt"/>
            </a:endParaRPr>
          </a:p>
          <a:p>
            <a:pPr marL="285750" indent="-285750" algn="just">
              <a:lnSpc>
                <a:spcPct val="120000"/>
              </a:lnSpc>
              <a:buFont typeface="Wingdings"/>
              <a:buChar char="Ø"/>
              <a:defRPr/>
            </a:pPr>
            <a:r>
              <a:rPr lang="pl-PL" sz="7200" dirty="0">
                <a:solidFill>
                  <a:schemeClr val="tx2"/>
                </a:solidFill>
                <a:latin typeface="+mn-lt"/>
                <a:ea typeface="Open Sans"/>
                <a:cs typeface="Open Sans"/>
              </a:rPr>
              <a:t>otrzymanie na wydatki kwalifikowalne danego projektu lub części projektu dotacji z kilku źródeł (krajowych, unijnych lub innych) w wysokości łącznie wyższej niż 100% wydatków kwalifikowalnych projektu lub części projektu </a:t>
            </a:r>
            <a:r>
              <a:rPr lang="pl-PL" sz="7200" i="1" dirty="0">
                <a:solidFill>
                  <a:schemeClr val="tx2"/>
                </a:solidFill>
                <a:latin typeface="+mn-lt"/>
                <a:ea typeface="Open Sans"/>
                <a:cs typeface="Arial"/>
              </a:rPr>
              <a:t>(nowy zapis, zasada obowiązująca).</a:t>
            </a:r>
            <a:endParaRPr lang="pl-PL" sz="7200" i="1" dirty="0">
              <a:solidFill>
                <a:schemeClr val="tx2"/>
              </a:solidFill>
              <a:latin typeface="+mn-lt"/>
              <a:ea typeface="Open Sans" panose="020B0606030504020204" pitchFamily="34" charset="0"/>
              <a:cs typeface="Calibri"/>
            </a:endParaRPr>
          </a:p>
          <a:p>
            <a:pPr marL="0" indent="0" algn="just">
              <a:lnSpc>
                <a:spcPts val="2700"/>
              </a:lnSpc>
              <a:buNone/>
              <a:defRPr/>
            </a:pPr>
            <a:endParaRPr lang="pl-PL" i="1" dirty="0">
              <a:solidFill>
                <a:schemeClr val="tx2"/>
              </a:solidFill>
              <a:latin typeface="+mn-lt"/>
              <a:ea typeface="Open Sans" panose="020B0606030504020204" pitchFamily="34" charset="0"/>
            </a:endParaRPr>
          </a:p>
          <a:p>
            <a:pPr lvl="1" algn="just">
              <a:lnSpc>
                <a:spcPct val="150000"/>
              </a:lnSpc>
              <a:spcBef>
                <a:spcPct val="0"/>
              </a:spcBef>
            </a:pPr>
            <a:endParaRPr lang="pl-PL" altLang="pl-PL" i="1" dirty="0">
              <a:solidFill>
                <a:schemeClr val="tx2"/>
              </a:solidFill>
              <a:latin typeface="+mn-lt"/>
            </a:endParaRPr>
          </a:p>
          <a:p>
            <a:pPr marL="0" indent="0">
              <a:buNone/>
            </a:pPr>
            <a:endParaRPr lang="pl-PL" dirty="0">
              <a:latin typeface="+mn-lt"/>
            </a:endParaRPr>
          </a:p>
        </p:txBody>
      </p:sp>
    </p:spTree>
    <p:extLst>
      <p:ext uri="{BB962C8B-B14F-4D97-AF65-F5344CB8AC3E}">
        <p14:creationId xmlns:p14="http://schemas.microsoft.com/office/powerpoint/2010/main" val="1992941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latin typeface="+mn-lt"/>
                <a:ea typeface="Open Sans"/>
                <a:cs typeface="Arial"/>
              </a:rPr>
              <a:t>Kwalifikowalność podatku VAT w projektach o wartości poniżej 5 mln EUR:</a:t>
            </a: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13</a:t>
            </a:fld>
            <a:endParaRPr lang="pl-PL" dirty="0"/>
          </a:p>
        </p:txBody>
      </p:sp>
      <p:sp>
        <p:nvSpPr>
          <p:cNvPr id="4" name="Symbol zastępczy zawartości 3">
            <a:extLst>
              <a:ext uri="{FF2B5EF4-FFF2-40B4-BE49-F238E27FC236}">
                <a16:creationId xmlns:a16="http://schemas.microsoft.com/office/drawing/2014/main" id="{7678480A-4478-DBDC-2084-EB07E88CED5D}"/>
              </a:ext>
            </a:extLst>
          </p:cNvPr>
          <p:cNvSpPr>
            <a:spLocks noGrp="1"/>
          </p:cNvSpPr>
          <p:nvPr>
            <p:ph idx="1"/>
          </p:nvPr>
        </p:nvSpPr>
        <p:spPr>
          <a:xfrm>
            <a:off x="1025907" y="1115541"/>
            <a:ext cx="8640382" cy="5904296"/>
          </a:xfrm>
        </p:spPr>
        <p:txBody>
          <a:bodyPr>
            <a:normAutofit/>
          </a:bodyPr>
          <a:lstStyle/>
          <a:p>
            <a:pPr marL="0" indent="0">
              <a:buNone/>
            </a:pPr>
            <a:endParaRPr lang="pl-PL" i="1" dirty="0">
              <a:solidFill>
                <a:srgbClr val="002060"/>
              </a:solidFill>
              <a:latin typeface="+mn-lt"/>
            </a:endParaRPr>
          </a:p>
          <a:p>
            <a:pPr marL="0" indent="0" algn="ctr">
              <a:buNone/>
            </a:pPr>
            <a:r>
              <a:rPr lang="pl-PL" dirty="0">
                <a:solidFill>
                  <a:srgbClr val="002060"/>
                </a:solidFill>
                <a:latin typeface="+mn-lt"/>
              </a:rPr>
              <a:t>Kwestia kwalifikowalności podatku VAT została uregulowana w </a:t>
            </a:r>
            <a:r>
              <a:rPr lang="pl-PL" i="1" dirty="0">
                <a:solidFill>
                  <a:srgbClr val="002060"/>
                </a:solidFill>
                <a:latin typeface="+mn-lt"/>
              </a:rPr>
              <a:t>Wytycznych dotyczących kwalifikowalności wydatków na lata 2021-2027. </a:t>
            </a:r>
          </a:p>
          <a:p>
            <a:pPr>
              <a:buFontTx/>
              <a:buChar char="-"/>
            </a:pPr>
            <a:r>
              <a:rPr lang="pl-PL" dirty="0">
                <a:solidFill>
                  <a:srgbClr val="002060"/>
                </a:solidFill>
                <a:latin typeface="+mn-lt"/>
              </a:rPr>
              <a:t>Podatek VAT w projekcie, którego łączny koszt jest mniejszy niż 5 mln EUR (włączając VAT), co do zasady może być kwalifikowalny;</a:t>
            </a:r>
          </a:p>
          <a:p>
            <a:pPr>
              <a:buFontTx/>
              <a:buChar char="-"/>
            </a:pPr>
            <a:r>
              <a:rPr lang="pl-PL" dirty="0">
                <a:solidFill>
                  <a:srgbClr val="002060"/>
                </a:solidFill>
                <a:latin typeface="+mn-lt"/>
              </a:rPr>
              <a:t> Podatek VAT w projekcie, którego łączny koszt wynosi co najmniej 5 mln EUR (włączając VAT), jest niekwalifikowalny, chyba że nie ma prawnej możliwości jego odzyskania, zgodnie z przepisami prawa krajowego. </a:t>
            </a:r>
          </a:p>
          <a:p>
            <a:pPr marL="0" indent="0" algn="ctr">
              <a:buNone/>
            </a:pPr>
            <a:endParaRPr lang="pl-PL" dirty="0">
              <a:solidFill>
                <a:srgbClr val="002060"/>
              </a:solidFill>
              <a:latin typeface="+mn-lt"/>
            </a:endParaRPr>
          </a:p>
          <a:p>
            <a:pPr marL="0" indent="0" algn="ctr">
              <a:buNone/>
            </a:pPr>
            <a:r>
              <a:rPr lang="pl-PL" b="1" dirty="0">
                <a:solidFill>
                  <a:srgbClr val="002060"/>
                </a:solidFill>
                <a:latin typeface="+mn-lt"/>
              </a:rPr>
              <a:t>W przypadku projektu, którego łączny koszt jest mniejszy niż 5 mln EUR (włączając VAT), nie ma konieczności składania przez Beneficjenta lub Partnera oświadczenia o kwalifikowalności podatku VAT.  </a:t>
            </a:r>
          </a:p>
        </p:txBody>
      </p:sp>
    </p:spTree>
    <p:extLst>
      <p:ext uri="{BB962C8B-B14F-4D97-AF65-F5344CB8AC3E}">
        <p14:creationId xmlns:p14="http://schemas.microsoft.com/office/powerpoint/2010/main" val="4270391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latin typeface="+mn-lt"/>
                <a:ea typeface="Open Sans"/>
                <a:cs typeface="Arial"/>
              </a:rPr>
              <a:t>Cross - </a:t>
            </a:r>
            <a:r>
              <a:rPr lang="pl-PL" sz="2200" dirty="0" err="1">
                <a:latin typeface="+mn-lt"/>
                <a:ea typeface="Open Sans"/>
                <a:cs typeface="Arial"/>
              </a:rPr>
              <a:t>financing</a:t>
            </a: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14</a:t>
            </a:fld>
            <a:endParaRPr lang="pl-PL" dirty="0"/>
          </a:p>
        </p:txBody>
      </p:sp>
      <p:sp>
        <p:nvSpPr>
          <p:cNvPr id="4" name="Symbol zastępczy zawartości 3">
            <a:extLst>
              <a:ext uri="{FF2B5EF4-FFF2-40B4-BE49-F238E27FC236}">
                <a16:creationId xmlns:a16="http://schemas.microsoft.com/office/drawing/2014/main" id="{7678480A-4478-DBDC-2084-EB07E88CED5D}"/>
              </a:ext>
            </a:extLst>
          </p:cNvPr>
          <p:cNvSpPr>
            <a:spLocks noGrp="1"/>
          </p:cNvSpPr>
          <p:nvPr>
            <p:ph idx="1"/>
          </p:nvPr>
        </p:nvSpPr>
        <p:spPr>
          <a:xfrm>
            <a:off x="1025907" y="1115541"/>
            <a:ext cx="8640382" cy="5904296"/>
          </a:xfrm>
        </p:spPr>
        <p:txBody>
          <a:bodyPr>
            <a:normAutofit/>
          </a:bodyPr>
          <a:lstStyle/>
          <a:p>
            <a:pPr>
              <a:lnSpc>
                <a:spcPct val="150000"/>
              </a:lnSpc>
              <a:spcBef>
                <a:spcPct val="0"/>
              </a:spcBef>
              <a:buFont typeface="Wingdings" panose="05000000000000000000" pitchFamily="2" charset="2"/>
              <a:buChar char="Ø"/>
            </a:pPr>
            <a:r>
              <a:rPr lang="pl-PL" altLang="pl-PL" dirty="0">
                <a:solidFill>
                  <a:schemeClr val="tx2"/>
                </a:solidFill>
                <a:latin typeface="+mn-lt"/>
                <a:ea typeface="Open Sans"/>
                <a:cs typeface="Open Sans"/>
              </a:rPr>
              <a:t>Kategorie wydatków, które zostaną poniesione w ramach </a:t>
            </a:r>
            <a:r>
              <a:rPr lang="pl-PL" altLang="pl-PL" i="1" dirty="0">
                <a:solidFill>
                  <a:schemeClr val="tx2"/>
                </a:solidFill>
                <a:latin typeface="+mn-lt"/>
                <a:ea typeface="Open Sans"/>
                <a:cs typeface="Open Sans"/>
              </a:rPr>
              <a:t>cross-</a:t>
            </a:r>
            <a:r>
              <a:rPr lang="pl-PL" altLang="pl-PL" i="1" dirty="0" err="1">
                <a:solidFill>
                  <a:schemeClr val="tx2"/>
                </a:solidFill>
                <a:latin typeface="+mn-lt"/>
                <a:ea typeface="Open Sans"/>
                <a:cs typeface="Open Sans"/>
              </a:rPr>
              <a:t>financingu</a:t>
            </a:r>
            <a:r>
              <a:rPr lang="pl-PL" altLang="pl-PL" dirty="0">
                <a:solidFill>
                  <a:schemeClr val="tx2"/>
                </a:solidFill>
                <a:latin typeface="+mn-lt"/>
                <a:ea typeface="Open Sans"/>
                <a:cs typeface="Open Sans"/>
              </a:rPr>
              <a:t>, musi być, uwzględnione w zatwierdzonym wniosku o dofinansowanie projektu i podlegają rozliczeniu we wnioskach beneficjenta o płatność i </a:t>
            </a:r>
            <a:r>
              <a:rPr lang="pl-PL" altLang="pl-PL" dirty="0">
                <a:solidFill>
                  <a:schemeClr val="tx2"/>
                </a:solidFill>
                <a:latin typeface="+mn-lt"/>
              </a:rPr>
              <a:t>nie może stanowić więcej niż </a:t>
            </a:r>
            <a:r>
              <a:rPr lang="pl-PL" altLang="pl-PL" b="1" dirty="0">
                <a:solidFill>
                  <a:schemeClr val="tx2"/>
                </a:solidFill>
                <a:latin typeface="+mn-lt"/>
              </a:rPr>
              <a:t>15%</a:t>
            </a:r>
            <a:r>
              <a:rPr lang="pl-PL" altLang="pl-PL" dirty="0">
                <a:solidFill>
                  <a:schemeClr val="tx2"/>
                </a:solidFill>
                <a:latin typeface="+mn-lt"/>
              </a:rPr>
              <a:t> </a:t>
            </a:r>
            <a:r>
              <a:rPr lang="pl-PL" altLang="pl-PL" b="1" dirty="0">
                <a:solidFill>
                  <a:schemeClr val="tx2"/>
                </a:solidFill>
                <a:latin typeface="+mn-lt"/>
              </a:rPr>
              <a:t>całkowitej wartości projektu</a:t>
            </a:r>
            <a:r>
              <a:rPr lang="pl-PL" altLang="pl-PL" dirty="0">
                <a:solidFill>
                  <a:schemeClr val="tx2"/>
                </a:solidFill>
                <a:latin typeface="+mn-lt"/>
              </a:rPr>
              <a:t>.</a:t>
            </a:r>
            <a:br>
              <a:rPr lang="pl-PL" altLang="pl-PL" dirty="0">
                <a:solidFill>
                  <a:schemeClr val="tx2"/>
                </a:solidFill>
                <a:latin typeface="+mn-lt"/>
                <a:ea typeface="Open Sans"/>
                <a:cs typeface="Open Sans"/>
              </a:rPr>
            </a:br>
            <a:r>
              <a:rPr lang="pl-PL" altLang="pl-PL" dirty="0">
                <a:solidFill>
                  <a:schemeClr val="tx2"/>
                </a:solidFill>
                <a:latin typeface="+mn-lt"/>
              </a:rPr>
              <a:t>Limit ten wylicza się z uwzględnieniem kosztów bezpośrednich i odpowiadających im kosztów pośrednich. Limit </a:t>
            </a:r>
            <a:r>
              <a:rPr lang="pl-PL" altLang="pl-PL" i="1" dirty="0">
                <a:solidFill>
                  <a:schemeClr val="tx2"/>
                </a:solidFill>
                <a:latin typeface="+mn-lt"/>
              </a:rPr>
              <a:t>cross-</a:t>
            </a:r>
            <a:r>
              <a:rPr lang="pl-PL" altLang="pl-PL" i="1" dirty="0" err="1">
                <a:solidFill>
                  <a:schemeClr val="tx2"/>
                </a:solidFill>
                <a:latin typeface="+mn-lt"/>
              </a:rPr>
              <a:t>financingu</a:t>
            </a:r>
            <a:r>
              <a:rPr lang="pl-PL" altLang="pl-PL" dirty="0">
                <a:solidFill>
                  <a:schemeClr val="tx2"/>
                </a:solidFill>
                <a:latin typeface="+mn-lt"/>
              </a:rPr>
              <a:t> przede wszystkim sprawdzany jest na etapie ubiegania się o dofinansowanie projektu. We wniosku o dofinansowanie wykazują Państwo wartość kosztów w ramach </a:t>
            </a:r>
            <a:r>
              <a:rPr lang="pl-PL" altLang="pl-PL" i="1" dirty="0">
                <a:solidFill>
                  <a:schemeClr val="tx2"/>
                </a:solidFill>
                <a:latin typeface="+mn-lt"/>
              </a:rPr>
              <a:t>cross-</a:t>
            </a:r>
            <a:r>
              <a:rPr lang="pl-PL" altLang="pl-PL" i="1" dirty="0" err="1">
                <a:solidFill>
                  <a:schemeClr val="tx2"/>
                </a:solidFill>
                <a:latin typeface="+mn-lt"/>
              </a:rPr>
              <a:t>financingu</a:t>
            </a:r>
            <a:r>
              <a:rPr lang="pl-PL" altLang="pl-PL" dirty="0">
                <a:solidFill>
                  <a:schemeClr val="tx2"/>
                </a:solidFill>
                <a:latin typeface="+mn-lt"/>
              </a:rPr>
              <a:t> oraz procent tych kosztów w stosunku do kosztów ogółem.</a:t>
            </a:r>
            <a:endParaRPr lang="pl-PL" altLang="pl-PL" dirty="0">
              <a:solidFill>
                <a:schemeClr val="tx2"/>
              </a:solidFill>
              <a:latin typeface="+mn-lt"/>
              <a:ea typeface="Open Sans"/>
              <a:cs typeface="Open Sans"/>
            </a:endParaRPr>
          </a:p>
          <a:p>
            <a:pPr>
              <a:lnSpc>
                <a:spcPct val="150000"/>
              </a:lnSpc>
              <a:spcBef>
                <a:spcPct val="0"/>
              </a:spcBef>
              <a:buFont typeface="Wingdings" panose="05000000000000000000" pitchFamily="2" charset="2"/>
              <a:buChar char="Ø"/>
            </a:pPr>
            <a:r>
              <a:rPr lang="pl-PL" altLang="pl-PL" i="1" dirty="0">
                <a:solidFill>
                  <a:schemeClr val="tx2"/>
                </a:solidFill>
                <a:latin typeface="+mn-lt"/>
                <a:ea typeface="Open Sans"/>
                <a:cs typeface="Open Sans"/>
              </a:rPr>
              <a:t>Cross-</a:t>
            </a:r>
            <a:r>
              <a:rPr lang="pl-PL" altLang="pl-PL" i="1" dirty="0" err="1">
                <a:solidFill>
                  <a:schemeClr val="tx2"/>
                </a:solidFill>
                <a:latin typeface="+mn-lt"/>
                <a:ea typeface="Open Sans"/>
                <a:cs typeface="Open Sans"/>
              </a:rPr>
              <a:t>financing</a:t>
            </a:r>
            <a:r>
              <a:rPr lang="pl-PL" altLang="pl-PL" dirty="0">
                <a:solidFill>
                  <a:schemeClr val="tx2"/>
                </a:solidFill>
                <a:latin typeface="+mn-lt"/>
                <a:ea typeface="Open Sans"/>
                <a:cs typeface="Open Sans"/>
              </a:rPr>
              <a:t> w projektach EFS+ dotyczy wyłącznie: </a:t>
            </a:r>
            <a:r>
              <a:rPr lang="pl-PL" altLang="pl-PL" dirty="0">
                <a:solidFill>
                  <a:srgbClr val="FF0000"/>
                </a:solidFill>
                <a:latin typeface="+mn-lt"/>
                <a:ea typeface="Open Sans"/>
                <a:cs typeface="Open Sans"/>
              </a:rPr>
              <a:t>(</a:t>
            </a:r>
            <a:r>
              <a:rPr lang="pl-PL" altLang="pl-PL" i="1" dirty="0">
                <a:solidFill>
                  <a:srgbClr val="FF0000"/>
                </a:solidFill>
                <a:latin typeface="+mn-lt"/>
                <a:ea typeface="Open Sans"/>
                <a:cs typeface="Open Sans"/>
              </a:rPr>
              <a:t>zapis nowy, doprecyzowujący):</a:t>
            </a:r>
            <a:endParaRPr lang="pl-PL" altLang="pl-PL" i="1" dirty="0">
              <a:solidFill>
                <a:srgbClr val="FF0000"/>
              </a:solidFill>
              <a:latin typeface="+mn-lt"/>
            </a:endParaRPr>
          </a:p>
          <a:p>
            <a:pPr lvl="1" algn="just">
              <a:lnSpc>
                <a:spcPts val="2700"/>
              </a:lnSpc>
              <a:spcBef>
                <a:spcPct val="0"/>
              </a:spcBef>
              <a:buFont typeface="Courier New" panose="02070309020205020404" pitchFamily="49" charset="0"/>
              <a:buChar char="o"/>
            </a:pPr>
            <a:r>
              <a:rPr lang="pl-PL" altLang="pl-PL" dirty="0">
                <a:solidFill>
                  <a:schemeClr val="tx2"/>
                </a:solidFill>
                <a:latin typeface="+mn-lt"/>
                <a:ea typeface="Open Sans"/>
                <a:cs typeface="Open Sans"/>
              </a:rPr>
              <a:t>zakupu gruntu i nieruchomości, </a:t>
            </a:r>
            <a:endParaRPr lang="pl-PL" altLang="pl-PL" dirty="0">
              <a:solidFill>
                <a:schemeClr val="tx2"/>
              </a:solidFill>
              <a:latin typeface="+mn-lt"/>
              <a:ea typeface="Open Sans"/>
            </a:endParaRPr>
          </a:p>
          <a:p>
            <a:pPr lvl="1" algn="just">
              <a:lnSpc>
                <a:spcPts val="2700"/>
              </a:lnSpc>
              <a:spcBef>
                <a:spcPct val="0"/>
              </a:spcBef>
              <a:buFont typeface="Courier New" panose="02070309020205020404" pitchFamily="49" charset="0"/>
              <a:buChar char="o"/>
            </a:pPr>
            <a:r>
              <a:rPr lang="pl-PL" altLang="pl-PL" dirty="0">
                <a:solidFill>
                  <a:schemeClr val="tx2"/>
                </a:solidFill>
                <a:latin typeface="+mn-lt"/>
                <a:ea typeface="Open Sans"/>
                <a:cs typeface="Open Sans"/>
              </a:rPr>
              <a:t>zakupu infrastruktury</a:t>
            </a:r>
          </a:p>
          <a:p>
            <a:pPr lvl="1" algn="just">
              <a:lnSpc>
                <a:spcPts val="2700"/>
              </a:lnSpc>
              <a:spcBef>
                <a:spcPct val="0"/>
              </a:spcBef>
              <a:buFont typeface="Courier New" panose="02070309020205020404" pitchFamily="49" charset="0"/>
              <a:buChar char="o"/>
            </a:pPr>
            <a:r>
              <a:rPr lang="pl-PL" altLang="pl-PL" dirty="0">
                <a:solidFill>
                  <a:schemeClr val="tx2"/>
                </a:solidFill>
                <a:latin typeface="+mn-lt"/>
                <a:ea typeface="Open Sans"/>
                <a:cs typeface="Open Sans"/>
              </a:rPr>
              <a:t>zakup mebli, sprzętu i pojazdów z wyjątkiem sytuacji, gdy:</a:t>
            </a:r>
          </a:p>
          <a:p>
            <a:pPr marL="0" indent="0" algn="just">
              <a:lnSpc>
                <a:spcPts val="2700"/>
              </a:lnSpc>
              <a:buNone/>
              <a:defRPr/>
            </a:pPr>
            <a:endParaRPr lang="pl-PL" i="1" dirty="0">
              <a:solidFill>
                <a:schemeClr val="tx2"/>
              </a:solidFill>
              <a:latin typeface="+mn-lt"/>
              <a:ea typeface="Open Sans" panose="020B0606030504020204" pitchFamily="34" charset="0"/>
            </a:endParaRPr>
          </a:p>
          <a:p>
            <a:pPr lvl="1" algn="just">
              <a:lnSpc>
                <a:spcPct val="150000"/>
              </a:lnSpc>
              <a:spcBef>
                <a:spcPct val="0"/>
              </a:spcBef>
            </a:pPr>
            <a:endParaRPr lang="pl-PL" altLang="pl-PL" i="1" dirty="0">
              <a:solidFill>
                <a:schemeClr val="tx2"/>
              </a:solidFill>
              <a:latin typeface="+mn-lt"/>
            </a:endParaRPr>
          </a:p>
          <a:p>
            <a:pPr marL="0" indent="0">
              <a:buNone/>
            </a:pPr>
            <a:endParaRPr lang="pl-PL" dirty="0">
              <a:latin typeface="+mn-lt"/>
            </a:endParaRPr>
          </a:p>
        </p:txBody>
      </p:sp>
    </p:spTree>
    <p:extLst>
      <p:ext uri="{BB962C8B-B14F-4D97-AF65-F5344CB8AC3E}">
        <p14:creationId xmlns:p14="http://schemas.microsoft.com/office/powerpoint/2010/main" val="3524571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latin typeface="+mn-lt"/>
                <a:ea typeface="Open Sans"/>
                <a:cs typeface="Arial"/>
              </a:rPr>
              <a:t>Cross - </a:t>
            </a:r>
            <a:r>
              <a:rPr lang="pl-PL" sz="2200" dirty="0" err="1">
                <a:latin typeface="+mn-lt"/>
                <a:ea typeface="Open Sans"/>
                <a:cs typeface="Arial"/>
              </a:rPr>
              <a:t>financing</a:t>
            </a: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15</a:t>
            </a:fld>
            <a:endParaRPr lang="pl-PL" dirty="0"/>
          </a:p>
        </p:txBody>
      </p:sp>
      <p:sp>
        <p:nvSpPr>
          <p:cNvPr id="4" name="Symbol zastępczy zawartości 3">
            <a:extLst>
              <a:ext uri="{FF2B5EF4-FFF2-40B4-BE49-F238E27FC236}">
                <a16:creationId xmlns:a16="http://schemas.microsoft.com/office/drawing/2014/main" id="{7678480A-4478-DBDC-2084-EB07E88CED5D}"/>
              </a:ext>
            </a:extLst>
          </p:cNvPr>
          <p:cNvSpPr>
            <a:spLocks noGrp="1"/>
          </p:cNvSpPr>
          <p:nvPr>
            <p:ph idx="1"/>
          </p:nvPr>
        </p:nvSpPr>
        <p:spPr>
          <a:xfrm>
            <a:off x="1037111" y="1475581"/>
            <a:ext cx="8640382" cy="5544256"/>
          </a:xfrm>
        </p:spPr>
        <p:txBody>
          <a:bodyPr>
            <a:normAutofit/>
          </a:bodyPr>
          <a:lstStyle/>
          <a:p>
            <a:pPr marL="0" indent="0">
              <a:buNone/>
              <a:defRPr/>
            </a:pPr>
            <a:r>
              <a:rPr lang="pl-PL" dirty="0">
                <a:solidFill>
                  <a:schemeClr val="tx2"/>
                </a:solidFill>
                <a:latin typeface="+mn-lt"/>
              </a:rPr>
              <a:t>i) </a:t>
            </a:r>
            <a:r>
              <a:rPr lang="pl-PL" b="1" dirty="0">
                <a:solidFill>
                  <a:schemeClr val="tx2"/>
                </a:solidFill>
                <a:latin typeface="+mn-lt"/>
              </a:rPr>
              <a:t>zakupy zostaną zamortyzowane w całości w okresie realizacji projektu oraz zostaną spełnione warunki dla amortyzacji określone w podrozdziale 3.7 </a:t>
            </a:r>
            <a:r>
              <a:rPr lang="pl-PL" dirty="0">
                <a:solidFill>
                  <a:schemeClr val="tx2"/>
                </a:solidFill>
                <a:latin typeface="+mn-lt"/>
              </a:rPr>
              <a:t>„Wytycznych dotyczących kwalifikowalności wydatków na lata 2021-2027”. Musicie Państwo wykazać, że dany zakup dotyczy kwoty, dla której dokonywana jest jednorazowa amortyzacja (obecnie zgodnie z przepisami jednorazowa amortyzacja środków trwałych dotyczy zakupu środków, których wartość początkowa jest równa lub niższa niż 10 000 PLN) lub, dla której zakup zostanie zamortyzowany w okresie realizacji projektu. Możecie Państwo dokonać jednorazowego odpisu amortyzacyjnego lub rozłożyć odpisy amortyzacyjne zgodnie ze stawkami amortyzacyjnymi określonymi w przepisach krajowych (o ile zakupy w całości zostaną zamortyzowane do daty zakończenia projektu). Najczęściej występującym przykładem środka trwałego, który jest amortyzowany w okresie realizacji projektu jest sprzęt komputerowy, </a:t>
            </a:r>
          </a:p>
          <a:p>
            <a:pPr marL="0" indent="0">
              <a:buNone/>
              <a:defRPr/>
            </a:pPr>
            <a:r>
              <a:rPr lang="pl-PL" dirty="0">
                <a:solidFill>
                  <a:schemeClr val="tx2"/>
                </a:solidFill>
                <a:latin typeface="+mn-lt"/>
              </a:rPr>
              <a:t>lub </a:t>
            </a:r>
          </a:p>
          <a:p>
            <a:pPr marL="0" indent="0" algn="just">
              <a:lnSpc>
                <a:spcPts val="2700"/>
              </a:lnSpc>
              <a:buNone/>
              <a:defRPr/>
            </a:pPr>
            <a:endParaRPr lang="pl-PL" i="1" dirty="0">
              <a:solidFill>
                <a:schemeClr val="tx2"/>
              </a:solidFill>
              <a:latin typeface="+mn-lt"/>
              <a:ea typeface="Open Sans" panose="020B0606030504020204" pitchFamily="34" charset="0"/>
            </a:endParaRPr>
          </a:p>
          <a:p>
            <a:pPr lvl="1" algn="just">
              <a:lnSpc>
                <a:spcPct val="150000"/>
              </a:lnSpc>
              <a:spcBef>
                <a:spcPct val="0"/>
              </a:spcBef>
            </a:pPr>
            <a:endParaRPr lang="pl-PL" altLang="pl-PL" i="1" dirty="0">
              <a:solidFill>
                <a:schemeClr val="tx2"/>
              </a:solidFill>
              <a:latin typeface="+mn-lt"/>
            </a:endParaRPr>
          </a:p>
          <a:p>
            <a:pPr marL="0" indent="0">
              <a:buNone/>
            </a:pPr>
            <a:endParaRPr lang="pl-PL" dirty="0">
              <a:latin typeface="+mn-lt"/>
            </a:endParaRPr>
          </a:p>
        </p:txBody>
      </p:sp>
    </p:spTree>
    <p:extLst>
      <p:ext uri="{BB962C8B-B14F-4D97-AF65-F5344CB8AC3E}">
        <p14:creationId xmlns:p14="http://schemas.microsoft.com/office/powerpoint/2010/main" val="154700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latin typeface="+mn-lt"/>
                <a:ea typeface="Open Sans"/>
                <a:cs typeface="Arial"/>
              </a:rPr>
              <a:t>Cross - </a:t>
            </a:r>
            <a:r>
              <a:rPr lang="pl-PL" sz="2200" dirty="0" err="1">
                <a:latin typeface="+mn-lt"/>
                <a:ea typeface="Open Sans"/>
                <a:cs typeface="Arial"/>
              </a:rPr>
              <a:t>financing</a:t>
            </a: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16</a:t>
            </a:fld>
            <a:endParaRPr lang="pl-PL" dirty="0"/>
          </a:p>
        </p:txBody>
      </p:sp>
      <p:sp>
        <p:nvSpPr>
          <p:cNvPr id="4" name="Symbol zastępczy zawartości 3">
            <a:extLst>
              <a:ext uri="{FF2B5EF4-FFF2-40B4-BE49-F238E27FC236}">
                <a16:creationId xmlns:a16="http://schemas.microsoft.com/office/drawing/2014/main" id="{7678480A-4478-DBDC-2084-EB07E88CED5D}"/>
              </a:ext>
            </a:extLst>
          </p:cNvPr>
          <p:cNvSpPr>
            <a:spLocks noGrp="1"/>
          </p:cNvSpPr>
          <p:nvPr>
            <p:ph idx="1"/>
          </p:nvPr>
        </p:nvSpPr>
        <p:spPr>
          <a:xfrm>
            <a:off x="1025907" y="1619597"/>
            <a:ext cx="8640382" cy="5184576"/>
          </a:xfrm>
        </p:spPr>
        <p:txBody>
          <a:bodyPr>
            <a:normAutofit/>
          </a:bodyPr>
          <a:lstStyle/>
          <a:p>
            <a:pPr marL="0" indent="0">
              <a:buNone/>
              <a:defRPr/>
            </a:pPr>
            <a:r>
              <a:rPr lang="pl-PL" dirty="0">
                <a:solidFill>
                  <a:schemeClr val="tx2"/>
                </a:solidFill>
                <a:latin typeface="+mn-lt"/>
              </a:rPr>
              <a:t>ii) zostanie przez Państwa udowodnione, że zakup będzie najbardziej opłacalną opcją, tj. wymaga mniejszych nakładów finansowych niż inne opcje, np. najem lub leasing, ale jednocześnie jest odpowiedni do osiągnięcia celu Państwa projektu. W takim przypadku powinniście Państwo ocenić trwałość i możliwość dalszego korzystania z danego przedmiotu po zakończeniu projektu. Przy porównywaniu kosztów finansowych związanych z różnymi opcjami, ocena powinna opierać się na przedmiotach o podobnych cechach. Uzasadnienie zakupu jako najbardziej opłacalnej opcji powinno wynikać z zatwierdzonego wniosku, </a:t>
            </a:r>
          </a:p>
          <a:p>
            <a:pPr marL="0" indent="0">
              <a:buNone/>
              <a:defRPr/>
            </a:pPr>
            <a:r>
              <a:rPr lang="pl-PL" dirty="0">
                <a:solidFill>
                  <a:schemeClr val="tx2"/>
                </a:solidFill>
                <a:latin typeface="+mn-lt"/>
              </a:rPr>
              <a:t>lub</a:t>
            </a:r>
          </a:p>
          <a:p>
            <a:pPr marL="0" indent="0">
              <a:buNone/>
              <a:defRPr/>
            </a:pPr>
            <a:r>
              <a:rPr lang="pl-PL" dirty="0">
                <a:solidFill>
                  <a:schemeClr val="tx2"/>
                </a:solidFill>
                <a:latin typeface="+mn-lt"/>
              </a:rPr>
              <a:t>iii) zakupy są konieczne dla osiągniecia celów projektu (np. doposażenie pracowni naukowych). Uzasadnienie konieczności tych zakupów powinno wynikać z zatwierdzonego wniosku (za niezasadny uznamy zakup sprzętu dokonanego w celu wspomagania procesu wdrażania projektu, np. zakup komputerów na potrzeby szkolenia osób bezrobotnych).</a:t>
            </a:r>
          </a:p>
          <a:p>
            <a:pPr marL="0" indent="0">
              <a:lnSpc>
                <a:spcPct val="150000"/>
              </a:lnSpc>
              <a:buNone/>
              <a:defRPr/>
            </a:pPr>
            <a:endParaRPr lang="pl-PL" sz="2900" b="1" i="1" dirty="0">
              <a:solidFill>
                <a:schemeClr val="tx2"/>
              </a:solidFill>
            </a:endParaRPr>
          </a:p>
          <a:p>
            <a:pPr marL="0" indent="0">
              <a:buNone/>
              <a:defRPr/>
            </a:pPr>
            <a:endParaRPr lang="pl-PL" dirty="0">
              <a:solidFill>
                <a:schemeClr val="tx2"/>
              </a:solidFill>
            </a:endParaRPr>
          </a:p>
          <a:p>
            <a:pPr marL="0" indent="0" algn="just">
              <a:lnSpc>
                <a:spcPts val="2700"/>
              </a:lnSpc>
              <a:buNone/>
              <a:defRPr/>
            </a:pPr>
            <a:endParaRPr lang="pl-PL" i="1" dirty="0">
              <a:solidFill>
                <a:schemeClr val="tx2"/>
              </a:solidFill>
              <a:latin typeface="+mn-lt"/>
              <a:ea typeface="Open Sans" panose="020B0606030504020204" pitchFamily="34" charset="0"/>
            </a:endParaRPr>
          </a:p>
          <a:p>
            <a:pPr lvl="1" algn="just">
              <a:lnSpc>
                <a:spcPct val="150000"/>
              </a:lnSpc>
              <a:spcBef>
                <a:spcPct val="0"/>
              </a:spcBef>
            </a:pPr>
            <a:endParaRPr lang="pl-PL" altLang="pl-PL" i="1" dirty="0">
              <a:solidFill>
                <a:schemeClr val="tx2"/>
              </a:solidFill>
              <a:latin typeface="+mn-lt"/>
            </a:endParaRPr>
          </a:p>
          <a:p>
            <a:pPr marL="0" indent="0">
              <a:buNone/>
            </a:pPr>
            <a:endParaRPr lang="pl-PL" dirty="0">
              <a:latin typeface="+mn-lt"/>
            </a:endParaRPr>
          </a:p>
        </p:txBody>
      </p:sp>
    </p:spTree>
    <p:extLst>
      <p:ext uri="{BB962C8B-B14F-4D97-AF65-F5344CB8AC3E}">
        <p14:creationId xmlns:p14="http://schemas.microsoft.com/office/powerpoint/2010/main" val="1208851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latin typeface="+mn-lt"/>
                <a:ea typeface="Open Sans"/>
                <a:cs typeface="Arial"/>
              </a:rPr>
              <a:t>Cross - </a:t>
            </a:r>
            <a:r>
              <a:rPr lang="pl-PL" sz="2200" dirty="0" err="1">
                <a:latin typeface="+mn-lt"/>
                <a:ea typeface="Open Sans"/>
                <a:cs typeface="Arial"/>
              </a:rPr>
              <a:t>financing</a:t>
            </a: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17</a:t>
            </a:fld>
            <a:endParaRPr lang="pl-PL" dirty="0"/>
          </a:p>
        </p:txBody>
      </p:sp>
      <p:sp>
        <p:nvSpPr>
          <p:cNvPr id="4" name="Symbol zastępczy zawartości 3">
            <a:extLst>
              <a:ext uri="{FF2B5EF4-FFF2-40B4-BE49-F238E27FC236}">
                <a16:creationId xmlns:a16="http://schemas.microsoft.com/office/drawing/2014/main" id="{7678480A-4478-DBDC-2084-EB07E88CED5D}"/>
              </a:ext>
            </a:extLst>
          </p:cNvPr>
          <p:cNvSpPr>
            <a:spLocks noGrp="1"/>
          </p:cNvSpPr>
          <p:nvPr>
            <p:ph idx="1"/>
          </p:nvPr>
        </p:nvSpPr>
        <p:spPr>
          <a:xfrm>
            <a:off x="1025907" y="1475581"/>
            <a:ext cx="8640382" cy="5544256"/>
          </a:xfrm>
        </p:spPr>
        <p:txBody>
          <a:bodyPr>
            <a:normAutofit/>
          </a:bodyPr>
          <a:lstStyle/>
          <a:p>
            <a:pPr marL="0" indent="0">
              <a:lnSpc>
                <a:spcPct val="150000"/>
              </a:lnSpc>
              <a:buNone/>
              <a:defRPr/>
            </a:pPr>
            <a:endParaRPr lang="pl-PL" b="1" i="1" dirty="0">
              <a:solidFill>
                <a:schemeClr val="tx2"/>
              </a:solidFill>
            </a:endParaRPr>
          </a:p>
          <a:p>
            <a:pPr marL="0" indent="0" algn="ctr">
              <a:lnSpc>
                <a:spcPct val="150000"/>
              </a:lnSpc>
              <a:buNone/>
              <a:defRPr/>
            </a:pPr>
            <a:r>
              <a:rPr lang="pl-PL" b="1" i="1" dirty="0">
                <a:solidFill>
                  <a:schemeClr val="tx2"/>
                </a:solidFill>
              </a:rPr>
              <a:t>Uwaga! </a:t>
            </a:r>
          </a:p>
          <a:p>
            <a:pPr marL="0" indent="0" algn="ctr">
              <a:lnSpc>
                <a:spcPct val="150000"/>
              </a:lnSpc>
              <a:buNone/>
              <a:defRPr/>
            </a:pPr>
            <a:r>
              <a:rPr lang="pl-PL" dirty="0">
                <a:solidFill>
                  <a:schemeClr val="tx2"/>
                </a:solidFill>
                <a:latin typeface="+mn-lt"/>
              </a:rPr>
              <a:t>Wydatki poniesione w ramach </a:t>
            </a:r>
            <a:r>
              <a:rPr lang="pl-PL" i="1" dirty="0">
                <a:solidFill>
                  <a:schemeClr val="tx2"/>
                </a:solidFill>
                <a:latin typeface="+mn-lt"/>
              </a:rPr>
              <a:t>cross-</a:t>
            </a:r>
            <a:r>
              <a:rPr lang="pl-PL" i="1" dirty="0" err="1">
                <a:solidFill>
                  <a:schemeClr val="tx2"/>
                </a:solidFill>
                <a:latin typeface="+mn-lt"/>
              </a:rPr>
              <a:t>financingu</a:t>
            </a:r>
            <a:r>
              <a:rPr lang="pl-PL" i="1" dirty="0">
                <a:solidFill>
                  <a:schemeClr val="tx2"/>
                </a:solidFill>
                <a:latin typeface="+mn-lt"/>
              </a:rPr>
              <a:t> </a:t>
            </a:r>
            <a:r>
              <a:rPr lang="pl-PL" dirty="0">
                <a:solidFill>
                  <a:schemeClr val="tx2"/>
                </a:solidFill>
                <a:latin typeface="+mn-lt"/>
              </a:rPr>
              <a:t>w wysokości przekraczającej kwotę określoną w zatwierdzonym wniosku o dofinansowanie projektu są </a:t>
            </a:r>
            <a:r>
              <a:rPr lang="pl-PL" b="1" dirty="0">
                <a:solidFill>
                  <a:schemeClr val="tx2"/>
                </a:solidFill>
                <a:latin typeface="+mn-lt"/>
              </a:rPr>
              <a:t>niekwalifikowalne. </a:t>
            </a:r>
          </a:p>
          <a:p>
            <a:pPr marL="0" indent="0">
              <a:lnSpc>
                <a:spcPct val="150000"/>
              </a:lnSpc>
              <a:buNone/>
              <a:defRPr/>
            </a:pPr>
            <a:endParaRPr lang="pl-PL" b="1" i="1" dirty="0">
              <a:solidFill>
                <a:schemeClr val="tx2"/>
              </a:solidFill>
            </a:endParaRPr>
          </a:p>
          <a:p>
            <a:pPr marL="0" indent="0" algn="ctr">
              <a:lnSpc>
                <a:spcPct val="120000"/>
              </a:lnSpc>
              <a:buNone/>
              <a:defRPr/>
            </a:pPr>
            <a:r>
              <a:rPr lang="pl-PL" b="1" dirty="0">
                <a:solidFill>
                  <a:schemeClr val="tx2"/>
                </a:solidFill>
                <a:latin typeface="+mn-lt"/>
              </a:rPr>
              <a:t>Podsumowując, jeżeli zakupy spełniają którykolwiek z  wyżej wymienionych warunków, to zakup mebli, sprzętu i pojazdów może być kwalifikowalny w ramach EFS+ i nie wlicza się do limitu </a:t>
            </a:r>
            <a:r>
              <a:rPr lang="pl-PL" b="1" i="1" dirty="0">
                <a:solidFill>
                  <a:schemeClr val="tx2"/>
                </a:solidFill>
                <a:latin typeface="+mn-lt"/>
              </a:rPr>
              <a:t>cross-</a:t>
            </a:r>
            <a:r>
              <a:rPr lang="pl-PL" b="1" i="1" dirty="0" err="1">
                <a:solidFill>
                  <a:schemeClr val="tx2"/>
                </a:solidFill>
                <a:latin typeface="+mn-lt"/>
              </a:rPr>
              <a:t>financingu</a:t>
            </a:r>
            <a:r>
              <a:rPr lang="pl-PL" b="1" dirty="0">
                <a:solidFill>
                  <a:schemeClr val="tx2"/>
                </a:solidFill>
                <a:latin typeface="+mn-lt"/>
              </a:rPr>
              <a:t>. Natomiast zakup mebli, sprzętu i pojazdów niespełniający żadnego z ww. warunków stanowi </a:t>
            </a:r>
            <a:r>
              <a:rPr lang="pl-PL" b="1" i="1" dirty="0">
                <a:solidFill>
                  <a:schemeClr val="tx2"/>
                </a:solidFill>
                <a:latin typeface="+mn-lt"/>
              </a:rPr>
              <a:t>cross-</a:t>
            </a:r>
            <a:r>
              <a:rPr lang="pl-PL" b="1" i="1" dirty="0" err="1">
                <a:solidFill>
                  <a:schemeClr val="tx2"/>
                </a:solidFill>
                <a:latin typeface="+mn-lt"/>
              </a:rPr>
              <a:t>financing</a:t>
            </a:r>
            <a:r>
              <a:rPr lang="pl-PL" b="1" dirty="0">
                <a:solidFill>
                  <a:schemeClr val="tx2"/>
                </a:solidFill>
                <a:latin typeface="+mn-lt"/>
              </a:rPr>
              <a:t>. </a:t>
            </a:r>
            <a:br>
              <a:rPr lang="pl-PL" b="1" dirty="0">
                <a:solidFill>
                  <a:schemeClr val="tx2"/>
                </a:solidFill>
                <a:latin typeface="+mn-lt"/>
              </a:rPr>
            </a:br>
            <a:r>
              <a:rPr lang="pl-PL" b="1" dirty="0">
                <a:solidFill>
                  <a:schemeClr val="tx2"/>
                </a:solidFill>
                <a:latin typeface="+mn-lt"/>
              </a:rPr>
              <a:t>W związku z powyższym przy planowaniu wydatków w tym zakresie prosimy o dokładne uzasadnienie wydatku uwzględniając wskazane warunki.  </a:t>
            </a:r>
            <a:br>
              <a:rPr lang="pl-PL" b="1" dirty="0">
                <a:solidFill>
                  <a:schemeClr val="tx2"/>
                </a:solidFill>
                <a:latin typeface="+mn-lt"/>
              </a:rPr>
            </a:br>
            <a:r>
              <a:rPr lang="pl-PL" b="1" dirty="0">
                <a:solidFill>
                  <a:schemeClr val="tx2"/>
                </a:solidFill>
                <a:latin typeface="+mn-lt"/>
              </a:rPr>
              <a:t>W ramach kosztów pośrednich nie wykazują Państwo wydatków objętych </a:t>
            </a:r>
            <a:r>
              <a:rPr lang="pl-PL" b="1" i="1" dirty="0">
                <a:solidFill>
                  <a:schemeClr val="tx2"/>
                </a:solidFill>
                <a:latin typeface="+mn-lt"/>
              </a:rPr>
              <a:t>cross-</a:t>
            </a:r>
            <a:r>
              <a:rPr lang="pl-PL" b="1" i="1" dirty="0" err="1">
                <a:solidFill>
                  <a:schemeClr val="tx2"/>
                </a:solidFill>
                <a:latin typeface="+mn-lt"/>
              </a:rPr>
              <a:t>financingiem</a:t>
            </a:r>
            <a:r>
              <a:rPr lang="pl-PL" b="1" i="1" dirty="0">
                <a:solidFill>
                  <a:schemeClr val="tx2"/>
                </a:solidFill>
                <a:latin typeface="+mn-lt"/>
              </a:rPr>
              <a:t>. </a:t>
            </a:r>
          </a:p>
          <a:p>
            <a:pPr marL="0" indent="0">
              <a:buNone/>
              <a:defRPr/>
            </a:pPr>
            <a:endParaRPr lang="pl-PL" dirty="0">
              <a:solidFill>
                <a:schemeClr val="tx2"/>
              </a:solidFill>
            </a:endParaRPr>
          </a:p>
          <a:p>
            <a:pPr marL="0" indent="0" algn="just">
              <a:lnSpc>
                <a:spcPts val="2700"/>
              </a:lnSpc>
              <a:buNone/>
              <a:defRPr/>
            </a:pPr>
            <a:endParaRPr lang="pl-PL" i="1" dirty="0">
              <a:solidFill>
                <a:schemeClr val="tx2"/>
              </a:solidFill>
              <a:latin typeface="+mn-lt"/>
              <a:ea typeface="Open Sans" panose="020B0606030504020204" pitchFamily="34" charset="0"/>
            </a:endParaRPr>
          </a:p>
          <a:p>
            <a:pPr lvl="1" algn="just">
              <a:lnSpc>
                <a:spcPct val="150000"/>
              </a:lnSpc>
              <a:spcBef>
                <a:spcPct val="0"/>
              </a:spcBef>
            </a:pPr>
            <a:endParaRPr lang="pl-PL" altLang="pl-PL" i="1" dirty="0">
              <a:solidFill>
                <a:schemeClr val="tx2"/>
              </a:solidFill>
              <a:latin typeface="+mn-lt"/>
            </a:endParaRPr>
          </a:p>
          <a:p>
            <a:pPr marL="0" indent="0">
              <a:buNone/>
            </a:pPr>
            <a:endParaRPr lang="pl-PL" dirty="0">
              <a:latin typeface="+mn-lt"/>
            </a:endParaRPr>
          </a:p>
        </p:txBody>
      </p:sp>
    </p:spTree>
    <p:extLst>
      <p:ext uri="{BB962C8B-B14F-4D97-AF65-F5344CB8AC3E}">
        <p14:creationId xmlns:p14="http://schemas.microsoft.com/office/powerpoint/2010/main" val="1422836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latin typeface="+mn-lt"/>
                <a:ea typeface="Open Sans"/>
                <a:cs typeface="Arial"/>
              </a:rPr>
              <a:t>Montaż finansowy projektu i jego rozliczenie</a:t>
            </a: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18</a:t>
            </a:fld>
            <a:endParaRPr lang="pl-PL" dirty="0"/>
          </a:p>
        </p:txBody>
      </p:sp>
      <p:sp>
        <p:nvSpPr>
          <p:cNvPr id="4" name="Symbol zastępczy zawartości 3">
            <a:extLst>
              <a:ext uri="{FF2B5EF4-FFF2-40B4-BE49-F238E27FC236}">
                <a16:creationId xmlns:a16="http://schemas.microsoft.com/office/drawing/2014/main" id="{7678480A-4478-DBDC-2084-EB07E88CED5D}"/>
              </a:ext>
            </a:extLst>
          </p:cNvPr>
          <p:cNvSpPr>
            <a:spLocks noGrp="1"/>
          </p:cNvSpPr>
          <p:nvPr>
            <p:ph idx="1"/>
          </p:nvPr>
        </p:nvSpPr>
        <p:spPr>
          <a:xfrm>
            <a:off x="1025907" y="1475581"/>
            <a:ext cx="8640382" cy="5544256"/>
          </a:xfrm>
        </p:spPr>
        <p:txBody>
          <a:bodyPr>
            <a:normAutofit/>
          </a:bodyPr>
          <a:lstStyle/>
          <a:p>
            <a:pPr marL="0" indent="0">
              <a:lnSpc>
                <a:spcPct val="150000"/>
              </a:lnSpc>
              <a:buNone/>
              <a:defRPr/>
            </a:pPr>
            <a:endParaRPr lang="pl-PL" b="1" i="1" dirty="0">
              <a:solidFill>
                <a:schemeClr val="tx2"/>
              </a:solidFill>
            </a:endParaRPr>
          </a:p>
          <a:p>
            <a:pPr marL="0" indent="0">
              <a:buNone/>
              <a:defRPr/>
            </a:pPr>
            <a:endParaRPr lang="pl-PL" dirty="0">
              <a:solidFill>
                <a:schemeClr val="tx2"/>
              </a:solidFill>
            </a:endParaRPr>
          </a:p>
          <a:p>
            <a:pPr marL="0" indent="0" algn="just">
              <a:lnSpc>
                <a:spcPts val="2700"/>
              </a:lnSpc>
              <a:buNone/>
              <a:defRPr/>
            </a:pPr>
            <a:endParaRPr lang="pl-PL" i="1" dirty="0">
              <a:solidFill>
                <a:schemeClr val="tx2"/>
              </a:solidFill>
              <a:latin typeface="+mn-lt"/>
              <a:ea typeface="Open Sans" panose="020B0606030504020204" pitchFamily="34" charset="0"/>
            </a:endParaRPr>
          </a:p>
          <a:p>
            <a:pPr lvl="1" algn="just">
              <a:lnSpc>
                <a:spcPct val="150000"/>
              </a:lnSpc>
              <a:spcBef>
                <a:spcPct val="0"/>
              </a:spcBef>
            </a:pPr>
            <a:endParaRPr lang="pl-PL" altLang="pl-PL" i="1" dirty="0">
              <a:solidFill>
                <a:schemeClr val="tx2"/>
              </a:solidFill>
              <a:latin typeface="+mn-lt"/>
            </a:endParaRPr>
          </a:p>
          <a:p>
            <a:pPr marL="0" indent="0">
              <a:buNone/>
            </a:pPr>
            <a:endParaRPr lang="pl-PL" dirty="0">
              <a:latin typeface="+mn-lt"/>
            </a:endParaRPr>
          </a:p>
        </p:txBody>
      </p:sp>
      <p:graphicFrame>
        <p:nvGraphicFramePr>
          <p:cNvPr id="3" name="Tabela 2"/>
          <p:cNvGraphicFramePr>
            <a:graphicFrameLocks noGrp="1"/>
          </p:cNvGraphicFramePr>
          <p:nvPr>
            <p:extLst>
              <p:ext uri="{D42A27DB-BD31-4B8C-83A1-F6EECF244321}">
                <p14:modId xmlns:p14="http://schemas.microsoft.com/office/powerpoint/2010/main" val="1010649005"/>
              </p:ext>
            </p:extLst>
          </p:nvPr>
        </p:nvGraphicFramePr>
        <p:xfrm>
          <a:off x="1025523" y="1763618"/>
          <a:ext cx="8639676" cy="4608509"/>
        </p:xfrm>
        <a:graphic>
          <a:graphicData uri="http://schemas.openxmlformats.org/drawingml/2006/table">
            <a:tbl>
              <a:tblPr>
                <a:tableStyleId>{00A15C55-8517-42AA-B614-E9B94910E393}</a:tableStyleId>
              </a:tblPr>
              <a:tblGrid>
                <a:gridCol w="1708543">
                  <a:extLst>
                    <a:ext uri="{9D8B030D-6E8A-4147-A177-3AD203B41FA5}">
                      <a16:colId xmlns:a16="http://schemas.microsoft.com/office/drawing/2014/main" val="1451234532"/>
                    </a:ext>
                  </a:extLst>
                </a:gridCol>
                <a:gridCol w="1246484">
                  <a:extLst>
                    <a:ext uri="{9D8B030D-6E8A-4147-A177-3AD203B41FA5}">
                      <a16:colId xmlns:a16="http://schemas.microsoft.com/office/drawing/2014/main" val="816577826"/>
                    </a:ext>
                  </a:extLst>
                </a:gridCol>
                <a:gridCol w="1235739">
                  <a:extLst>
                    <a:ext uri="{9D8B030D-6E8A-4147-A177-3AD203B41FA5}">
                      <a16:colId xmlns:a16="http://schemas.microsoft.com/office/drawing/2014/main" val="781163226"/>
                    </a:ext>
                  </a:extLst>
                </a:gridCol>
                <a:gridCol w="1060228">
                  <a:extLst>
                    <a:ext uri="{9D8B030D-6E8A-4147-A177-3AD203B41FA5}">
                      <a16:colId xmlns:a16="http://schemas.microsoft.com/office/drawing/2014/main" val="3124910937"/>
                    </a:ext>
                  </a:extLst>
                </a:gridCol>
                <a:gridCol w="1217829">
                  <a:extLst>
                    <a:ext uri="{9D8B030D-6E8A-4147-A177-3AD203B41FA5}">
                      <a16:colId xmlns:a16="http://schemas.microsoft.com/office/drawing/2014/main" val="1792328588"/>
                    </a:ext>
                  </a:extLst>
                </a:gridCol>
                <a:gridCol w="1060228">
                  <a:extLst>
                    <a:ext uri="{9D8B030D-6E8A-4147-A177-3AD203B41FA5}">
                      <a16:colId xmlns:a16="http://schemas.microsoft.com/office/drawing/2014/main" val="454473709"/>
                    </a:ext>
                  </a:extLst>
                </a:gridCol>
                <a:gridCol w="1060228">
                  <a:extLst>
                    <a:ext uri="{9D8B030D-6E8A-4147-A177-3AD203B41FA5}">
                      <a16:colId xmlns:a16="http://schemas.microsoft.com/office/drawing/2014/main" val="367607508"/>
                    </a:ext>
                  </a:extLst>
                </a:gridCol>
                <a:gridCol w="50397">
                  <a:extLst>
                    <a:ext uri="{9D8B030D-6E8A-4147-A177-3AD203B41FA5}">
                      <a16:colId xmlns:a16="http://schemas.microsoft.com/office/drawing/2014/main" val="1486410884"/>
                    </a:ext>
                  </a:extLst>
                </a:gridCol>
              </a:tblGrid>
              <a:tr h="291872">
                <a:tc>
                  <a:txBody>
                    <a:bodyPr/>
                    <a:lstStyle/>
                    <a:p>
                      <a:pPr algn="l" fontAlgn="ctr"/>
                      <a:endParaRPr lang="pl-PL" sz="1200" b="1" i="0" u="none" strike="noStrike" dirty="0">
                        <a:solidFill>
                          <a:srgbClr val="002060"/>
                        </a:solidFill>
                        <a:effectLst/>
                        <a:latin typeface="+mn-lt"/>
                      </a:endParaRPr>
                    </a:p>
                  </a:txBody>
                  <a:tcPr marL="9525" marR="9525" marT="9525" marB="0" anchor="ctr"/>
                </a:tc>
                <a:tc>
                  <a:txBody>
                    <a:bodyPr/>
                    <a:lstStyle/>
                    <a:p>
                      <a:pPr algn="l" fontAlgn="ctr"/>
                      <a:endParaRPr lang="pl-PL" sz="1200" b="1" i="0" u="none" strike="noStrike" dirty="0">
                        <a:solidFill>
                          <a:srgbClr val="002060"/>
                        </a:solidFill>
                        <a:effectLst/>
                        <a:latin typeface="+mn-lt"/>
                      </a:endParaRPr>
                    </a:p>
                  </a:txBody>
                  <a:tcPr marL="9525" marR="9525" marT="9525" marB="0" anchor="ctr"/>
                </a:tc>
                <a:tc>
                  <a:txBody>
                    <a:bodyPr/>
                    <a:lstStyle/>
                    <a:p>
                      <a:pPr algn="l" fontAlgn="ctr"/>
                      <a:endParaRPr lang="pl-PL" sz="1200" b="1" i="0" u="none" strike="noStrike">
                        <a:solidFill>
                          <a:srgbClr val="002060"/>
                        </a:solidFill>
                        <a:effectLst/>
                        <a:latin typeface="+mn-lt"/>
                      </a:endParaRPr>
                    </a:p>
                  </a:txBody>
                  <a:tcPr marL="9525" marR="9525" marT="9525" marB="0" anchor="ctr"/>
                </a:tc>
                <a:tc>
                  <a:txBody>
                    <a:bodyPr/>
                    <a:lstStyle/>
                    <a:p>
                      <a:pPr algn="l" fontAlgn="ctr"/>
                      <a:endParaRPr lang="pl-PL" sz="1200" b="1" i="0" u="none" strike="noStrike">
                        <a:solidFill>
                          <a:srgbClr val="002060"/>
                        </a:solidFill>
                        <a:effectLst/>
                        <a:latin typeface="+mn-lt"/>
                      </a:endParaRPr>
                    </a:p>
                  </a:txBody>
                  <a:tcPr marL="9525" marR="9525" marT="9525" marB="0" anchor="ctr"/>
                </a:tc>
                <a:tc>
                  <a:txBody>
                    <a:bodyPr/>
                    <a:lstStyle/>
                    <a:p>
                      <a:pPr algn="l" fontAlgn="b"/>
                      <a:endParaRPr lang="pl-PL" sz="1200" b="1" i="0" u="none" strike="noStrike">
                        <a:solidFill>
                          <a:srgbClr val="002060"/>
                        </a:solidFill>
                        <a:effectLst/>
                        <a:latin typeface="+mn-lt"/>
                      </a:endParaRPr>
                    </a:p>
                  </a:txBody>
                  <a:tcPr marL="9525" marR="9525" marT="9525" marB="0" anchor="b"/>
                </a:tc>
                <a:tc>
                  <a:txBody>
                    <a:bodyPr/>
                    <a:lstStyle/>
                    <a:p>
                      <a:pPr algn="l" fontAlgn="b"/>
                      <a:endParaRPr lang="pl-PL" sz="1200" b="1" i="0" u="none" strike="noStrike">
                        <a:solidFill>
                          <a:srgbClr val="002060"/>
                        </a:solidFill>
                        <a:effectLst/>
                        <a:latin typeface="+mn-lt"/>
                      </a:endParaRPr>
                    </a:p>
                  </a:txBody>
                  <a:tcPr marL="9525" marR="9525" marT="9525" marB="0" anchor="b"/>
                </a:tc>
                <a:tc>
                  <a:txBody>
                    <a:bodyPr/>
                    <a:lstStyle/>
                    <a:p>
                      <a:pPr algn="l" fontAlgn="b"/>
                      <a:endParaRPr lang="pl-PL" sz="1200" b="1" i="0" u="none" strike="noStrike">
                        <a:solidFill>
                          <a:srgbClr val="000000"/>
                        </a:solidFill>
                        <a:effectLst/>
                        <a:latin typeface="+mn-lt"/>
                      </a:endParaRPr>
                    </a:p>
                  </a:txBody>
                  <a:tcPr marL="9525" marR="9525" marT="9525" marB="0" anchor="b"/>
                </a:tc>
                <a:tc>
                  <a:txBody>
                    <a:bodyPr/>
                    <a:lstStyle/>
                    <a:p>
                      <a:pPr algn="l" fontAlgn="b"/>
                      <a:endParaRPr lang="pl-PL" sz="1100" b="0" i="0" u="none" strike="noStrike">
                        <a:solidFill>
                          <a:srgbClr val="000000"/>
                        </a:solidFill>
                        <a:effectLst/>
                        <a:latin typeface="Czcionka tekstu podstawowego"/>
                      </a:endParaRPr>
                    </a:p>
                  </a:txBody>
                  <a:tcPr marL="9525" marR="9525" marT="9525" marB="0" anchor="b"/>
                </a:tc>
                <a:extLst>
                  <a:ext uri="{0D108BD9-81ED-4DB2-BD59-A6C34878D82A}">
                    <a16:rowId xmlns:a16="http://schemas.microsoft.com/office/drawing/2014/main" val="98063259"/>
                  </a:ext>
                </a:extLst>
              </a:tr>
              <a:tr h="291872">
                <a:tc>
                  <a:txBody>
                    <a:bodyPr/>
                    <a:lstStyle/>
                    <a:p>
                      <a:pPr algn="ctr" fontAlgn="ctr"/>
                      <a:endParaRPr lang="pl-PL" sz="1200" b="1" i="0" u="none" strike="noStrike">
                        <a:solidFill>
                          <a:srgbClr val="002060"/>
                        </a:solidFill>
                        <a:effectLst/>
                        <a:latin typeface="+mn-lt"/>
                      </a:endParaRPr>
                    </a:p>
                  </a:txBody>
                  <a:tcPr marL="9525" marR="9525" marT="9525" marB="0" anchor="ctr"/>
                </a:tc>
                <a:tc rowSpan="2">
                  <a:txBody>
                    <a:bodyPr/>
                    <a:lstStyle/>
                    <a:p>
                      <a:pPr algn="ctr" fontAlgn="ctr"/>
                      <a:r>
                        <a:rPr lang="pl-PL" sz="1200" b="1" u="none" strike="noStrike">
                          <a:solidFill>
                            <a:srgbClr val="002060"/>
                          </a:solidFill>
                          <a:effectLst/>
                          <a:latin typeface="+mn-lt"/>
                        </a:rPr>
                        <a:t>Wartość projektu</a:t>
                      </a:r>
                      <a:endParaRPr lang="pl-PL" sz="1200" b="1" i="0" u="none" strike="noStrike">
                        <a:solidFill>
                          <a:srgbClr val="002060"/>
                        </a:solidFill>
                        <a:effectLst/>
                        <a:latin typeface="+mn-lt"/>
                      </a:endParaRPr>
                    </a:p>
                  </a:txBody>
                  <a:tcPr marL="9525" marR="9525" marT="9525" marB="0" anchor="ctr"/>
                </a:tc>
                <a:tc gridSpan="5">
                  <a:txBody>
                    <a:bodyPr/>
                    <a:lstStyle/>
                    <a:p>
                      <a:pPr algn="l" fontAlgn="ctr"/>
                      <a:r>
                        <a:rPr lang="pl-PL" sz="1200" b="1" u="none" strike="noStrike" dirty="0">
                          <a:solidFill>
                            <a:srgbClr val="002060"/>
                          </a:solidFill>
                          <a:effectLst/>
                          <a:latin typeface="+mn-lt"/>
                        </a:rPr>
                        <a:t>w tym:</a:t>
                      </a:r>
                      <a:endParaRPr lang="pl-PL" sz="1200" b="1" i="0" u="none" strike="noStrike" dirty="0">
                        <a:solidFill>
                          <a:srgbClr val="002060"/>
                        </a:solidFill>
                        <a:effectLst/>
                        <a:latin typeface="+mn-lt"/>
                      </a:endParaRPr>
                    </a:p>
                  </a:txBody>
                  <a:tcPr marL="9525" marR="9525" marT="9525" marB="0" anchor="ct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a:txBody>
                    <a:bodyPr/>
                    <a:lstStyle/>
                    <a:p>
                      <a:pPr algn="l" fontAlgn="b"/>
                      <a:endParaRPr lang="pl-PL" sz="1100" b="0" i="0" u="none" strike="noStrike">
                        <a:solidFill>
                          <a:srgbClr val="000000"/>
                        </a:solidFill>
                        <a:effectLst/>
                        <a:latin typeface="Czcionka tekstu podstawowego"/>
                      </a:endParaRPr>
                    </a:p>
                  </a:txBody>
                  <a:tcPr marL="9525" marR="9525" marT="9525" marB="0" anchor="b"/>
                </a:tc>
                <a:extLst>
                  <a:ext uri="{0D108BD9-81ED-4DB2-BD59-A6C34878D82A}">
                    <a16:rowId xmlns:a16="http://schemas.microsoft.com/office/drawing/2014/main" val="3909663094"/>
                  </a:ext>
                </a:extLst>
              </a:tr>
              <a:tr h="491575">
                <a:tc>
                  <a:txBody>
                    <a:bodyPr/>
                    <a:lstStyle/>
                    <a:p>
                      <a:pPr algn="ctr" fontAlgn="ctr"/>
                      <a:r>
                        <a:rPr lang="pl-PL" sz="1200" b="1" u="none" strike="noStrike">
                          <a:solidFill>
                            <a:srgbClr val="002060"/>
                          </a:solidFill>
                          <a:effectLst/>
                          <a:latin typeface="+mn-lt"/>
                        </a:rPr>
                        <a:t>źródła finansowania   </a:t>
                      </a:r>
                      <a:endParaRPr lang="pl-PL" sz="1200" b="1" i="0" u="none" strike="noStrike">
                        <a:solidFill>
                          <a:srgbClr val="002060"/>
                        </a:solidFill>
                        <a:effectLst/>
                        <a:latin typeface="+mn-lt"/>
                      </a:endParaRPr>
                    </a:p>
                  </a:txBody>
                  <a:tcPr marL="9525" marR="9525" marT="9525" marB="0" anchor="ctr"/>
                </a:tc>
                <a:tc vMerge="1">
                  <a:txBody>
                    <a:bodyPr/>
                    <a:lstStyle/>
                    <a:p>
                      <a:endParaRPr lang="pl-PL"/>
                    </a:p>
                  </a:txBody>
                  <a:tcPr/>
                </a:tc>
                <a:tc gridSpan="2">
                  <a:txBody>
                    <a:bodyPr/>
                    <a:lstStyle/>
                    <a:p>
                      <a:pPr algn="ctr" fontAlgn="ctr"/>
                      <a:r>
                        <a:rPr lang="pl-PL" sz="1200" b="1" u="none" strike="noStrike">
                          <a:solidFill>
                            <a:srgbClr val="002060"/>
                          </a:solidFill>
                          <a:effectLst/>
                          <a:latin typeface="+mn-lt"/>
                        </a:rPr>
                        <a:t> EFS </a:t>
                      </a:r>
                      <a:endParaRPr lang="pl-PL" sz="1200" b="1" i="0" u="none" strike="noStrike">
                        <a:solidFill>
                          <a:srgbClr val="002060"/>
                        </a:solidFill>
                        <a:effectLst/>
                        <a:latin typeface="+mn-lt"/>
                      </a:endParaRPr>
                    </a:p>
                  </a:txBody>
                  <a:tcPr marL="9525" marR="9525" marT="9525" marB="0" anchor="ctr"/>
                </a:tc>
                <a:tc hMerge="1">
                  <a:txBody>
                    <a:bodyPr/>
                    <a:lstStyle/>
                    <a:p>
                      <a:endParaRPr lang="pl-PL"/>
                    </a:p>
                  </a:txBody>
                  <a:tcPr/>
                </a:tc>
                <a:tc gridSpan="2">
                  <a:txBody>
                    <a:bodyPr/>
                    <a:lstStyle/>
                    <a:p>
                      <a:pPr algn="ctr" fontAlgn="ctr"/>
                      <a:r>
                        <a:rPr lang="pl-PL" sz="1200" b="1" u="none" strike="noStrike" dirty="0">
                          <a:solidFill>
                            <a:srgbClr val="002060"/>
                          </a:solidFill>
                          <a:effectLst/>
                          <a:latin typeface="+mn-lt"/>
                        </a:rPr>
                        <a:t>BP</a:t>
                      </a:r>
                      <a:endParaRPr lang="pl-PL" sz="1200" b="1" i="0" u="none" strike="noStrike" dirty="0">
                        <a:solidFill>
                          <a:srgbClr val="002060"/>
                        </a:solidFill>
                        <a:effectLst/>
                        <a:latin typeface="+mn-lt"/>
                      </a:endParaRPr>
                    </a:p>
                  </a:txBody>
                  <a:tcPr marL="9525" marR="9525" marT="9525" marB="0" anchor="ctr"/>
                </a:tc>
                <a:tc hMerge="1">
                  <a:txBody>
                    <a:bodyPr/>
                    <a:lstStyle/>
                    <a:p>
                      <a:endParaRPr lang="pl-PL"/>
                    </a:p>
                  </a:txBody>
                  <a:tcPr/>
                </a:tc>
                <a:tc>
                  <a:txBody>
                    <a:bodyPr/>
                    <a:lstStyle/>
                    <a:p>
                      <a:pPr algn="ctr" fontAlgn="ctr"/>
                      <a:r>
                        <a:rPr lang="pl-PL" sz="1200" b="1" u="none" strike="noStrike" dirty="0">
                          <a:solidFill>
                            <a:srgbClr val="002060"/>
                          </a:solidFill>
                          <a:effectLst/>
                          <a:latin typeface="+mn-lt"/>
                        </a:rPr>
                        <a:t>wkład własny - kwota</a:t>
                      </a:r>
                      <a:endParaRPr lang="pl-PL" sz="1200" b="1" i="0" u="none" strike="noStrike" dirty="0">
                        <a:solidFill>
                          <a:srgbClr val="002060"/>
                        </a:solidFill>
                        <a:effectLst/>
                        <a:latin typeface="+mn-lt"/>
                      </a:endParaRPr>
                    </a:p>
                  </a:txBody>
                  <a:tcPr marL="9525" marR="9525" marT="9525" marB="0" anchor="ctr"/>
                </a:tc>
                <a:tc>
                  <a:txBody>
                    <a:bodyPr/>
                    <a:lstStyle/>
                    <a:p>
                      <a:pPr algn="l" fontAlgn="b"/>
                      <a:endParaRPr lang="pl-PL" sz="1100" b="0" i="0" u="none" strike="noStrike">
                        <a:solidFill>
                          <a:srgbClr val="000000"/>
                        </a:solidFill>
                        <a:effectLst/>
                        <a:latin typeface="Czcionka tekstu podstawowego"/>
                      </a:endParaRPr>
                    </a:p>
                  </a:txBody>
                  <a:tcPr marL="9525" marR="9525" marT="9525" marB="0" anchor="b"/>
                </a:tc>
                <a:extLst>
                  <a:ext uri="{0D108BD9-81ED-4DB2-BD59-A6C34878D82A}">
                    <a16:rowId xmlns:a16="http://schemas.microsoft.com/office/drawing/2014/main" val="3025988214"/>
                  </a:ext>
                </a:extLst>
              </a:tr>
              <a:tr h="291872">
                <a:tc>
                  <a:txBody>
                    <a:bodyPr/>
                    <a:lstStyle/>
                    <a:p>
                      <a:pPr algn="ctr" fontAlgn="ctr"/>
                      <a:r>
                        <a:rPr lang="pl-PL" sz="1200" b="1" u="none" strike="noStrike">
                          <a:solidFill>
                            <a:srgbClr val="002060"/>
                          </a:solidFill>
                          <a:effectLst/>
                          <a:latin typeface="+mn-lt"/>
                        </a:rPr>
                        <a:t>% z umowy</a:t>
                      </a:r>
                      <a:endParaRPr lang="pl-PL" sz="1200" b="1" i="0" u="none" strike="noStrike">
                        <a:solidFill>
                          <a:srgbClr val="002060"/>
                        </a:solidFill>
                        <a:effectLst/>
                        <a:latin typeface="+mn-lt"/>
                      </a:endParaRPr>
                    </a:p>
                  </a:txBody>
                  <a:tcPr marL="9525" marR="9525" marT="9525" marB="0" anchor="ctr"/>
                </a:tc>
                <a:tc>
                  <a:txBody>
                    <a:bodyPr/>
                    <a:lstStyle/>
                    <a:p>
                      <a:pPr algn="ctr" fontAlgn="ctr"/>
                      <a:r>
                        <a:rPr lang="pl-PL" sz="1200" b="1" u="none" strike="noStrike" dirty="0">
                          <a:solidFill>
                            <a:srgbClr val="002060"/>
                          </a:solidFill>
                          <a:effectLst/>
                          <a:latin typeface="+mn-lt"/>
                        </a:rPr>
                        <a:t>100%</a:t>
                      </a:r>
                      <a:endParaRPr lang="pl-PL" sz="1200" b="1" i="0" u="none" strike="noStrike" dirty="0">
                        <a:solidFill>
                          <a:srgbClr val="002060"/>
                        </a:solidFill>
                        <a:effectLst/>
                        <a:latin typeface="+mn-lt"/>
                      </a:endParaRPr>
                    </a:p>
                  </a:txBody>
                  <a:tcPr marL="9525" marR="9525" marT="9525" marB="0" anchor="ctr"/>
                </a:tc>
                <a:tc gridSpan="2">
                  <a:txBody>
                    <a:bodyPr/>
                    <a:lstStyle/>
                    <a:p>
                      <a:pPr algn="ctr" fontAlgn="ctr"/>
                      <a:r>
                        <a:rPr lang="pl-PL" sz="1200" b="1" u="none" strike="noStrike" dirty="0">
                          <a:solidFill>
                            <a:srgbClr val="002060"/>
                          </a:solidFill>
                          <a:effectLst/>
                          <a:latin typeface="+mn-lt"/>
                        </a:rPr>
                        <a:t>70,00 %</a:t>
                      </a:r>
                      <a:endParaRPr lang="pl-PL" sz="1200" b="1" i="0" u="none" strike="noStrike" dirty="0">
                        <a:solidFill>
                          <a:srgbClr val="002060"/>
                        </a:solidFill>
                        <a:effectLst/>
                        <a:latin typeface="+mn-lt"/>
                      </a:endParaRPr>
                    </a:p>
                  </a:txBody>
                  <a:tcPr marL="9525" marR="9525" marT="9525" marB="0" anchor="ctr"/>
                </a:tc>
                <a:tc hMerge="1">
                  <a:txBody>
                    <a:bodyPr/>
                    <a:lstStyle/>
                    <a:p>
                      <a:endParaRPr lang="pl-PL"/>
                    </a:p>
                  </a:txBody>
                  <a:tcPr/>
                </a:tc>
                <a:tc gridSpan="2">
                  <a:txBody>
                    <a:bodyPr/>
                    <a:lstStyle/>
                    <a:p>
                      <a:pPr algn="ctr" fontAlgn="ctr"/>
                      <a:r>
                        <a:rPr lang="pl-PL" sz="1200" b="1" u="none" strike="noStrike" dirty="0">
                          <a:solidFill>
                            <a:srgbClr val="002060"/>
                          </a:solidFill>
                          <a:effectLst/>
                          <a:latin typeface="+mn-lt"/>
                        </a:rPr>
                        <a:t>25,00 %</a:t>
                      </a:r>
                      <a:endParaRPr lang="pl-PL" sz="1200" b="1" i="0" u="none" strike="noStrike" dirty="0">
                        <a:solidFill>
                          <a:srgbClr val="002060"/>
                        </a:solidFill>
                        <a:effectLst/>
                        <a:latin typeface="+mn-lt"/>
                      </a:endParaRPr>
                    </a:p>
                  </a:txBody>
                  <a:tcPr marL="9525" marR="9525" marT="9525" marB="0" anchor="ctr"/>
                </a:tc>
                <a:tc hMerge="1">
                  <a:txBody>
                    <a:bodyPr/>
                    <a:lstStyle/>
                    <a:p>
                      <a:endParaRPr lang="pl-PL"/>
                    </a:p>
                  </a:txBody>
                  <a:tcPr/>
                </a:tc>
                <a:tc>
                  <a:txBody>
                    <a:bodyPr/>
                    <a:lstStyle/>
                    <a:p>
                      <a:pPr algn="ctr" fontAlgn="ctr"/>
                      <a:r>
                        <a:rPr lang="pl-PL" sz="1200" b="1" u="none" strike="noStrike" dirty="0">
                          <a:solidFill>
                            <a:srgbClr val="002060"/>
                          </a:solidFill>
                          <a:effectLst/>
                          <a:latin typeface="+mn-lt"/>
                        </a:rPr>
                        <a:t>5,00%</a:t>
                      </a:r>
                      <a:endParaRPr lang="pl-PL" sz="1200" b="1" i="0" u="none" strike="noStrike" dirty="0">
                        <a:solidFill>
                          <a:srgbClr val="002060"/>
                        </a:solidFill>
                        <a:effectLst/>
                        <a:latin typeface="+mn-lt"/>
                      </a:endParaRPr>
                    </a:p>
                  </a:txBody>
                  <a:tcPr marL="9525" marR="9525" marT="9525" marB="0" anchor="ctr"/>
                </a:tc>
                <a:tc>
                  <a:txBody>
                    <a:bodyPr/>
                    <a:lstStyle/>
                    <a:p>
                      <a:pPr algn="l" fontAlgn="b"/>
                      <a:endParaRPr lang="pl-PL" sz="1100" b="0" i="0" u="none" strike="noStrike">
                        <a:solidFill>
                          <a:srgbClr val="000000"/>
                        </a:solidFill>
                        <a:effectLst/>
                        <a:latin typeface="Czcionka tekstu podstawowego"/>
                      </a:endParaRPr>
                    </a:p>
                  </a:txBody>
                  <a:tcPr marL="9525" marR="9525" marT="9525" marB="0" anchor="b"/>
                </a:tc>
                <a:extLst>
                  <a:ext uri="{0D108BD9-81ED-4DB2-BD59-A6C34878D82A}">
                    <a16:rowId xmlns:a16="http://schemas.microsoft.com/office/drawing/2014/main" val="1711057964"/>
                  </a:ext>
                </a:extLst>
              </a:tr>
              <a:tr h="506936">
                <a:tc>
                  <a:txBody>
                    <a:bodyPr/>
                    <a:lstStyle/>
                    <a:p>
                      <a:pPr algn="ctr" fontAlgn="ctr"/>
                      <a:r>
                        <a:rPr lang="pl-PL" sz="1200" b="1" u="none" strike="noStrike">
                          <a:solidFill>
                            <a:srgbClr val="002060"/>
                          </a:solidFill>
                          <a:effectLst/>
                          <a:latin typeface="+mn-lt"/>
                        </a:rPr>
                        <a:t>kwota</a:t>
                      </a:r>
                      <a:endParaRPr lang="pl-PL" sz="1200" b="1" i="0" u="none" strike="noStrike">
                        <a:solidFill>
                          <a:srgbClr val="002060"/>
                        </a:solidFill>
                        <a:effectLst/>
                        <a:latin typeface="+mn-lt"/>
                      </a:endParaRPr>
                    </a:p>
                  </a:txBody>
                  <a:tcPr marL="9525" marR="9525" marT="9525" marB="0" anchor="ctr"/>
                </a:tc>
                <a:tc>
                  <a:txBody>
                    <a:bodyPr/>
                    <a:lstStyle/>
                    <a:p>
                      <a:pPr algn="ctr" fontAlgn="ctr"/>
                      <a:r>
                        <a:rPr lang="pl-PL" sz="1200" b="1" u="none" strike="noStrike" dirty="0">
                          <a:solidFill>
                            <a:srgbClr val="002060"/>
                          </a:solidFill>
                          <a:effectLst/>
                          <a:latin typeface="+mn-lt"/>
                        </a:rPr>
                        <a:t>       798 530,00    </a:t>
                      </a:r>
                      <a:endParaRPr lang="pl-PL" sz="1200" b="1" i="0" u="none" strike="noStrike" dirty="0">
                        <a:solidFill>
                          <a:srgbClr val="002060"/>
                        </a:solidFill>
                        <a:effectLst/>
                        <a:latin typeface="+mn-lt"/>
                      </a:endParaRPr>
                    </a:p>
                  </a:txBody>
                  <a:tcPr marL="9525" marR="9525" marT="9525" marB="0" anchor="ctr"/>
                </a:tc>
                <a:tc gridSpan="2">
                  <a:txBody>
                    <a:bodyPr/>
                    <a:lstStyle/>
                    <a:p>
                      <a:pPr algn="l" fontAlgn="ctr"/>
                      <a:r>
                        <a:rPr lang="pl-PL" sz="1200" b="1" u="none" strike="noStrike" dirty="0">
                          <a:solidFill>
                            <a:srgbClr val="002060"/>
                          </a:solidFill>
                          <a:effectLst/>
                          <a:latin typeface="+mn-lt"/>
                        </a:rPr>
                        <a:t>                                558 971,00</a:t>
                      </a:r>
                      <a:endParaRPr lang="pl-PL" sz="1200" b="1" i="0" u="none" strike="noStrike" dirty="0">
                        <a:solidFill>
                          <a:srgbClr val="002060"/>
                        </a:solidFill>
                        <a:effectLst/>
                        <a:latin typeface="+mn-lt"/>
                      </a:endParaRPr>
                    </a:p>
                  </a:txBody>
                  <a:tcPr marL="9525" marR="9525" marT="9525" marB="0" anchor="ctr"/>
                </a:tc>
                <a:tc hMerge="1">
                  <a:txBody>
                    <a:bodyPr/>
                    <a:lstStyle/>
                    <a:p>
                      <a:endParaRPr lang="pl-PL"/>
                    </a:p>
                  </a:txBody>
                  <a:tcPr/>
                </a:tc>
                <a:tc gridSpan="2">
                  <a:txBody>
                    <a:bodyPr/>
                    <a:lstStyle/>
                    <a:p>
                      <a:pPr algn="ctr" fontAlgn="ctr"/>
                      <a:r>
                        <a:rPr lang="pl-PL" sz="1200" b="1" u="none" strike="noStrike" dirty="0">
                          <a:solidFill>
                            <a:srgbClr val="002060"/>
                          </a:solidFill>
                          <a:effectLst/>
                          <a:latin typeface="+mn-lt"/>
                        </a:rPr>
                        <a:t>199 632,50</a:t>
                      </a:r>
                      <a:endParaRPr lang="pl-PL" sz="1200" b="1" i="0" u="none" strike="noStrike" dirty="0">
                        <a:solidFill>
                          <a:srgbClr val="002060"/>
                        </a:solidFill>
                        <a:effectLst/>
                        <a:latin typeface="+mn-lt"/>
                      </a:endParaRPr>
                    </a:p>
                  </a:txBody>
                  <a:tcPr marL="9525" marR="9525" marT="9525" marB="0" anchor="ctr"/>
                </a:tc>
                <a:tc hMerge="1">
                  <a:txBody>
                    <a:bodyPr/>
                    <a:lstStyle/>
                    <a:p>
                      <a:endParaRPr lang="pl-PL"/>
                    </a:p>
                  </a:txBody>
                  <a:tcPr/>
                </a:tc>
                <a:tc>
                  <a:txBody>
                    <a:bodyPr/>
                    <a:lstStyle/>
                    <a:p>
                      <a:pPr algn="ctr" fontAlgn="ctr"/>
                      <a:r>
                        <a:rPr lang="pl-PL" sz="1200" b="1" u="none" strike="noStrike" dirty="0">
                          <a:solidFill>
                            <a:srgbClr val="002060"/>
                          </a:solidFill>
                          <a:effectLst/>
                          <a:latin typeface="+mn-lt"/>
                        </a:rPr>
                        <a:t>     39 926,50    </a:t>
                      </a:r>
                      <a:endParaRPr lang="pl-PL" sz="1200" b="1" i="0" u="none" strike="noStrike" dirty="0">
                        <a:solidFill>
                          <a:srgbClr val="002060"/>
                        </a:solidFill>
                        <a:effectLst/>
                        <a:latin typeface="+mn-lt"/>
                      </a:endParaRPr>
                    </a:p>
                  </a:txBody>
                  <a:tcPr marL="9525" marR="9525" marT="9525" marB="0" anchor="ctr"/>
                </a:tc>
                <a:tc>
                  <a:txBody>
                    <a:bodyPr/>
                    <a:lstStyle/>
                    <a:p>
                      <a:pPr algn="l" fontAlgn="b"/>
                      <a:endParaRPr lang="pl-PL" sz="1100" b="0" i="0" u="none" strike="noStrike">
                        <a:solidFill>
                          <a:srgbClr val="000000"/>
                        </a:solidFill>
                        <a:effectLst/>
                        <a:latin typeface="Czcionka tekstu podstawowego"/>
                      </a:endParaRPr>
                    </a:p>
                  </a:txBody>
                  <a:tcPr marL="9525" marR="9525" marT="9525" marB="0" anchor="b"/>
                </a:tc>
                <a:extLst>
                  <a:ext uri="{0D108BD9-81ED-4DB2-BD59-A6C34878D82A}">
                    <a16:rowId xmlns:a16="http://schemas.microsoft.com/office/drawing/2014/main" val="3830944729"/>
                  </a:ext>
                </a:extLst>
              </a:tr>
              <a:tr h="291872">
                <a:tc>
                  <a:txBody>
                    <a:bodyPr/>
                    <a:lstStyle/>
                    <a:p>
                      <a:pPr algn="ctr" fontAlgn="ctr"/>
                      <a:r>
                        <a:rPr lang="pl-PL" sz="1200" b="1" u="none" strike="noStrike" dirty="0">
                          <a:solidFill>
                            <a:srgbClr val="002060"/>
                          </a:solidFill>
                          <a:effectLst/>
                          <a:latin typeface="+mn-lt"/>
                        </a:rPr>
                        <a:t> </a:t>
                      </a:r>
                      <a:endParaRPr lang="pl-PL" sz="1200" b="1" i="0" u="none" strike="noStrike" dirty="0">
                        <a:solidFill>
                          <a:srgbClr val="002060"/>
                        </a:solidFill>
                        <a:effectLst/>
                        <a:latin typeface="+mn-lt"/>
                      </a:endParaRPr>
                    </a:p>
                  </a:txBody>
                  <a:tcPr marL="9525" marR="9525" marT="9525" marB="0" anchor="ctr"/>
                </a:tc>
                <a:tc>
                  <a:txBody>
                    <a:bodyPr/>
                    <a:lstStyle/>
                    <a:p>
                      <a:pPr algn="ctr" fontAlgn="ctr"/>
                      <a:r>
                        <a:rPr lang="pl-PL" sz="1200" b="1" u="none" strike="noStrike">
                          <a:solidFill>
                            <a:srgbClr val="002060"/>
                          </a:solidFill>
                          <a:effectLst/>
                          <a:latin typeface="+mn-lt"/>
                        </a:rPr>
                        <a:t> </a:t>
                      </a:r>
                      <a:endParaRPr lang="pl-PL" sz="1200" b="1" i="0" u="none" strike="noStrike">
                        <a:solidFill>
                          <a:srgbClr val="002060"/>
                        </a:solidFill>
                        <a:effectLst/>
                        <a:latin typeface="+mn-lt"/>
                      </a:endParaRPr>
                    </a:p>
                  </a:txBody>
                  <a:tcPr marL="9525" marR="9525" marT="9525" marB="0" anchor="ctr"/>
                </a:tc>
                <a:tc>
                  <a:txBody>
                    <a:bodyPr/>
                    <a:lstStyle/>
                    <a:p>
                      <a:pPr algn="ctr" fontAlgn="ctr"/>
                      <a:endParaRPr lang="pl-PL" sz="1200" b="1" i="0" u="none" strike="noStrike">
                        <a:solidFill>
                          <a:srgbClr val="002060"/>
                        </a:solidFill>
                        <a:effectLst/>
                        <a:latin typeface="+mn-lt"/>
                      </a:endParaRPr>
                    </a:p>
                  </a:txBody>
                  <a:tcPr marL="9525" marR="9525" marT="9525" marB="0" anchor="ctr"/>
                </a:tc>
                <a:tc>
                  <a:txBody>
                    <a:bodyPr/>
                    <a:lstStyle/>
                    <a:p>
                      <a:pPr algn="ctr" fontAlgn="ctr"/>
                      <a:endParaRPr lang="pl-PL" sz="1200" b="1" i="0" u="none" strike="noStrike">
                        <a:solidFill>
                          <a:srgbClr val="002060"/>
                        </a:solidFill>
                        <a:effectLst/>
                        <a:latin typeface="+mn-lt"/>
                      </a:endParaRPr>
                    </a:p>
                  </a:txBody>
                  <a:tcPr marL="9525" marR="9525" marT="9525" marB="0" anchor="ctr"/>
                </a:tc>
                <a:tc>
                  <a:txBody>
                    <a:bodyPr/>
                    <a:lstStyle/>
                    <a:p>
                      <a:pPr algn="ctr" fontAlgn="ctr"/>
                      <a:endParaRPr lang="pl-PL" sz="1200" b="1" i="0" u="none" strike="noStrike">
                        <a:solidFill>
                          <a:srgbClr val="002060"/>
                        </a:solidFill>
                        <a:effectLst/>
                        <a:latin typeface="+mn-lt"/>
                      </a:endParaRPr>
                    </a:p>
                  </a:txBody>
                  <a:tcPr marL="9525" marR="9525" marT="9525" marB="0" anchor="ctr"/>
                </a:tc>
                <a:tc>
                  <a:txBody>
                    <a:bodyPr/>
                    <a:lstStyle/>
                    <a:p>
                      <a:pPr algn="ctr" fontAlgn="ctr"/>
                      <a:endParaRPr lang="pl-PL" sz="1200" b="1" i="0" u="none" strike="noStrike" dirty="0">
                        <a:solidFill>
                          <a:srgbClr val="002060"/>
                        </a:solidFill>
                        <a:effectLst/>
                        <a:latin typeface="+mn-lt"/>
                      </a:endParaRPr>
                    </a:p>
                  </a:txBody>
                  <a:tcPr marL="9525" marR="9525" marT="9525" marB="0" anchor="ctr"/>
                </a:tc>
                <a:tc>
                  <a:txBody>
                    <a:bodyPr/>
                    <a:lstStyle/>
                    <a:p>
                      <a:pPr algn="ctr" fontAlgn="ctr"/>
                      <a:endParaRPr lang="pl-PL" sz="1200" b="1" i="0" u="none" strike="noStrike" dirty="0">
                        <a:solidFill>
                          <a:srgbClr val="000000"/>
                        </a:solidFill>
                        <a:effectLst/>
                        <a:latin typeface="+mn-lt"/>
                      </a:endParaRPr>
                    </a:p>
                  </a:txBody>
                  <a:tcPr marL="9525" marR="9525" marT="9525" marB="0" anchor="ctr"/>
                </a:tc>
                <a:tc>
                  <a:txBody>
                    <a:bodyPr/>
                    <a:lstStyle/>
                    <a:p>
                      <a:pPr algn="l" fontAlgn="b"/>
                      <a:endParaRPr lang="pl-PL" sz="1100" b="0" i="0" u="none" strike="noStrike">
                        <a:solidFill>
                          <a:srgbClr val="000000"/>
                        </a:solidFill>
                        <a:effectLst/>
                        <a:latin typeface="Czcionka tekstu podstawowego"/>
                      </a:endParaRPr>
                    </a:p>
                  </a:txBody>
                  <a:tcPr marL="9525" marR="9525" marT="9525" marB="0" anchor="b"/>
                </a:tc>
                <a:extLst>
                  <a:ext uri="{0D108BD9-81ED-4DB2-BD59-A6C34878D82A}">
                    <a16:rowId xmlns:a16="http://schemas.microsoft.com/office/drawing/2014/main" val="1453535639"/>
                  </a:ext>
                </a:extLst>
              </a:tr>
              <a:tr h="291872">
                <a:tc>
                  <a:txBody>
                    <a:bodyPr/>
                    <a:lstStyle/>
                    <a:p>
                      <a:pPr algn="ctr" fontAlgn="ctr"/>
                      <a:r>
                        <a:rPr lang="pl-PL" sz="1200" b="1" u="none" strike="noStrike" dirty="0">
                          <a:solidFill>
                            <a:srgbClr val="002060"/>
                          </a:solidFill>
                          <a:effectLst/>
                          <a:latin typeface="+mn-lt"/>
                        </a:rPr>
                        <a:t> </a:t>
                      </a:r>
                      <a:endParaRPr lang="pl-PL" sz="1200" b="1" i="0" u="none" strike="noStrike" dirty="0">
                        <a:solidFill>
                          <a:srgbClr val="002060"/>
                        </a:solidFill>
                        <a:effectLst/>
                        <a:latin typeface="+mn-lt"/>
                      </a:endParaRPr>
                    </a:p>
                  </a:txBody>
                  <a:tcPr marL="9525" marR="9525" marT="9525" marB="0" anchor="ctr"/>
                </a:tc>
                <a:tc>
                  <a:txBody>
                    <a:bodyPr/>
                    <a:lstStyle/>
                    <a:p>
                      <a:pPr algn="ctr" fontAlgn="ctr"/>
                      <a:r>
                        <a:rPr lang="pl-PL" sz="1200" b="1" u="none" strike="noStrike">
                          <a:solidFill>
                            <a:srgbClr val="002060"/>
                          </a:solidFill>
                          <a:effectLst/>
                          <a:latin typeface="+mn-lt"/>
                        </a:rPr>
                        <a:t> </a:t>
                      </a:r>
                      <a:endParaRPr lang="pl-PL" sz="1200" b="1" i="0" u="none" strike="noStrike">
                        <a:solidFill>
                          <a:srgbClr val="002060"/>
                        </a:solidFill>
                        <a:effectLst/>
                        <a:latin typeface="+mn-lt"/>
                      </a:endParaRPr>
                    </a:p>
                  </a:txBody>
                  <a:tcPr marL="9525" marR="9525" marT="9525" marB="0" anchor="ctr"/>
                </a:tc>
                <a:tc>
                  <a:txBody>
                    <a:bodyPr/>
                    <a:lstStyle/>
                    <a:p>
                      <a:pPr algn="ctr" fontAlgn="ctr"/>
                      <a:r>
                        <a:rPr lang="pl-PL" sz="1200" b="1" u="none" strike="noStrike">
                          <a:solidFill>
                            <a:srgbClr val="002060"/>
                          </a:solidFill>
                          <a:effectLst/>
                          <a:latin typeface="+mn-lt"/>
                        </a:rPr>
                        <a:t> </a:t>
                      </a:r>
                      <a:endParaRPr lang="pl-PL" sz="1200" b="1" i="0" u="none" strike="noStrike">
                        <a:solidFill>
                          <a:srgbClr val="002060"/>
                        </a:solidFill>
                        <a:effectLst/>
                        <a:latin typeface="+mn-lt"/>
                      </a:endParaRPr>
                    </a:p>
                  </a:txBody>
                  <a:tcPr marL="9525" marR="9525" marT="9525" marB="0" anchor="ctr"/>
                </a:tc>
                <a:tc>
                  <a:txBody>
                    <a:bodyPr/>
                    <a:lstStyle/>
                    <a:p>
                      <a:pPr algn="ctr" fontAlgn="ctr"/>
                      <a:r>
                        <a:rPr lang="pl-PL" sz="1200" b="1" u="none" strike="noStrike">
                          <a:solidFill>
                            <a:srgbClr val="002060"/>
                          </a:solidFill>
                          <a:effectLst/>
                          <a:latin typeface="+mn-lt"/>
                        </a:rPr>
                        <a:t> </a:t>
                      </a:r>
                      <a:endParaRPr lang="pl-PL" sz="1200" b="1" i="0" u="none" strike="noStrike">
                        <a:solidFill>
                          <a:srgbClr val="002060"/>
                        </a:solidFill>
                        <a:effectLst/>
                        <a:latin typeface="+mn-lt"/>
                      </a:endParaRPr>
                    </a:p>
                  </a:txBody>
                  <a:tcPr marL="9525" marR="9525" marT="9525" marB="0" anchor="ctr"/>
                </a:tc>
                <a:tc>
                  <a:txBody>
                    <a:bodyPr/>
                    <a:lstStyle/>
                    <a:p>
                      <a:pPr algn="ctr" fontAlgn="ctr"/>
                      <a:r>
                        <a:rPr lang="pl-PL" sz="1200" b="1" u="none" strike="noStrike">
                          <a:solidFill>
                            <a:srgbClr val="002060"/>
                          </a:solidFill>
                          <a:effectLst/>
                          <a:latin typeface="+mn-lt"/>
                        </a:rPr>
                        <a:t> </a:t>
                      </a:r>
                      <a:endParaRPr lang="pl-PL" sz="1200" b="1" i="0" u="none" strike="noStrike">
                        <a:solidFill>
                          <a:srgbClr val="002060"/>
                        </a:solidFill>
                        <a:effectLst/>
                        <a:latin typeface="+mn-lt"/>
                      </a:endParaRPr>
                    </a:p>
                  </a:txBody>
                  <a:tcPr marL="9525" marR="9525" marT="9525" marB="0" anchor="ctr"/>
                </a:tc>
                <a:tc>
                  <a:txBody>
                    <a:bodyPr/>
                    <a:lstStyle/>
                    <a:p>
                      <a:pPr algn="ctr" fontAlgn="ctr"/>
                      <a:r>
                        <a:rPr lang="pl-PL" sz="1200" b="1" u="none" strike="noStrike">
                          <a:solidFill>
                            <a:srgbClr val="002060"/>
                          </a:solidFill>
                          <a:effectLst/>
                          <a:latin typeface="+mn-lt"/>
                        </a:rPr>
                        <a:t> </a:t>
                      </a:r>
                      <a:endParaRPr lang="pl-PL" sz="1200" b="1" i="0" u="none" strike="noStrike">
                        <a:solidFill>
                          <a:srgbClr val="002060"/>
                        </a:solidFill>
                        <a:effectLst/>
                        <a:latin typeface="+mn-lt"/>
                      </a:endParaRPr>
                    </a:p>
                  </a:txBody>
                  <a:tcPr marL="9525" marR="9525" marT="9525" marB="0" anchor="ctr"/>
                </a:tc>
                <a:tc>
                  <a:txBody>
                    <a:bodyPr/>
                    <a:lstStyle/>
                    <a:p>
                      <a:pPr algn="ctr" fontAlgn="ctr"/>
                      <a:r>
                        <a:rPr lang="pl-PL" sz="1200" b="1" u="none" strike="noStrike" dirty="0">
                          <a:effectLst/>
                          <a:latin typeface="+mn-lt"/>
                        </a:rPr>
                        <a:t> </a:t>
                      </a:r>
                      <a:endParaRPr lang="pl-PL" sz="1200" b="1" i="0" u="none" strike="noStrike" dirty="0">
                        <a:solidFill>
                          <a:srgbClr val="000000"/>
                        </a:solidFill>
                        <a:effectLst/>
                        <a:latin typeface="+mn-lt"/>
                      </a:endParaRPr>
                    </a:p>
                  </a:txBody>
                  <a:tcPr marL="9525" marR="9525" marT="9525" marB="0" anchor="ctr"/>
                </a:tc>
                <a:tc>
                  <a:txBody>
                    <a:bodyPr/>
                    <a:lstStyle/>
                    <a:p>
                      <a:pPr algn="l" fontAlgn="b"/>
                      <a:endParaRPr lang="pl-PL" sz="1100" b="0" i="0" u="none" strike="noStrike">
                        <a:solidFill>
                          <a:srgbClr val="000000"/>
                        </a:solidFill>
                        <a:effectLst/>
                        <a:latin typeface="Czcionka tekstu podstawowego"/>
                      </a:endParaRPr>
                    </a:p>
                  </a:txBody>
                  <a:tcPr marL="9525" marR="9525" marT="9525" marB="0" anchor="b"/>
                </a:tc>
                <a:extLst>
                  <a:ext uri="{0D108BD9-81ED-4DB2-BD59-A6C34878D82A}">
                    <a16:rowId xmlns:a16="http://schemas.microsoft.com/office/drawing/2014/main" val="400114247"/>
                  </a:ext>
                </a:extLst>
              </a:tr>
              <a:tr h="307234">
                <a:tc gridSpan="8">
                  <a:txBody>
                    <a:bodyPr/>
                    <a:lstStyle/>
                    <a:p>
                      <a:pPr algn="l" fontAlgn="ctr"/>
                      <a:r>
                        <a:rPr lang="pl-PL" sz="1200" b="1" u="none" strike="noStrike" dirty="0">
                          <a:solidFill>
                            <a:srgbClr val="002060"/>
                          </a:solidFill>
                          <a:effectLst/>
                          <a:latin typeface="+mn-lt"/>
                        </a:rPr>
                        <a:t>Podział kwoty dofinansowania z umowy/</a:t>
                      </a:r>
                      <a:r>
                        <a:rPr lang="pl-PL" sz="1200" b="1" u="none" strike="sngStrike" dirty="0">
                          <a:solidFill>
                            <a:srgbClr val="002060"/>
                          </a:solidFill>
                          <a:effectLst/>
                          <a:latin typeface="+mn-lt"/>
                        </a:rPr>
                        <a:t>aneksu</a:t>
                      </a:r>
                      <a:r>
                        <a:rPr lang="pl-PL" sz="1200" b="1" u="none" strike="noStrike" dirty="0">
                          <a:solidFill>
                            <a:srgbClr val="002060"/>
                          </a:solidFill>
                          <a:effectLst/>
                          <a:latin typeface="+mn-lt"/>
                        </a:rPr>
                        <a:t> na lata realizacji projektu</a:t>
                      </a:r>
                      <a:endParaRPr lang="pl-PL" sz="1200" b="1" i="0" u="none" strike="noStrike" dirty="0">
                        <a:solidFill>
                          <a:srgbClr val="002060"/>
                        </a:solidFill>
                        <a:effectLst/>
                        <a:latin typeface="+mn-lt"/>
                      </a:endParaRPr>
                    </a:p>
                  </a:txBody>
                  <a:tcPr marL="9525" marR="9525" marT="9525" marB="0" anchor="ct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2543862602"/>
                  </a:ext>
                </a:extLst>
              </a:tr>
              <a:tr h="307234">
                <a:tc>
                  <a:txBody>
                    <a:bodyPr/>
                    <a:lstStyle/>
                    <a:p>
                      <a:pPr algn="ctr" fontAlgn="ctr"/>
                      <a:r>
                        <a:rPr lang="pl-PL" sz="1200" b="1" u="none" strike="noStrike">
                          <a:solidFill>
                            <a:srgbClr val="002060"/>
                          </a:solidFill>
                          <a:effectLst/>
                          <a:latin typeface="+mn-lt"/>
                        </a:rPr>
                        <a:t> </a:t>
                      </a:r>
                      <a:endParaRPr lang="pl-PL" sz="1200" b="1" i="0" u="none" strike="noStrike">
                        <a:solidFill>
                          <a:srgbClr val="002060"/>
                        </a:solidFill>
                        <a:effectLst/>
                        <a:latin typeface="+mn-lt"/>
                      </a:endParaRPr>
                    </a:p>
                  </a:txBody>
                  <a:tcPr marL="9525" marR="9525" marT="9525" marB="0" anchor="ctr"/>
                </a:tc>
                <a:tc>
                  <a:txBody>
                    <a:bodyPr/>
                    <a:lstStyle/>
                    <a:p>
                      <a:pPr algn="ctr" fontAlgn="ctr"/>
                      <a:r>
                        <a:rPr lang="pl-PL" sz="1200" b="1" u="none" strike="noStrike">
                          <a:solidFill>
                            <a:srgbClr val="002060"/>
                          </a:solidFill>
                          <a:effectLst/>
                          <a:latin typeface="+mn-lt"/>
                        </a:rPr>
                        <a:t> </a:t>
                      </a:r>
                      <a:endParaRPr lang="pl-PL" sz="1200" b="1" i="0" u="none" strike="noStrike">
                        <a:solidFill>
                          <a:srgbClr val="002060"/>
                        </a:solidFill>
                        <a:effectLst/>
                        <a:latin typeface="+mn-lt"/>
                      </a:endParaRPr>
                    </a:p>
                  </a:txBody>
                  <a:tcPr marL="9525" marR="9525" marT="9525" marB="0" anchor="ctr"/>
                </a:tc>
                <a:tc>
                  <a:txBody>
                    <a:bodyPr/>
                    <a:lstStyle/>
                    <a:p>
                      <a:pPr algn="ctr" fontAlgn="ctr"/>
                      <a:r>
                        <a:rPr lang="pl-PL" sz="1200" b="1" u="none" strike="noStrike">
                          <a:solidFill>
                            <a:srgbClr val="002060"/>
                          </a:solidFill>
                          <a:effectLst/>
                          <a:latin typeface="+mn-lt"/>
                        </a:rPr>
                        <a:t> </a:t>
                      </a:r>
                      <a:endParaRPr lang="pl-PL" sz="1200" b="1" i="0" u="none" strike="noStrike">
                        <a:solidFill>
                          <a:srgbClr val="002060"/>
                        </a:solidFill>
                        <a:effectLst/>
                        <a:latin typeface="+mn-lt"/>
                      </a:endParaRPr>
                    </a:p>
                  </a:txBody>
                  <a:tcPr marL="9525" marR="9525" marT="9525" marB="0" anchor="ctr"/>
                </a:tc>
                <a:tc>
                  <a:txBody>
                    <a:bodyPr/>
                    <a:lstStyle/>
                    <a:p>
                      <a:pPr algn="ctr" fontAlgn="ctr"/>
                      <a:r>
                        <a:rPr lang="pl-PL" sz="1200" b="1" u="none" strike="noStrike">
                          <a:solidFill>
                            <a:srgbClr val="002060"/>
                          </a:solidFill>
                          <a:effectLst/>
                          <a:latin typeface="+mn-lt"/>
                        </a:rPr>
                        <a:t> </a:t>
                      </a:r>
                      <a:endParaRPr lang="pl-PL" sz="1200" b="1" i="0" u="none" strike="noStrike">
                        <a:solidFill>
                          <a:srgbClr val="002060"/>
                        </a:solidFill>
                        <a:effectLst/>
                        <a:latin typeface="+mn-lt"/>
                      </a:endParaRPr>
                    </a:p>
                  </a:txBody>
                  <a:tcPr marL="9525" marR="9525" marT="9525" marB="0" anchor="ctr"/>
                </a:tc>
                <a:tc>
                  <a:txBody>
                    <a:bodyPr/>
                    <a:lstStyle/>
                    <a:p>
                      <a:pPr algn="ctr" fontAlgn="ctr"/>
                      <a:r>
                        <a:rPr lang="pl-PL" sz="1200" b="1" u="none" strike="noStrike">
                          <a:solidFill>
                            <a:srgbClr val="002060"/>
                          </a:solidFill>
                          <a:effectLst/>
                          <a:latin typeface="+mn-lt"/>
                        </a:rPr>
                        <a:t> </a:t>
                      </a:r>
                      <a:endParaRPr lang="pl-PL" sz="1200" b="1" i="0" u="none" strike="noStrike">
                        <a:solidFill>
                          <a:srgbClr val="002060"/>
                        </a:solidFill>
                        <a:effectLst/>
                        <a:latin typeface="+mn-lt"/>
                      </a:endParaRPr>
                    </a:p>
                  </a:txBody>
                  <a:tcPr marL="9525" marR="9525" marT="9525" marB="0" anchor="ctr"/>
                </a:tc>
                <a:tc>
                  <a:txBody>
                    <a:bodyPr/>
                    <a:lstStyle/>
                    <a:p>
                      <a:pPr algn="ctr" fontAlgn="ctr"/>
                      <a:r>
                        <a:rPr lang="pl-PL" sz="1200" b="1" u="none" strike="noStrike">
                          <a:solidFill>
                            <a:srgbClr val="002060"/>
                          </a:solidFill>
                          <a:effectLst/>
                          <a:latin typeface="+mn-lt"/>
                        </a:rPr>
                        <a:t> </a:t>
                      </a:r>
                      <a:endParaRPr lang="pl-PL" sz="1200" b="1" i="0" u="none" strike="noStrike">
                        <a:solidFill>
                          <a:srgbClr val="002060"/>
                        </a:solidFill>
                        <a:effectLst/>
                        <a:latin typeface="+mn-lt"/>
                      </a:endParaRPr>
                    </a:p>
                  </a:txBody>
                  <a:tcPr marL="9525" marR="9525" marT="9525" marB="0" anchor="ctr"/>
                </a:tc>
                <a:tc>
                  <a:txBody>
                    <a:bodyPr/>
                    <a:lstStyle/>
                    <a:p>
                      <a:pPr algn="ctr" fontAlgn="ctr"/>
                      <a:r>
                        <a:rPr lang="pl-PL" sz="1200" b="1" u="none" strike="noStrike" dirty="0">
                          <a:effectLst/>
                          <a:latin typeface="+mn-lt"/>
                        </a:rPr>
                        <a:t> </a:t>
                      </a:r>
                      <a:endParaRPr lang="pl-PL" sz="1200" b="1" i="0" u="none" strike="noStrike" dirty="0">
                        <a:solidFill>
                          <a:srgbClr val="000000"/>
                        </a:solidFill>
                        <a:effectLst/>
                        <a:latin typeface="+mn-lt"/>
                      </a:endParaRPr>
                    </a:p>
                  </a:txBody>
                  <a:tcPr marL="9525" marR="9525" marT="9525" marB="0" anchor="ctr"/>
                </a:tc>
                <a:tc>
                  <a:txBody>
                    <a:bodyPr/>
                    <a:lstStyle/>
                    <a:p>
                      <a:pPr algn="l" fontAlgn="b"/>
                      <a:endParaRPr lang="pl-PL" sz="1100" b="0" i="0" u="none" strike="noStrike">
                        <a:solidFill>
                          <a:srgbClr val="000000"/>
                        </a:solidFill>
                        <a:effectLst/>
                        <a:latin typeface="Czcionka tekstu podstawowego"/>
                      </a:endParaRPr>
                    </a:p>
                  </a:txBody>
                  <a:tcPr marL="9525" marR="9525" marT="9525" marB="0" anchor="b"/>
                </a:tc>
                <a:extLst>
                  <a:ext uri="{0D108BD9-81ED-4DB2-BD59-A6C34878D82A}">
                    <a16:rowId xmlns:a16="http://schemas.microsoft.com/office/drawing/2014/main" val="2714534910"/>
                  </a:ext>
                </a:extLst>
              </a:tr>
              <a:tr h="307234">
                <a:tc>
                  <a:txBody>
                    <a:bodyPr/>
                    <a:lstStyle/>
                    <a:p>
                      <a:pPr algn="ctr" fontAlgn="ctr"/>
                      <a:r>
                        <a:rPr lang="pl-PL" sz="1200" b="1" u="none" strike="noStrike">
                          <a:solidFill>
                            <a:srgbClr val="002060"/>
                          </a:solidFill>
                          <a:effectLst/>
                          <a:latin typeface="+mn-lt"/>
                        </a:rPr>
                        <a:t> </a:t>
                      </a:r>
                      <a:endParaRPr lang="pl-PL" sz="1200" b="1" i="0" u="none" strike="noStrike">
                        <a:solidFill>
                          <a:srgbClr val="002060"/>
                        </a:solidFill>
                        <a:effectLst/>
                        <a:latin typeface="+mn-lt"/>
                      </a:endParaRPr>
                    </a:p>
                  </a:txBody>
                  <a:tcPr marL="9525" marR="9525" marT="9525" marB="0" anchor="ctr"/>
                </a:tc>
                <a:tc rowSpan="2">
                  <a:txBody>
                    <a:bodyPr/>
                    <a:lstStyle/>
                    <a:p>
                      <a:pPr algn="ctr" fontAlgn="ctr"/>
                      <a:r>
                        <a:rPr lang="pl-PL" sz="1200" b="1" u="none" strike="noStrike">
                          <a:solidFill>
                            <a:srgbClr val="002060"/>
                          </a:solidFill>
                          <a:effectLst/>
                          <a:latin typeface="+mn-lt"/>
                        </a:rPr>
                        <a:t>Dofinansowanie</a:t>
                      </a:r>
                      <a:endParaRPr lang="pl-PL" sz="1200" b="1" i="0" u="none" strike="noStrike">
                        <a:solidFill>
                          <a:srgbClr val="002060"/>
                        </a:solidFill>
                        <a:effectLst/>
                        <a:latin typeface="+mn-lt"/>
                      </a:endParaRPr>
                    </a:p>
                  </a:txBody>
                  <a:tcPr marL="9525" marR="9525" marT="9525" marB="0" anchor="ctr"/>
                </a:tc>
                <a:tc gridSpan="4">
                  <a:txBody>
                    <a:bodyPr/>
                    <a:lstStyle/>
                    <a:p>
                      <a:pPr algn="l" fontAlgn="ctr"/>
                      <a:r>
                        <a:rPr lang="pl-PL" sz="1200" b="1" u="none" strike="noStrike">
                          <a:solidFill>
                            <a:srgbClr val="002060"/>
                          </a:solidFill>
                          <a:effectLst/>
                          <a:latin typeface="+mn-lt"/>
                        </a:rPr>
                        <a:t>w tym:</a:t>
                      </a:r>
                      <a:endParaRPr lang="pl-PL" sz="1200" b="1" i="0" u="none" strike="noStrike">
                        <a:solidFill>
                          <a:srgbClr val="002060"/>
                        </a:solidFill>
                        <a:effectLst/>
                        <a:latin typeface="+mn-lt"/>
                      </a:endParaRPr>
                    </a:p>
                  </a:txBody>
                  <a:tcPr marL="9525" marR="9525" marT="9525" marB="0" anchor="ctr"/>
                </a:tc>
                <a:tc hMerge="1">
                  <a:txBody>
                    <a:bodyPr/>
                    <a:lstStyle/>
                    <a:p>
                      <a:endParaRPr lang="pl-PL"/>
                    </a:p>
                  </a:txBody>
                  <a:tcPr/>
                </a:tc>
                <a:tc hMerge="1">
                  <a:txBody>
                    <a:bodyPr/>
                    <a:lstStyle/>
                    <a:p>
                      <a:endParaRPr lang="pl-PL"/>
                    </a:p>
                  </a:txBody>
                  <a:tcPr/>
                </a:tc>
                <a:tc hMerge="1">
                  <a:txBody>
                    <a:bodyPr/>
                    <a:lstStyle/>
                    <a:p>
                      <a:endParaRPr lang="pl-PL"/>
                    </a:p>
                  </a:txBody>
                  <a:tcPr/>
                </a:tc>
                <a:tc>
                  <a:txBody>
                    <a:bodyPr/>
                    <a:lstStyle/>
                    <a:p>
                      <a:pPr algn="ctr" fontAlgn="ctr"/>
                      <a:r>
                        <a:rPr lang="pl-PL" sz="1200" b="1" u="none" strike="noStrike" dirty="0">
                          <a:effectLst/>
                          <a:latin typeface="+mn-lt"/>
                        </a:rPr>
                        <a:t> </a:t>
                      </a:r>
                      <a:endParaRPr lang="pl-PL" sz="1200" b="1" i="0" u="none" strike="noStrike" dirty="0">
                        <a:solidFill>
                          <a:srgbClr val="000000"/>
                        </a:solidFill>
                        <a:effectLst/>
                        <a:latin typeface="+mn-lt"/>
                      </a:endParaRPr>
                    </a:p>
                  </a:txBody>
                  <a:tcPr marL="9525" marR="9525" marT="9525" marB="0" anchor="ctr"/>
                </a:tc>
                <a:tc>
                  <a:txBody>
                    <a:bodyPr/>
                    <a:lstStyle/>
                    <a:p>
                      <a:pPr algn="l" fontAlgn="b"/>
                      <a:endParaRPr lang="pl-PL" sz="1100" b="0" i="0" u="none" strike="noStrike">
                        <a:solidFill>
                          <a:srgbClr val="000000"/>
                        </a:solidFill>
                        <a:effectLst/>
                        <a:latin typeface="Czcionka tekstu podstawowego"/>
                      </a:endParaRPr>
                    </a:p>
                  </a:txBody>
                  <a:tcPr marL="9525" marR="9525" marT="9525" marB="0" anchor="b"/>
                </a:tc>
                <a:extLst>
                  <a:ext uri="{0D108BD9-81ED-4DB2-BD59-A6C34878D82A}">
                    <a16:rowId xmlns:a16="http://schemas.microsoft.com/office/drawing/2014/main" val="3690299881"/>
                  </a:ext>
                </a:extLst>
              </a:tr>
              <a:tr h="307234">
                <a:tc>
                  <a:txBody>
                    <a:bodyPr/>
                    <a:lstStyle/>
                    <a:p>
                      <a:pPr algn="ctr" fontAlgn="ctr"/>
                      <a:r>
                        <a:rPr lang="pl-PL" sz="1200" b="1" u="none" strike="noStrike">
                          <a:solidFill>
                            <a:srgbClr val="002060"/>
                          </a:solidFill>
                          <a:effectLst/>
                          <a:latin typeface="+mn-lt"/>
                        </a:rPr>
                        <a:t>źródła finansowania   </a:t>
                      </a:r>
                      <a:endParaRPr lang="pl-PL" sz="1200" b="1" i="0" u="none" strike="noStrike">
                        <a:solidFill>
                          <a:srgbClr val="002060"/>
                        </a:solidFill>
                        <a:effectLst/>
                        <a:latin typeface="+mn-lt"/>
                      </a:endParaRPr>
                    </a:p>
                  </a:txBody>
                  <a:tcPr marL="9525" marR="9525" marT="9525" marB="0" anchor="ctr"/>
                </a:tc>
                <a:tc vMerge="1">
                  <a:txBody>
                    <a:bodyPr/>
                    <a:lstStyle/>
                    <a:p>
                      <a:endParaRPr lang="pl-PL"/>
                    </a:p>
                  </a:txBody>
                  <a:tcPr/>
                </a:tc>
                <a:tc gridSpan="2">
                  <a:txBody>
                    <a:bodyPr/>
                    <a:lstStyle/>
                    <a:p>
                      <a:pPr algn="ctr" fontAlgn="ctr"/>
                      <a:r>
                        <a:rPr lang="pl-PL" sz="1200" b="1" u="none" strike="noStrike" dirty="0">
                          <a:solidFill>
                            <a:srgbClr val="002060"/>
                          </a:solidFill>
                          <a:effectLst/>
                          <a:latin typeface="+mn-lt"/>
                        </a:rPr>
                        <a:t>EFS</a:t>
                      </a:r>
                      <a:endParaRPr lang="pl-PL" sz="1200" b="1" i="0" u="none" strike="noStrike" dirty="0">
                        <a:solidFill>
                          <a:srgbClr val="002060"/>
                        </a:solidFill>
                        <a:effectLst/>
                        <a:latin typeface="+mn-lt"/>
                      </a:endParaRPr>
                    </a:p>
                  </a:txBody>
                  <a:tcPr marL="9525" marR="9525" marT="9525" marB="0" anchor="ctr"/>
                </a:tc>
                <a:tc hMerge="1">
                  <a:txBody>
                    <a:bodyPr/>
                    <a:lstStyle/>
                    <a:p>
                      <a:endParaRPr lang="pl-PL"/>
                    </a:p>
                  </a:txBody>
                  <a:tcPr/>
                </a:tc>
                <a:tc gridSpan="2">
                  <a:txBody>
                    <a:bodyPr/>
                    <a:lstStyle/>
                    <a:p>
                      <a:pPr algn="ctr" fontAlgn="ctr"/>
                      <a:r>
                        <a:rPr lang="pl-PL" sz="1200" b="1" u="none" strike="noStrike">
                          <a:solidFill>
                            <a:srgbClr val="002060"/>
                          </a:solidFill>
                          <a:effectLst/>
                          <a:latin typeface="+mn-lt"/>
                        </a:rPr>
                        <a:t>BP</a:t>
                      </a:r>
                      <a:endParaRPr lang="pl-PL" sz="1200" b="1" i="0" u="none" strike="noStrike">
                        <a:solidFill>
                          <a:srgbClr val="002060"/>
                        </a:solidFill>
                        <a:effectLst/>
                        <a:latin typeface="+mn-lt"/>
                      </a:endParaRPr>
                    </a:p>
                  </a:txBody>
                  <a:tcPr marL="9525" marR="9525" marT="9525" marB="0" anchor="ctr"/>
                </a:tc>
                <a:tc hMerge="1">
                  <a:txBody>
                    <a:bodyPr/>
                    <a:lstStyle/>
                    <a:p>
                      <a:endParaRPr lang="pl-PL"/>
                    </a:p>
                  </a:txBody>
                  <a:tcPr/>
                </a:tc>
                <a:tc>
                  <a:txBody>
                    <a:bodyPr/>
                    <a:lstStyle/>
                    <a:p>
                      <a:pPr algn="ctr" fontAlgn="ctr"/>
                      <a:r>
                        <a:rPr lang="pl-PL" sz="1200" b="1" u="none" strike="noStrike" dirty="0">
                          <a:effectLst/>
                          <a:latin typeface="+mn-lt"/>
                        </a:rPr>
                        <a:t> </a:t>
                      </a:r>
                      <a:endParaRPr lang="pl-PL" sz="1200" b="1" i="0" u="none" strike="noStrike" dirty="0">
                        <a:solidFill>
                          <a:srgbClr val="000000"/>
                        </a:solidFill>
                        <a:effectLst/>
                        <a:latin typeface="+mn-lt"/>
                      </a:endParaRPr>
                    </a:p>
                  </a:txBody>
                  <a:tcPr marL="9525" marR="9525" marT="9525" marB="0" anchor="ctr"/>
                </a:tc>
                <a:tc>
                  <a:txBody>
                    <a:bodyPr/>
                    <a:lstStyle/>
                    <a:p>
                      <a:pPr algn="l" fontAlgn="b"/>
                      <a:endParaRPr lang="pl-PL" sz="1100" b="0" i="0" u="none" strike="noStrike">
                        <a:solidFill>
                          <a:srgbClr val="000000"/>
                        </a:solidFill>
                        <a:effectLst/>
                        <a:latin typeface="Czcionka tekstu podstawowego"/>
                      </a:endParaRPr>
                    </a:p>
                  </a:txBody>
                  <a:tcPr marL="9525" marR="9525" marT="9525" marB="0" anchor="b"/>
                </a:tc>
                <a:extLst>
                  <a:ext uri="{0D108BD9-81ED-4DB2-BD59-A6C34878D82A}">
                    <a16:rowId xmlns:a16="http://schemas.microsoft.com/office/drawing/2014/main" val="2644552007"/>
                  </a:ext>
                </a:extLst>
              </a:tr>
              <a:tr h="307234">
                <a:tc>
                  <a:txBody>
                    <a:bodyPr/>
                    <a:lstStyle/>
                    <a:p>
                      <a:pPr algn="ctr" fontAlgn="ctr"/>
                      <a:r>
                        <a:rPr lang="pl-PL" sz="1200" b="1" u="none" strike="noStrike">
                          <a:solidFill>
                            <a:srgbClr val="002060"/>
                          </a:solidFill>
                          <a:effectLst/>
                          <a:latin typeface="+mn-lt"/>
                        </a:rPr>
                        <a:t>% w dofinansowaniu</a:t>
                      </a:r>
                      <a:endParaRPr lang="pl-PL" sz="1200" b="1" i="0" u="none" strike="noStrike">
                        <a:solidFill>
                          <a:srgbClr val="002060"/>
                        </a:solidFill>
                        <a:effectLst/>
                        <a:latin typeface="+mn-lt"/>
                      </a:endParaRPr>
                    </a:p>
                  </a:txBody>
                  <a:tcPr marL="9525" marR="9525" marT="9525" marB="0" anchor="ctr"/>
                </a:tc>
                <a:tc>
                  <a:txBody>
                    <a:bodyPr/>
                    <a:lstStyle/>
                    <a:p>
                      <a:pPr algn="ctr" fontAlgn="ctr"/>
                      <a:r>
                        <a:rPr lang="pl-PL" sz="1200" b="1" u="none" strike="noStrike">
                          <a:solidFill>
                            <a:srgbClr val="002060"/>
                          </a:solidFill>
                          <a:effectLst/>
                          <a:latin typeface="+mn-lt"/>
                        </a:rPr>
                        <a:t>100%</a:t>
                      </a:r>
                      <a:endParaRPr lang="pl-PL" sz="1200" b="1" i="0" u="none" strike="noStrike">
                        <a:solidFill>
                          <a:srgbClr val="002060"/>
                        </a:solidFill>
                        <a:effectLst/>
                        <a:latin typeface="+mn-lt"/>
                      </a:endParaRPr>
                    </a:p>
                  </a:txBody>
                  <a:tcPr marL="9525" marR="9525" marT="9525" marB="0" anchor="ctr"/>
                </a:tc>
                <a:tc gridSpan="2">
                  <a:txBody>
                    <a:bodyPr/>
                    <a:lstStyle/>
                    <a:p>
                      <a:pPr algn="ctr" fontAlgn="ctr"/>
                      <a:r>
                        <a:rPr lang="pl-PL" sz="1200" b="1" u="none" strike="noStrike" dirty="0">
                          <a:solidFill>
                            <a:srgbClr val="002060"/>
                          </a:solidFill>
                          <a:effectLst/>
                          <a:latin typeface="+mn-lt"/>
                        </a:rPr>
                        <a:t>73,68421052631 %</a:t>
                      </a:r>
                      <a:endParaRPr lang="pl-PL" sz="1200" b="1" i="0" u="none" strike="noStrike" dirty="0">
                        <a:solidFill>
                          <a:srgbClr val="002060"/>
                        </a:solidFill>
                        <a:effectLst/>
                        <a:latin typeface="+mn-lt"/>
                      </a:endParaRPr>
                    </a:p>
                  </a:txBody>
                  <a:tcPr marL="9525" marR="9525" marT="9525" marB="0" anchor="ctr">
                    <a:solidFill>
                      <a:schemeClr val="accent6">
                        <a:lumMod val="40000"/>
                        <a:lumOff val="60000"/>
                      </a:schemeClr>
                    </a:solidFill>
                  </a:tcPr>
                </a:tc>
                <a:tc hMerge="1">
                  <a:txBody>
                    <a:bodyPr/>
                    <a:lstStyle/>
                    <a:p>
                      <a:endParaRPr lang="pl-PL"/>
                    </a:p>
                  </a:txBody>
                  <a:tcPr/>
                </a:tc>
                <a:tc gridSpan="2">
                  <a:txBody>
                    <a:bodyPr/>
                    <a:lstStyle/>
                    <a:p>
                      <a:pPr algn="ctr" fontAlgn="ctr"/>
                      <a:r>
                        <a:rPr lang="pl-PL" sz="1200" b="1" u="none" strike="noStrike" dirty="0">
                          <a:solidFill>
                            <a:srgbClr val="002060"/>
                          </a:solidFill>
                          <a:effectLst/>
                          <a:latin typeface="+mn-lt"/>
                        </a:rPr>
                        <a:t>26,31578947369 %</a:t>
                      </a:r>
                      <a:endParaRPr lang="pl-PL" sz="1200" b="1" i="0" u="none" strike="noStrike" dirty="0">
                        <a:solidFill>
                          <a:srgbClr val="002060"/>
                        </a:solidFill>
                        <a:effectLst/>
                        <a:latin typeface="+mn-lt"/>
                      </a:endParaRPr>
                    </a:p>
                  </a:txBody>
                  <a:tcPr marL="9525" marR="9525" marT="9525" marB="0" anchor="ctr">
                    <a:solidFill>
                      <a:schemeClr val="accent6">
                        <a:lumMod val="40000"/>
                        <a:lumOff val="60000"/>
                      </a:schemeClr>
                    </a:solidFill>
                  </a:tcPr>
                </a:tc>
                <a:tc hMerge="1">
                  <a:txBody>
                    <a:bodyPr/>
                    <a:lstStyle/>
                    <a:p>
                      <a:endParaRPr lang="pl-PL"/>
                    </a:p>
                  </a:txBody>
                  <a:tcPr/>
                </a:tc>
                <a:tc>
                  <a:txBody>
                    <a:bodyPr/>
                    <a:lstStyle/>
                    <a:p>
                      <a:pPr algn="ctr" fontAlgn="ctr"/>
                      <a:r>
                        <a:rPr lang="pl-PL" sz="1200" b="1" u="none" strike="noStrike" dirty="0">
                          <a:effectLst/>
                          <a:latin typeface="+mn-lt"/>
                        </a:rPr>
                        <a:t> </a:t>
                      </a:r>
                      <a:endParaRPr lang="pl-PL" sz="1200" b="1" i="0" u="none" strike="noStrike" dirty="0">
                        <a:solidFill>
                          <a:srgbClr val="000000"/>
                        </a:solidFill>
                        <a:effectLst/>
                        <a:latin typeface="+mn-lt"/>
                      </a:endParaRPr>
                    </a:p>
                  </a:txBody>
                  <a:tcPr marL="9525" marR="9525" marT="9525" marB="0" anchor="ctr"/>
                </a:tc>
                <a:tc>
                  <a:txBody>
                    <a:bodyPr/>
                    <a:lstStyle/>
                    <a:p>
                      <a:pPr algn="l" fontAlgn="b"/>
                      <a:endParaRPr lang="pl-PL" sz="1100" b="0" i="0" u="none" strike="noStrike">
                        <a:solidFill>
                          <a:srgbClr val="000000"/>
                        </a:solidFill>
                        <a:effectLst/>
                        <a:latin typeface="Czcionka tekstu podstawowego"/>
                      </a:endParaRPr>
                    </a:p>
                  </a:txBody>
                  <a:tcPr marL="9525" marR="9525" marT="9525" marB="0" anchor="b"/>
                </a:tc>
                <a:extLst>
                  <a:ext uri="{0D108BD9-81ED-4DB2-BD59-A6C34878D82A}">
                    <a16:rowId xmlns:a16="http://schemas.microsoft.com/office/drawing/2014/main" val="344084785"/>
                  </a:ext>
                </a:extLst>
              </a:tr>
              <a:tr h="307234">
                <a:tc>
                  <a:txBody>
                    <a:bodyPr/>
                    <a:lstStyle/>
                    <a:p>
                      <a:pPr algn="ctr" fontAlgn="ctr"/>
                      <a:r>
                        <a:rPr lang="pl-PL" sz="1200" b="1" u="none" strike="noStrike">
                          <a:solidFill>
                            <a:srgbClr val="002060"/>
                          </a:solidFill>
                          <a:effectLst/>
                          <a:latin typeface="+mn-lt"/>
                        </a:rPr>
                        <a:t>kwota</a:t>
                      </a:r>
                      <a:endParaRPr lang="pl-PL" sz="1200" b="1" i="0" u="none" strike="noStrike">
                        <a:solidFill>
                          <a:srgbClr val="002060"/>
                        </a:solidFill>
                        <a:effectLst/>
                        <a:latin typeface="+mn-lt"/>
                      </a:endParaRPr>
                    </a:p>
                  </a:txBody>
                  <a:tcPr marL="9525" marR="9525" marT="9525" marB="0" anchor="ctr"/>
                </a:tc>
                <a:tc>
                  <a:txBody>
                    <a:bodyPr/>
                    <a:lstStyle/>
                    <a:p>
                      <a:pPr algn="ctr" fontAlgn="ctr"/>
                      <a:r>
                        <a:rPr lang="pl-PL" sz="1200" b="1" u="none" strike="noStrike" dirty="0">
                          <a:solidFill>
                            <a:srgbClr val="002060"/>
                          </a:solidFill>
                          <a:effectLst/>
                          <a:latin typeface="+mn-lt"/>
                        </a:rPr>
                        <a:t>            758 603,50    </a:t>
                      </a:r>
                      <a:endParaRPr lang="pl-PL" sz="1200" b="1" i="0" u="none" strike="noStrike" dirty="0">
                        <a:solidFill>
                          <a:srgbClr val="002060"/>
                        </a:solidFill>
                        <a:effectLst/>
                        <a:latin typeface="+mn-lt"/>
                      </a:endParaRPr>
                    </a:p>
                  </a:txBody>
                  <a:tcPr marL="9525" marR="9525" marT="9525" marB="0" anchor="ctr"/>
                </a:tc>
                <a:tc gridSpan="2">
                  <a:txBody>
                    <a:bodyPr/>
                    <a:lstStyle/>
                    <a:p>
                      <a:pPr algn="ctr" fontAlgn="ctr"/>
                      <a:r>
                        <a:rPr lang="pl-PL" sz="1200" b="1" u="none" strike="noStrike" dirty="0">
                          <a:solidFill>
                            <a:srgbClr val="002060"/>
                          </a:solidFill>
                          <a:effectLst/>
                          <a:latin typeface="+mn-lt"/>
                        </a:rPr>
                        <a:t>                                558 971,00</a:t>
                      </a:r>
                      <a:endParaRPr lang="pl-PL" sz="1200" b="1" i="0" u="none" strike="noStrike" dirty="0">
                        <a:solidFill>
                          <a:srgbClr val="002060"/>
                        </a:solidFill>
                        <a:effectLst/>
                        <a:latin typeface="+mn-lt"/>
                      </a:endParaRPr>
                    </a:p>
                  </a:txBody>
                  <a:tcPr marL="9525" marR="9525" marT="9525" marB="0" anchor="ctr"/>
                </a:tc>
                <a:tc hMerge="1">
                  <a:txBody>
                    <a:bodyPr/>
                    <a:lstStyle/>
                    <a:p>
                      <a:endParaRPr lang="pl-PL"/>
                    </a:p>
                  </a:txBody>
                  <a:tcPr/>
                </a:tc>
                <a:tc gridSpan="2">
                  <a:txBody>
                    <a:bodyPr/>
                    <a:lstStyle/>
                    <a:p>
                      <a:pPr algn="ctr" fontAlgn="ctr"/>
                      <a:r>
                        <a:rPr lang="pl-PL" sz="1200" b="1" u="none" strike="noStrike" dirty="0">
                          <a:solidFill>
                            <a:srgbClr val="002060"/>
                          </a:solidFill>
                          <a:effectLst/>
                          <a:latin typeface="+mn-lt"/>
                        </a:rPr>
                        <a:t>199 632,50</a:t>
                      </a:r>
                      <a:endParaRPr lang="pl-PL" sz="1200" b="1" i="0" u="none" strike="noStrike" dirty="0">
                        <a:solidFill>
                          <a:srgbClr val="002060"/>
                        </a:solidFill>
                        <a:effectLst/>
                        <a:latin typeface="+mn-lt"/>
                      </a:endParaRPr>
                    </a:p>
                  </a:txBody>
                  <a:tcPr marL="9525" marR="9525" marT="9525" marB="0" anchor="ctr"/>
                </a:tc>
                <a:tc hMerge="1">
                  <a:txBody>
                    <a:bodyPr/>
                    <a:lstStyle/>
                    <a:p>
                      <a:endParaRPr lang="pl-PL"/>
                    </a:p>
                  </a:txBody>
                  <a:tcPr/>
                </a:tc>
                <a:tc>
                  <a:txBody>
                    <a:bodyPr/>
                    <a:lstStyle/>
                    <a:p>
                      <a:pPr algn="ctr" fontAlgn="ctr"/>
                      <a:r>
                        <a:rPr lang="pl-PL" sz="1200" b="1" u="none" strike="noStrike" dirty="0">
                          <a:effectLst/>
                          <a:latin typeface="+mn-lt"/>
                        </a:rPr>
                        <a:t> </a:t>
                      </a:r>
                      <a:endParaRPr lang="pl-PL" sz="1200" b="1" i="0" u="none" strike="noStrike" dirty="0">
                        <a:solidFill>
                          <a:srgbClr val="000000"/>
                        </a:solidFill>
                        <a:effectLst/>
                        <a:latin typeface="+mn-lt"/>
                      </a:endParaRPr>
                    </a:p>
                  </a:txBody>
                  <a:tcPr marL="9525" marR="9525" marT="9525" marB="0" anchor="ctr"/>
                </a:tc>
                <a:tc>
                  <a:txBody>
                    <a:bodyPr/>
                    <a:lstStyle/>
                    <a:p>
                      <a:pPr algn="l" fontAlgn="b"/>
                      <a:endParaRPr lang="pl-PL" sz="1100" b="0" i="0" u="none" strike="noStrike">
                        <a:solidFill>
                          <a:srgbClr val="000000"/>
                        </a:solidFill>
                        <a:effectLst/>
                        <a:latin typeface="Czcionka tekstu podstawowego"/>
                      </a:endParaRPr>
                    </a:p>
                  </a:txBody>
                  <a:tcPr marL="9525" marR="9525" marT="9525" marB="0" anchor="b"/>
                </a:tc>
                <a:extLst>
                  <a:ext uri="{0D108BD9-81ED-4DB2-BD59-A6C34878D82A}">
                    <a16:rowId xmlns:a16="http://schemas.microsoft.com/office/drawing/2014/main" val="3792888744"/>
                  </a:ext>
                </a:extLst>
              </a:tr>
              <a:tr h="307234">
                <a:tc>
                  <a:txBody>
                    <a:bodyPr/>
                    <a:lstStyle/>
                    <a:p>
                      <a:pPr algn="ctr" fontAlgn="ctr"/>
                      <a:r>
                        <a:rPr lang="pl-PL" sz="1200" b="1" u="none" strike="noStrike">
                          <a:effectLst/>
                          <a:latin typeface="+mn-lt"/>
                        </a:rPr>
                        <a:t> </a:t>
                      </a:r>
                      <a:endParaRPr lang="pl-PL" sz="1200" b="1" i="0" u="none" strike="noStrike">
                        <a:solidFill>
                          <a:srgbClr val="000000"/>
                        </a:solidFill>
                        <a:effectLst/>
                        <a:latin typeface="+mn-lt"/>
                      </a:endParaRPr>
                    </a:p>
                  </a:txBody>
                  <a:tcPr marL="9525" marR="9525" marT="9525" marB="0" anchor="ctr"/>
                </a:tc>
                <a:tc>
                  <a:txBody>
                    <a:bodyPr/>
                    <a:lstStyle/>
                    <a:p>
                      <a:pPr algn="ctr" fontAlgn="ctr"/>
                      <a:r>
                        <a:rPr lang="pl-PL" sz="1200" b="1" u="none" strike="noStrike">
                          <a:effectLst/>
                          <a:latin typeface="+mn-lt"/>
                        </a:rPr>
                        <a:t> </a:t>
                      </a:r>
                      <a:endParaRPr lang="pl-PL" sz="1200" b="1" i="0" u="none" strike="noStrike">
                        <a:solidFill>
                          <a:srgbClr val="000000"/>
                        </a:solidFill>
                        <a:effectLst/>
                        <a:latin typeface="+mn-lt"/>
                      </a:endParaRPr>
                    </a:p>
                  </a:txBody>
                  <a:tcPr marL="9525" marR="9525" marT="9525" marB="0" anchor="ctr"/>
                </a:tc>
                <a:tc>
                  <a:txBody>
                    <a:bodyPr/>
                    <a:lstStyle/>
                    <a:p>
                      <a:pPr algn="ctr" fontAlgn="ctr"/>
                      <a:r>
                        <a:rPr lang="pl-PL" sz="1200" b="1" u="none" strike="noStrike">
                          <a:effectLst/>
                          <a:latin typeface="+mn-lt"/>
                        </a:rPr>
                        <a:t> </a:t>
                      </a:r>
                      <a:endParaRPr lang="pl-PL" sz="1200" b="1" i="0" u="none" strike="noStrike">
                        <a:solidFill>
                          <a:srgbClr val="000000"/>
                        </a:solidFill>
                        <a:effectLst/>
                        <a:latin typeface="+mn-lt"/>
                      </a:endParaRPr>
                    </a:p>
                  </a:txBody>
                  <a:tcPr marL="9525" marR="9525" marT="9525" marB="0" anchor="ctr"/>
                </a:tc>
                <a:tc>
                  <a:txBody>
                    <a:bodyPr/>
                    <a:lstStyle/>
                    <a:p>
                      <a:pPr algn="ctr" fontAlgn="ctr"/>
                      <a:r>
                        <a:rPr lang="pl-PL" sz="1200" b="1" u="none" strike="noStrike" dirty="0">
                          <a:effectLst/>
                          <a:latin typeface="+mn-lt"/>
                        </a:rPr>
                        <a:t> </a:t>
                      </a:r>
                      <a:endParaRPr lang="pl-PL" sz="1200" b="1" i="0" u="none" strike="noStrike" dirty="0">
                        <a:solidFill>
                          <a:srgbClr val="000000"/>
                        </a:solidFill>
                        <a:effectLst/>
                        <a:latin typeface="+mn-lt"/>
                      </a:endParaRPr>
                    </a:p>
                  </a:txBody>
                  <a:tcPr marL="9525" marR="9525" marT="9525" marB="0" anchor="ctr"/>
                </a:tc>
                <a:tc>
                  <a:txBody>
                    <a:bodyPr/>
                    <a:lstStyle/>
                    <a:p>
                      <a:pPr algn="ctr" fontAlgn="ctr"/>
                      <a:r>
                        <a:rPr lang="pl-PL" sz="1200" b="1" u="none" strike="noStrike">
                          <a:effectLst/>
                          <a:latin typeface="+mn-lt"/>
                        </a:rPr>
                        <a:t> </a:t>
                      </a:r>
                      <a:endParaRPr lang="pl-PL" sz="1200" b="1" i="0" u="none" strike="noStrike">
                        <a:solidFill>
                          <a:srgbClr val="000000"/>
                        </a:solidFill>
                        <a:effectLst/>
                        <a:latin typeface="+mn-lt"/>
                      </a:endParaRPr>
                    </a:p>
                  </a:txBody>
                  <a:tcPr marL="9525" marR="9525" marT="9525" marB="0" anchor="ctr"/>
                </a:tc>
                <a:tc>
                  <a:txBody>
                    <a:bodyPr/>
                    <a:lstStyle/>
                    <a:p>
                      <a:pPr algn="ctr" fontAlgn="ctr"/>
                      <a:r>
                        <a:rPr lang="pl-PL" sz="1200" b="1" u="none" strike="noStrike">
                          <a:effectLst/>
                          <a:latin typeface="+mn-lt"/>
                        </a:rPr>
                        <a:t> </a:t>
                      </a:r>
                      <a:endParaRPr lang="pl-PL" sz="1200" b="1" i="0" u="none" strike="noStrike">
                        <a:solidFill>
                          <a:srgbClr val="000000"/>
                        </a:solidFill>
                        <a:effectLst/>
                        <a:latin typeface="+mn-lt"/>
                      </a:endParaRPr>
                    </a:p>
                  </a:txBody>
                  <a:tcPr marL="9525" marR="9525" marT="9525" marB="0" anchor="ctr"/>
                </a:tc>
                <a:tc>
                  <a:txBody>
                    <a:bodyPr/>
                    <a:lstStyle/>
                    <a:p>
                      <a:pPr algn="ctr" fontAlgn="ctr"/>
                      <a:r>
                        <a:rPr lang="pl-PL" sz="1200" b="1" u="none" strike="noStrike" dirty="0">
                          <a:effectLst/>
                          <a:latin typeface="+mn-lt"/>
                        </a:rPr>
                        <a:t> </a:t>
                      </a:r>
                      <a:endParaRPr lang="pl-PL" sz="1200" b="1" i="0" u="none" strike="noStrike" dirty="0">
                        <a:solidFill>
                          <a:srgbClr val="000000"/>
                        </a:solidFill>
                        <a:effectLst/>
                        <a:latin typeface="+mn-lt"/>
                      </a:endParaRPr>
                    </a:p>
                  </a:txBody>
                  <a:tcPr marL="9525" marR="9525" marT="9525" marB="0" anchor="ctr"/>
                </a:tc>
                <a:tc>
                  <a:txBody>
                    <a:bodyPr/>
                    <a:lstStyle/>
                    <a:p>
                      <a:pPr algn="l" fontAlgn="b"/>
                      <a:endParaRPr lang="pl-PL" sz="1100" b="0" i="0" u="none" strike="noStrike" dirty="0">
                        <a:solidFill>
                          <a:srgbClr val="000000"/>
                        </a:solidFill>
                        <a:effectLst/>
                        <a:latin typeface="Czcionka tekstu podstawowego"/>
                      </a:endParaRPr>
                    </a:p>
                  </a:txBody>
                  <a:tcPr marL="9525" marR="9525" marT="9525" marB="0" anchor="b"/>
                </a:tc>
                <a:extLst>
                  <a:ext uri="{0D108BD9-81ED-4DB2-BD59-A6C34878D82A}">
                    <a16:rowId xmlns:a16="http://schemas.microsoft.com/office/drawing/2014/main" val="2477465626"/>
                  </a:ext>
                </a:extLst>
              </a:tr>
            </a:tbl>
          </a:graphicData>
        </a:graphic>
      </p:graphicFrame>
    </p:spTree>
    <p:extLst>
      <p:ext uri="{BB962C8B-B14F-4D97-AF65-F5344CB8AC3E}">
        <p14:creationId xmlns:p14="http://schemas.microsoft.com/office/powerpoint/2010/main" val="2878100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ea typeface="Open Sans"/>
                <a:cs typeface="Arial"/>
              </a:rPr>
              <a:t>Personel projektu</a:t>
            </a: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19</a:t>
            </a:fld>
            <a:endParaRPr lang="pl-PL" dirty="0"/>
          </a:p>
        </p:txBody>
      </p:sp>
      <p:sp>
        <p:nvSpPr>
          <p:cNvPr id="4" name="Symbol zastępczy zawartości 3">
            <a:extLst>
              <a:ext uri="{FF2B5EF4-FFF2-40B4-BE49-F238E27FC236}">
                <a16:creationId xmlns:a16="http://schemas.microsoft.com/office/drawing/2014/main" id="{7678480A-4478-DBDC-2084-EB07E88CED5D}"/>
              </a:ext>
            </a:extLst>
          </p:cNvPr>
          <p:cNvSpPr>
            <a:spLocks noGrp="1"/>
          </p:cNvSpPr>
          <p:nvPr>
            <p:ph idx="1"/>
          </p:nvPr>
        </p:nvSpPr>
        <p:spPr>
          <a:xfrm>
            <a:off x="1025907" y="1475581"/>
            <a:ext cx="8640382" cy="5544256"/>
          </a:xfrm>
        </p:spPr>
        <p:txBody>
          <a:bodyPr>
            <a:normAutofit/>
          </a:bodyPr>
          <a:lstStyle/>
          <a:p>
            <a:pPr marL="285750" indent="-285750">
              <a:lnSpc>
                <a:spcPct val="150000"/>
              </a:lnSpc>
              <a:buFont typeface="Wingdings"/>
              <a:buChar char="Ø"/>
              <a:defRPr/>
            </a:pPr>
            <a:r>
              <a:rPr lang="pl-PL" sz="1600" dirty="0">
                <a:solidFill>
                  <a:srgbClr val="002060"/>
                </a:solidFill>
                <a:ea typeface="Open Sans"/>
                <a:cs typeface="Calibri"/>
              </a:rPr>
              <a:t>Koszty związane z zaangażowanie personelu projektu mogą być kwalifikowalne, o ile konieczność zaangażowania personelu projektu wynika z charakteru projektu.</a:t>
            </a:r>
            <a:r>
              <a:rPr lang="pl-PL" sz="1600" b="1" i="1" dirty="0">
                <a:solidFill>
                  <a:srgbClr val="002060"/>
                </a:solidFill>
                <a:ea typeface="Open Sans"/>
                <a:cs typeface="Calibri"/>
              </a:rPr>
              <a:t> </a:t>
            </a:r>
          </a:p>
          <a:p>
            <a:pPr marL="285750" indent="-285750">
              <a:lnSpc>
                <a:spcPct val="150000"/>
              </a:lnSpc>
              <a:buFont typeface="Wingdings"/>
              <a:buChar char="Ø"/>
              <a:defRPr/>
            </a:pPr>
            <a:r>
              <a:rPr lang="pl-PL" sz="1600" dirty="0">
                <a:solidFill>
                  <a:srgbClr val="002060"/>
                </a:solidFill>
                <a:ea typeface="Open Sans"/>
                <a:cs typeface="Calibri"/>
              </a:rPr>
              <a:t>Kwalifikowalnymi składnikami wynagrodzenia personelu projektu są wynagrodzenie brutto oraz koszty ponoszone przez pracodawcę zgodnie z właściwymi przepisami prawa, w szczególności:</a:t>
            </a:r>
          </a:p>
          <a:p>
            <a:pPr lvl="1">
              <a:lnSpc>
                <a:spcPct val="150000"/>
              </a:lnSpc>
              <a:buFont typeface="Courier New"/>
              <a:buChar char="o"/>
              <a:defRPr/>
            </a:pPr>
            <a:r>
              <a:rPr lang="pl-PL" sz="1600" dirty="0">
                <a:solidFill>
                  <a:srgbClr val="002060"/>
                </a:solidFill>
                <a:ea typeface="Open Sans"/>
                <a:cs typeface="Calibri"/>
              </a:rPr>
              <a:t> składki na ubezpieczenia społeczne, </a:t>
            </a:r>
            <a:endParaRPr lang="pl-PL" sz="1600" i="1" dirty="0">
              <a:solidFill>
                <a:srgbClr val="002060"/>
              </a:solidFill>
              <a:ea typeface="Open Sans"/>
              <a:cs typeface="Calibri"/>
            </a:endParaRPr>
          </a:p>
          <a:p>
            <a:pPr lvl="1">
              <a:lnSpc>
                <a:spcPct val="150000"/>
              </a:lnSpc>
              <a:buFont typeface="Courier New"/>
              <a:buChar char="o"/>
              <a:defRPr/>
            </a:pPr>
            <a:r>
              <a:rPr lang="pl-PL" sz="1600" dirty="0">
                <a:solidFill>
                  <a:srgbClr val="002060"/>
                </a:solidFill>
                <a:ea typeface="Open Sans"/>
                <a:cs typeface="Calibri"/>
              </a:rPr>
              <a:t> Fundusz Pracy,</a:t>
            </a:r>
            <a:endParaRPr lang="pl-PL" sz="1600" i="1" dirty="0">
              <a:solidFill>
                <a:srgbClr val="002060"/>
              </a:solidFill>
              <a:ea typeface="+mn-lt"/>
              <a:cs typeface="+mn-lt"/>
            </a:endParaRPr>
          </a:p>
          <a:p>
            <a:pPr lvl="1">
              <a:lnSpc>
                <a:spcPct val="150000"/>
              </a:lnSpc>
              <a:buFont typeface="Courier New"/>
              <a:buChar char="o"/>
              <a:defRPr/>
            </a:pPr>
            <a:r>
              <a:rPr lang="pl-PL" sz="1600" dirty="0">
                <a:solidFill>
                  <a:srgbClr val="002060"/>
                </a:solidFill>
                <a:ea typeface="Open Sans"/>
                <a:cs typeface="Calibri"/>
              </a:rPr>
              <a:t> Fundusz Gwarantowanych Świadczeń Pracowniczych,</a:t>
            </a:r>
            <a:endParaRPr lang="pl-PL" sz="1600" i="1" dirty="0">
              <a:solidFill>
                <a:srgbClr val="002060"/>
              </a:solidFill>
              <a:ea typeface="Open Sans"/>
              <a:cs typeface="Calibri"/>
            </a:endParaRPr>
          </a:p>
          <a:p>
            <a:pPr lvl="1">
              <a:lnSpc>
                <a:spcPct val="150000"/>
              </a:lnSpc>
              <a:buFont typeface="Courier New"/>
              <a:buChar char="o"/>
              <a:defRPr/>
            </a:pPr>
            <a:r>
              <a:rPr lang="pl-PL" sz="1600" dirty="0">
                <a:solidFill>
                  <a:srgbClr val="002060"/>
                </a:solidFill>
                <a:ea typeface="Open Sans"/>
                <a:cs typeface="Calibri"/>
              </a:rPr>
              <a:t> Pracownicze Plany Kapitałowe,</a:t>
            </a:r>
            <a:endParaRPr lang="pl-PL" sz="1600" b="1" i="1" dirty="0">
              <a:solidFill>
                <a:srgbClr val="002060"/>
              </a:solidFill>
              <a:ea typeface="Open Sans"/>
              <a:cs typeface="Calibri"/>
            </a:endParaRPr>
          </a:p>
          <a:p>
            <a:pPr lvl="1">
              <a:lnSpc>
                <a:spcPct val="150000"/>
              </a:lnSpc>
              <a:buFont typeface="Courier New"/>
              <a:buChar char="o"/>
              <a:defRPr/>
            </a:pPr>
            <a:r>
              <a:rPr lang="pl-PL" sz="1600" dirty="0">
                <a:solidFill>
                  <a:srgbClr val="002060"/>
                </a:solidFill>
                <a:ea typeface="Open Sans"/>
                <a:cs typeface="Calibri"/>
              </a:rPr>
              <a:t> odpisy na ZFŚS lub </a:t>
            </a:r>
            <a:r>
              <a:rPr lang="pl-PL" sz="1600" i="1" dirty="0">
                <a:solidFill>
                  <a:srgbClr val="FF0000"/>
                </a:solidFill>
                <a:ea typeface="Open Sans"/>
                <a:cs typeface="Calibri"/>
              </a:rPr>
              <a:t>(było "oraz")</a:t>
            </a:r>
            <a:r>
              <a:rPr lang="pl-PL" sz="1600" dirty="0">
                <a:solidFill>
                  <a:srgbClr val="FF0000"/>
                </a:solidFill>
                <a:ea typeface="Open Sans"/>
                <a:cs typeface="Calibri"/>
              </a:rPr>
              <a:t> </a:t>
            </a:r>
            <a:r>
              <a:rPr lang="pl-PL" sz="1600" dirty="0">
                <a:solidFill>
                  <a:srgbClr val="002060"/>
                </a:solidFill>
                <a:ea typeface="Open Sans"/>
                <a:cs typeface="Calibri"/>
              </a:rPr>
              <a:t>wydatki ponoszone na Pracowniczy Program Emerytalny.</a:t>
            </a:r>
          </a:p>
          <a:p>
            <a:pPr marL="0" indent="0">
              <a:lnSpc>
                <a:spcPct val="150000"/>
              </a:lnSpc>
              <a:buNone/>
              <a:defRPr/>
            </a:pPr>
            <a:endParaRPr lang="pl-PL" b="1" i="1" dirty="0">
              <a:solidFill>
                <a:schemeClr val="tx2"/>
              </a:solidFill>
            </a:endParaRPr>
          </a:p>
          <a:p>
            <a:pPr marL="0" indent="0">
              <a:buNone/>
              <a:defRPr/>
            </a:pPr>
            <a:endParaRPr lang="pl-PL" dirty="0">
              <a:solidFill>
                <a:schemeClr val="tx2"/>
              </a:solidFill>
            </a:endParaRPr>
          </a:p>
          <a:p>
            <a:pPr marL="0" indent="0" algn="just">
              <a:lnSpc>
                <a:spcPts val="2700"/>
              </a:lnSpc>
              <a:buNone/>
              <a:defRPr/>
            </a:pPr>
            <a:endParaRPr lang="pl-PL" i="1" dirty="0">
              <a:solidFill>
                <a:schemeClr val="tx2"/>
              </a:solidFill>
              <a:latin typeface="+mn-lt"/>
              <a:ea typeface="Open Sans" panose="020B0606030504020204" pitchFamily="34" charset="0"/>
            </a:endParaRPr>
          </a:p>
          <a:p>
            <a:pPr lvl="1" algn="just">
              <a:lnSpc>
                <a:spcPct val="150000"/>
              </a:lnSpc>
              <a:spcBef>
                <a:spcPct val="0"/>
              </a:spcBef>
            </a:pPr>
            <a:endParaRPr lang="pl-PL" altLang="pl-PL" i="1" dirty="0">
              <a:solidFill>
                <a:schemeClr val="tx2"/>
              </a:solidFill>
              <a:latin typeface="+mn-lt"/>
            </a:endParaRPr>
          </a:p>
          <a:p>
            <a:pPr marL="0" indent="0">
              <a:buNone/>
            </a:pPr>
            <a:endParaRPr lang="pl-PL" dirty="0">
              <a:latin typeface="+mn-lt"/>
            </a:endParaRPr>
          </a:p>
        </p:txBody>
      </p:sp>
    </p:spTree>
    <p:extLst>
      <p:ext uri="{BB962C8B-B14F-4D97-AF65-F5344CB8AC3E}">
        <p14:creationId xmlns:p14="http://schemas.microsoft.com/office/powerpoint/2010/main" val="3937583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881411" y="899836"/>
            <a:ext cx="8784496" cy="647753"/>
          </a:xfrm>
        </p:spPr>
        <p:txBody>
          <a:bodyPr>
            <a:normAutofit/>
          </a:bodyPr>
          <a:lstStyle/>
          <a:p>
            <a:pPr>
              <a:lnSpc>
                <a:spcPct val="100000"/>
              </a:lnSpc>
              <a:defRPr/>
            </a:pPr>
            <a:br>
              <a:rPr lang="pl-PL" altLang="pl-PL" sz="2000" dirty="0">
                <a:solidFill>
                  <a:schemeClr val="bg1"/>
                </a:solidFill>
                <a:latin typeface="+mn-lt"/>
              </a:rPr>
            </a:br>
            <a:r>
              <a:rPr lang="pl-PL" sz="2000" dirty="0">
                <a:latin typeface="+mn-lt"/>
                <a:ea typeface="Open Sans" panose="020B0606030504020204" pitchFamily="34" charset="0"/>
                <a:cs typeface="Open Sans" panose="020B0606030504020204" pitchFamily="34" charset="0"/>
              </a:rPr>
              <a:t>Słowo wstępu</a:t>
            </a:r>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2</a:t>
            </a:fld>
            <a:endParaRPr lang="pl-PL" dirty="0"/>
          </a:p>
        </p:txBody>
      </p:sp>
      <p:sp>
        <p:nvSpPr>
          <p:cNvPr id="4" name="Symbol zastępczy zawartości 3">
            <a:extLst>
              <a:ext uri="{FF2B5EF4-FFF2-40B4-BE49-F238E27FC236}">
                <a16:creationId xmlns:a16="http://schemas.microsoft.com/office/drawing/2014/main" id="{7678480A-4478-DBDC-2084-EB07E88CED5D}"/>
              </a:ext>
            </a:extLst>
          </p:cNvPr>
          <p:cNvSpPr>
            <a:spLocks noGrp="1"/>
          </p:cNvSpPr>
          <p:nvPr>
            <p:ph idx="1"/>
          </p:nvPr>
        </p:nvSpPr>
        <p:spPr>
          <a:xfrm>
            <a:off x="881410" y="1691605"/>
            <a:ext cx="8783790" cy="5450899"/>
          </a:xfrm>
        </p:spPr>
        <p:txBody>
          <a:bodyPr>
            <a:normAutofit/>
          </a:bodyPr>
          <a:lstStyle/>
          <a:p>
            <a:pPr algn="ctr">
              <a:defRPr/>
            </a:pPr>
            <a:endParaRPr lang="pl-PL" b="1" dirty="0">
              <a:solidFill>
                <a:schemeClr val="tx2"/>
              </a:solidFill>
              <a:ea typeface="Open Sans" panose="020B0606030504020204" pitchFamily="34" charset="0"/>
              <a:cs typeface="Open Sans" panose="020B0606030504020204" pitchFamily="34" charset="0"/>
            </a:endParaRPr>
          </a:p>
          <a:p>
            <a:pPr marL="0" indent="0" algn="ctr">
              <a:buNone/>
            </a:pPr>
            <a:r>
              <a:rPr lang="pl-PL" dirty="0">
                <a:solidFill>
                  <a:srgbClr val="002060"/>
                </a:solidFill>
                <a:latin typeface="+mn-lt"/>
              </a:rPr>
              <a:t>Fundusze Europejskie dla Dolnego Śląska 2021-2027 – program regionalny, z którego korzystamy obecnie. Polska otrzymała około 76 miliardów euro, z tego ponad 1,734 mld euro przypada na nasze województwo, plus dodatkowe 581 mln euro z nowego Funduszu na rzecz Sprawiedliwej Transformacji (FST). Dofinansowane przedsięwzięcia i inwestycje muszą się wpisać w jeden z pięciu celów wspólnej polityki UE:</a:t>
            </a:r>
          </a:p>
          <a:p>
            <a:pPr>
              <a:lnSpc>
                <a:spcPct val="100000"/>
              </a:lnSpc>
            </a:pPr>
            <a:r>
              <a:rPr lang="pl-PL" dirty="0">
                <a:solidFill>
                  <a:srgbClr val="002060"/>
                </a:solidFill>
                <a:latin typeface="+mn-lt"/>
              </a:rPr>
              <a:t>Bardziej inteligentna Europa</a:t>
            </a:r>
          </a:p>
          <a:p>
            <a:pPr>
              <a:lnSpc>
                <a:spcPct val="100000"/>
              </a:lnSpc>
            </a:pPr>
            <a:r>
              <a:rPr lang="pl-PL" dirty="0">
                <a:solidFill>
                  <a:srgbClr val="002060"/>
                </a:solidFill>
                <a:latin typeface="+mn-lt"/>
              </a:rPr>
              <a:t>Bardziej przyjazna dla środowiska niskoemisyjna Europa</a:t>
            </a:r>
          </a:p>
          <a:p>
            <a:pPr>
              <a:lnSpc>
                <a:spcPct val="100000"/>
              </a:lnSpc>
            </a:pPr>
            <a:r>
              <a:rPr lang="pl-PL" dirty="0">
                <a:solidFill>
                  <a:srgbClr val="002060"/>
                </a:solidFill>
                <a:latin typeface="+mn-lt"/>
              </a:rPr>
              <a:t>Lepiej połączona Europa</a:t>
            </a:r>
          </a:p>
          <a:p>
            <a:pPr>
              <a:lnSpc>
                <a:spcPct val="100000"/>
              </a:lnSpc>
            </a:pPr>
            <a:r>
              <a:rPr lang="pl-PL" dirty="0">
                <a:solidFill>
                  <a:srgbClr val="002060"/>
                </a:solidFill>
                <a:latin typeface="+mn-lt"/>
              </a:rPr>
              <a:t>Europa o silniejszym wymiarze społecznym</a:t>
            </a:r>
          </a:p>
          <a:p>
            <a:pPr>
              <a:lnSpc>
                <a:spcPct val="100000"/>
              </a:lnSpc>
            </a:pPr>
            <a:r>
              <a:rPr lang="pl-PL" dirty="0">
                <a:solidFill>
                  <a:srgbClr val="002060"/>
                </a:solidFill>
                <a:latin typeface="+mn-lt"/>
              </a:rPr>
              <a:t>Europa bliżej obywateli</a:t>
            </a:r>
          </a:p>
          <a:p>
            <a:pPr marL="0" indent="0" algn="ctr">
              <a:buNone/>
            </a:pPr>
            <a:r>
              <a:rPr lang="pl-PL" dirty="0">
                <a:solidFill>
                  <a:srgbClr val="002060"/>
                </a:solidFill>
                <a:latin typeface="+mn-lt"/>
              </a:rPr>
              <a:t>Program regionalny  jest finansowany  z trzech funduszy: Europejskiego Funduszu Rozwoju Regionalnego (EFRR), Europejskiego Funduszu Społecznego Plus (EFS+) oraz Funduszu na rzecz Sprawiedliwej Transformacji (FST). </a:t>
            </a:r>
            <a:endParaRPr lang="pl-PL" dirty="0"/>
          </a:p>
        </p:txBody>
      </p:sp>
    </p:spTree>
    <p:extLst>
      <p:ext uri="{BB962C8B-B14F-4D97-AF65-F5344CB8AC3E}">
        <p14:creationId xmlns:p14="http://schemas.microsoft.com/office/powerpoint/2010/main" val="2522078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latin typeface="+mn-lt"/>
                <a:ea typeface="Open Sans"/>
                <a:cs typeface="Arial"/>
              </a:rPr>
              <a:t>Personel projektu</a:t>
            </a: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20</a:t>
            </a:fld>
            <a:endParaRPr lang="pl-PL" dirty="0"/>
          </a:p>
        </p:txBody>
      </p:sp>
      <p:sp>
        <p:nvSpPr>
          <p:cNvPr id="4" name="Symbol zastępczy zawartości 3">
            <a:extLst>
              <a:ext uri="{FF2B5EF4-FFF2-40B4-BE49-F238E27FC236}">
                <a16:creationId xmlns:a16="http://schemas.microsoft.com/office/drawing/2014/main" id="{7678480A-4478-DBDC-2084-EB07E88CED5D}"/>
              </a:ext>
            </a:extLst>
          </p:cNvPr>
          <p:cNvSpPr>
            <a:spLocks noGrp="1"/>
          </p:cNvSpPr>
          <p:nvPr>
            <p:ph idx="1"/>
          </p:nvPr>
        </p:nvSpPr>
        <p:spPr>
          <a:xfrm>
            <a:off x="1025907" y="971525"/>
            <a:ext cx="8640382" cy="6048312"/>
          </a:xfrm>
        </p:spPr>
        <p:txBody>
          <a:bodyPr>
            <a:normAutofit lnSpcReduction="10000"/>
          </a:bodyPr>
          <a:lstStyle/>
          <a:p>
            <a:pPr>
              <a:lnSpc>
                <a:spcPct val="150000"/>
              </a:lnSpc>
              <a:spcBef>
                <a:spcPct val="0"/>
              </a:spcBef>
              <a:buFont typeface="Wingdings" panose="05000000000000000000" pitchFamily="2" charset="2"/>
              <a:buChar char="Ø"/>
            </a:pPr>
            <a:r>
              <a:rPr lang="pl-PL" altLang="pl-PL" sz="1600" dirty="0">
                <a:solidFill>
                  <a:srgbClr val="002060"/>
                </a:solidFill>
                <a:latin typeface="+mn-lt"/>
                <a:ea typeface="Open Sans"/>
                <a:cs typeface="Calibri" panose="020F0502020204030204" pitchFamily="34" charset="0"/>
              </a:rPr>
              <a:t>Zatrudnienie lub oddelegowanie personelu projektu do pełnienia zadań związanych z realizacją projektów beneficjenta jest odpowiednio udokumentowane postanowieniami umowy o pracę, porozumienia lub zakresem czynności służbowych pracownika lub opisem stanowiska pracy poprzez wskazanie w szczególności zadań wykonywanych w ramach projektów. Dokumenty te powinny obejmować wszystkie zadania personelu projektu lub projektów.</a:t>
            </a:r>
          </a:p>
          <a:p>
            <a:pPr>
              <a:lnSpc>
                <a:spcPct val="150000"/>
              </a:lnSpc>
              <a:spcBef>
                <a:spcPct val="0"/>
              </a:spcBef>
              <a:buFont typeface="Wingdings" panose="05000000000000000000" pitchFamily="2" charset="2"/>
              <a:buChar char="Ø"/>
            </a:pPr>
            <a:r>
              <a:rPr lang="pl-PL" altLang="pl-PL" sz="1600" dirty="0">
                <a:solidFill>
                  <a:srgbClr val="002060"/>
                </a:solidFill>
                <a:latin typeface="+mn-lt"/>
                <a:cs typeface="Calibri" panose="020F0502020204030204" pitchFamily="34" charset="0"/>
              </a:rPr>
              <a:t>Jeżeli stosunek pracy pracownika beneficjenta jedynie w części obejmuje zadania w ramach projektu, koszt wynagrodzenia personelu projektu jest kwalifikowalny, o ile:</a:t>
            </a:r>
            <a:endParaRPr lang="pl-PL" altLang="pl-PL" sz="1600" i="1" dirty="0">
              <a:solidFill>
                <a:srgbClr val="002060"/>
              </a:solidFill>
              <a:latin typeface="+mn-lt"/>
              <a:ea typeface="Open Sans"/>
              <a:cs typeface="Open Sans"/>
            </a:endParaRPr>
          </a:p>
          <a:p>
            <a:pPr lvl="1">
              <a:lnSpc>
                <a:spcPct val="150000"/>
              </a:lnSpc>
              <a:spcBef>
                <a:spcPct val="0"/>
              </a:spcBef>
              <a:buFont typeface="Courier New" panose="02070309020205020404" pitchFamily="49" charset="0"/>
              <a:buChar char="o"/>
            </a:pPr>
            <a:r>
              <a:rPr lang="pl-PL" altLang="pl-PL" sz="1600" dirty="0">
                <a:solidFill>
                  <a:srgbClr val="002060"/>
                </a:solidFill>
                <a:latin typeface="+mn-lt"/>
                <a:ea typeface="Open Sans"/>
                <a:cs typeface="Open Sans"/>
              </a:rPr>
              <a:t> zadania </a:t>
            </a:r>
            <a:r>
              <a:rPr lang="pl-PL" altLang="pl-PL" sz="1600" dirty="0">
                <a:solidFill>
                  <a:srgbClr val="002060"/>
                </a:solidFill>
                <a:latin typeface="+mn-lt"/>
                <a:cs typeface="Calibri" panose="020F0502020204030204" pitchFamily="34" charset="0"/>
              </a:rPr>
              <a:t>związane z realizacją projektów </a:t>
            </a:r>
            <a:r>
              <a:rPr lang="pl-PL" altLang="pl-PL" sz="1600" b="1" dirty="0">
                <a:solidFill>
                  <a:srgbClr val="002060"/>
                </a:solidFill>
                <a:latin typeface="+mn-lt"/>
                <a:cs typeface="Calibri" panose="020F0502020204030204" pitchFamily="34" charset="0"/>
              </a:rPr>
              <a:t>zostaną wyraźnie wyodrębnione </a:t>
            </a:r>
            <a:r>
              <a:rPr lang="pl-PL" altLang="pl-PL" sz="1600" dirty="0">
                <a:solidFill>
                  <a:srgbClr val="002060"/>
                </a:solidFill>
                <a:latin typeface="+mn-lt"/>
                <a:cs typeface="Calibri" panose="020F0502020204030204" pitchFamily="34" charset="0"/>
              </a:rPr>
              <a:t>w umowie o pracę, porozumieniu lub zakresie czynności służbowych pracownika lub opisie stanowiska pracy,</a:t>
            </a:r>
          </a:p>
          <a:p>
            <a:pPr lvl="1">
              <a:lnSpc>
                <a:spcPct val="150000"/>
              </a:lnSpc>
              <a:spcBef>
                <a:spcPct val="0"/>
              </a:spcBef>
              <a:buFont typeface="Courier New" panose="02070309020205020404" pitchFamily="49" charset="0"/>
              <a:buChar char="o"/>
            </a:pPr>
            <a:r>
              <a:rPr lang="pl-PL" altLang="pl-PL" sz="1400" dirty="0">
                <a:solidFill>
                  <a:srgbClr val="002060"/>
                </a:solidFill>
                <a:latin typeface="Open Sans"/>
                <a:ea typeface="Open Sans"/>
                <a:cs typeface="Calibri" panose="020F0502020204030204" pitchFamily="34" charset="0"/>
              </a:rPr>
              <a:t>zakres zadań związanych z realizacją projektu stanowi podstawę do określenia </a:t>
            </a:r>
            <a:r>
              <a:rPr lang="pl-PL" altLang="pl-PL" sz="1400" b="1" dirty="0">
                <a:solidFill>
                  <a:srgbClr val="002060"/>
                </a:solidFill>
                <a:latin typeface="Open Sans"/>
                <a:ea typeface="Open Sans"/>
                <a:cs typeface="Calibri" panose="020F0502020204030204" pitchFamily="34" charset="0"/>
              </a:rPr>
              <a:t>proporcji faktycznego zaangażowania pracownika</a:t>
            </a:r>
            <a:r>
              <a:rPr lang="pl-PL" altLang="pl-PL" sz="1400" dirty="0">
                <a:solidFill>
                  <a:srgbClr val="002060"/>
                </a:solidFill>
                <a:latin typeface="Open Sans"/>
                <a:ea typeface="Open Sans"/>
                <a:cs typeface="Calibri" panose="020F0502020204030204" pitchFamily="34" charset="0"/>
              </a:rPr>
              <a:t> w realizację projektu w stosunku do czasu pracy wynikającego z umowy o pracę tego pracownika,</a:t>
            </a:r>
          </a:p>
          <a:p>
            <a:pPr lvl="1">
              <a:lnSpc>
                <a:spcPct val="150000"/>
              </a:lnSpc>
              <a:spcBef>
                <a:spcPct val="0"/>
              </a:spcBef>
              <a:buFont typeface="Courier New" panose="02070309020205020404" pitchFamily="49" charset="0"/>
              <a:buChar char="o"/>
            </a:pPr>
            <a:r>
              <a:rPr lang="pl-PL" altLang="pl-PL" sz="1400" dirty="0">
                <a:solidFill>
                  <a:srgbClr val="002060"/>
                </a:solidFill>
                <a:latin typeface="Open Sans"/>
                <a:ea typeface="Open Sans"/>
                <a:cs typeface="Calibri" panose="020F0502020204030204" pitchFamily="34" charset="0"/>
              </a:rPr>
              <a:t>koszt wynagrodzenia personelu projektu odpowiada proporcji, chyba że zakres odpowiedzialności, złożoność lub poziom wymaganych kompetencji na danym stanowisku uzasadnia różnicę w udziale wydatku do czasu pracy wynikającego ze stosunku pracy. </a:t>
            </a:r>
          </a:p>
          <a:p>
            <a:pPr>
              <a:lnSpc>
                <a:spcPct val="150000"/>
              </a:lnSpc>
              <a:spcBef>
                <a:spcPct val="0"/>
              </a:spcBef>
              <a:buFont typeface="Wingdings" panose="05000000000000000000" pitchFamily="2" charset="2"/>
              <a:buChar char="Ø"/>
            </a:pPr>
            <a:r>
              <a:rPr lang="pl-PL" altLang="pl-PL" sz="1400" dirty="0">
                <a:solidFill>
                  <a:srgbClr val="002060"/>
                </a:solidFill>
                <a:latin typeface="Open Sans"/>
                <a:ea typeface="Open Sans"/>
                <a:cs typeface="Calibri" panose="020F0502020204030204" pitchFamily="34" charset="0"/>
              </a:rPr>
              <a:t>Koszt wynagrodzenia personelu projektu nie może przekroczyć kwoty wynagrodzenia pracowników beneficjenta na analogicznych stanowiskach lub na stanowiskach wymagających analogicznych kwalifikacji lub kwoty wynikającej z przepisów prawa pracy. </a:t>
            </a:r>
            <a:endParaRPr lang="pl-PL" altLang="pl-PL" sz="1600" dirty="0">
              <a:solidFill>
                <a:srgbClr val="002060"/>
              </a:solidFill>
              <a:latin typeface="+mn-lt"/>
              <a:cs typeface="Calibri" panose="020F0502020204030204" pitchFamily="34" charset="0"/>
            </a:endParaRPr>
          </a:p>
          <a:p>
            <a:pPr marL="0" indent="0">
              <a:lnSpc>
                <a:spcPct val="150000"/>
              </a:lnSpc>
              <a:buNone/>
              <a:defRPr/>
            </a:pPr>
            <a:endParaRPr lang="pl-PL" b="1" i="1" dirty="0">
              <a:solidFill>
                <a:schemeClr val="tx2"/>
              </a:solidFill>
            </a:endParaRPr>
          </a:p>
          <a:p>
            <a:pPr marL="0" indent="0">
              <a:buNone/>
              <a:defRPr/>
            </a:pPr>
            <a:endParaRPr lang="pl-PL" dirty="0">
              <a:solidFill>
                <a:schemeClr val="tx2"/>
              </a:solidFill>
            </a:endParaRPr>
          </a:p>
          <a:p>
            <a:pPr marL="0" indent="0" algn="just">
              <a:lnSpc>
                <a:spcPts val="2700"/>
              </a:lnSpc>
              <a:buNone/>
              <a:defRPr/>
            </a:pPr>
            <a:endParaRPr lang="pl-PL" i="1" dirty="0">
              <a:solidFill>
                <a:schemeClr val="tx2"/>
              </a:solidFill>
              <a:latin typeface="+mn-lt"/>
              <a:ea typeface="Open Sans" panose="020B0606030504020204" pitchFamily="34" charset="0"/>
            </a:endParaRPr>
          </a:p>
          <a:p>
            <a:pPr lvl="1" algn="just">
              <a:lnSpc>
                <a:spcPct val="150000"/>
              </a:lnSpc>
              <a:spcBef>
                <a:spcPct val="0"/>
              </a:spcBef>
            </a:pPr>
            <a:endParaRPr lang="pl-PL" altLang="pl-PL" i="1" dirty="0">
              <a:solidFill>
                <a:schemeClr val="tx2"/>
              </a:solidFill>
              <a:latin typeface="+mn-lt"/>
            </a:endParaRPr>
          </a:p>
          <a:p>
            <a:pPr marL="0" indent="0">
              <a:buNone/>
            </a:pPr>
            <a:endParaRPr lang="pl-PL" dirty="0">
              <a:latin typeface="+mn-lt"/>
            </a:endParaRPr>
          </a:p>
        </p:txBody>
      </p:sp>
    </p:spTree>
    <p:extLst>
      <p:ext uri="{BB962C8B-B14F-4D97-AF65-F5344CB8AC3E}">
        <p14:creationId xmlns:p14="http://schemas.microsoft.com/office/powerpoint/2010/main" val="2910085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latin typeface="+mn-lt"/>
                <a:ea typeface="Open Sans"/>
                <a:cs typeface="Arial"/>
              </a:rPr>
              <a:t>Personel projektu</a:t>
            </a: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21</a:t>
            </a:fld>
            <a:endParaRPr lang="pl-PL" dirty="0"/>
          </a:p>
        </p:txBody>
      </p:sp>
      <p:sp>
        <p:nvSpPr>
          <p:cNvPr id="4" name="Symbol zastępczy zawartości 3">
            <a:extLst>
              <a:ext uri="{FF2B5EF4-FFF2-40B4-BE49-F238E27FC236}">
                <a16:creationId xmlns:a16="http://schemas.microsoft.com/office/drawing/2014/main" id="{7678480A-4478-DBDC-2084-EB07E88CED5D}"/>
              </a:ext>
            </a:extLst>
          </p:cNvPr>
          <p:cNvSpPr>
            <a:spLocks noGrp="1"/>
          </p:cNvSpPr>
          <p:nvPr>
            <p:ph idx="1"/>
          </p:nvPr>
        </p:nvSpPr>
        <p:spPr>
          <a:xfrm>
            <a:off x="1025907" y="971525"/>
            <a:ext cx="8640382" cy="6048312"/>
          </a:xfrm>
        </p:spPr>
        <p:txBody>
          <a:bodyPr>
            <a:normAutofit/>
          </a:bodyPr>
          <a:lstStyle/>
          <a:p>
            <a:pPr>
              <a:lnSpc>
                <a:spcPct val="150000"/>
              </a:lnSpc>
              <a:spcBef>
                <a:spcPct val="0"/>
              </a:spcBef>
              <a:buFont typeface="Wingdings" panose="05000000000000000000" pitchFamily="2" charset="2"/>
              <a:buChar char="Ø"/>
            </a:pPr>
            <a:r>
              <a:rPr lang="pl-PL" altLang="pl-PL" sz="1600" dirty="0">
                <a:solidFill>
                  <a:srgbClr val="002060"/>
                </a:solidFill>
                <a:latin typeface="+mn-lt"/>
                <a:ea typeface="Open Sans"/>
                <a:cs typeface="Calibri" panose="020F0502020204030204" pitchFamily="34" charset="0"/>
              </a:rPr>
              <a:t>IZ zapewnia, że we wniosku o dofinansowanie projektu EFS+, beneficjent wskazuje:</a:t>
            </a:r>
            <a:endParaRPr lang="pl-PL" altLang="pl-PL" sz="1600" b="1" i="1" dirty="0">
              <a:solidFill>
                <a:srgbClr val="002060"/>
              </a:solidFill>
              <a:latin typeface="+mn-lt"/>
              <a:ea typeface="Open Sans"/>
              <a:cs typeface="Calibri" panose="020F0502020204030204" pitchFamily="34" charset="0"/>
            </a:endParaRPr>
          </a:p>
          <a:p>
            <a:pPr lvl="1">
              <a:lnSpc>
                <a:spcPct val="150000"/>
              </a:lnSpc>
              <a:spcBef>
                <a:spcPct val="0"/>
              </a:spcBef>
              <a:buFont typeface="Courier New" panose="02070309020205020404" pitchFamily="49" charset="0"/>
              <a:buChar char="o"/>
            </a:pPr>
            <a:r>
              <a:rPr lang="pl-PL" altLang="pl-PL" sz="1600" dirty="0">
                <a:solidFill>
                  <a:srgbClr val="002060"/>
                </a:solidFill>
                <a:latin typeface="+mn-lt"/>
                <a:cs typeface="Calibri" panose="020F0502020204030204" pitchFamily="34" charset="0"/>
              </a:rPr>
              <a:t>formę zaangażowania i szacunkowy wymiar czasu pracy personelu projektu niezbędnego do realizacji zadań merytorycznych (etat/liczba godzin), </a:t>
            </a:r>
          </a:p>
          <a:p>
            <a:pPr lvl="1">
              <a:lnSpc>
                <a:spcPct val="150000"/>
              </a:lnSpc>
              <a:spcBef>
                <a:spcPct val="0"/>
              </a:spcBef>
              <a:buFont typeface="Courier New" panose="02070309020205020404" pitchFamily="49" charset="0"/>
              <a:buChar char="o"/>
            </a:pPr>
            <a:r>
              <a:rPr lang="pl-PL" altLang="pl-PL" sz="1600" dirty="0">
                <a:solidFill>
                  <a:srgbClr val="002060"/>
                </a:solidFill>
                <a:latin typeface="+mn-lt"/>
                <a:cs typeface="Calibri" panose="020F0502020204030204" pitchFamily="34" charset="0"/>
              </a:rPr>
              <a:t>uzasadnienie proponowanej kwoty wynagrodzenia personelu projektu odnoszące się do zwyczajowej praktyki beneficjenta w zakresie wynagrodzeń na danym stanowisku lub przepisów prawa pracy lub statystyki publicznej, co stanowi podstawę do oceny kwalifikowalności wydatków na etapie wyboru projektu oraz w trakcie jego realizacji.</a:t>
            </a:r>
          </a:p>
          <a:p>
            <a:pPr>
              <a:lnSpc>
                <a:spcPct val="150000"/>
              </a:lnSpc>
              <a:spcBef>
                <a:spcPct val="0"/>
              </a:spcBef>
              <a:buFont typeface="Wingdings" panose="05000000000000000000" pitchFamily="2" charset="2"/>
              <a:buChar char="Ø"/>
            </a:pPr>
            <a:r>
              <a:rPr lang="pl-PL" altLang="pl-PL" sz="1600" dirty="0">
                <a:solidFill>
                  <a:srgbClr val="002060"/>
                </a:solidFill>
                <a:latin typeface="+mn-lt"/>
                <a:ea typeface="Open Sans"/>
                <a:cs typeface="Calibri" panose="020F0502020204030204" pitchFamily="34" charset="0"/>
              </a:rPr>
              <a:t>Nagrody i premie personelu projektu mogą być kwalifikowalne, jeżeli:</a:t>
            </a:r>
            <a:endParaRPr lang="pl-PL" altLang="pl-PL" sz="1600" b="1" i="1" dirty="0">
              <a:solidFill>
                <a:srgbClr val="002060"/>
              </a:solidFill>
              <a:latin typeface="+mn-lt"/>
              <a:ea typeface="Open Sans"/>
              <a:cs typeface="Calibri" panose="020F0502020204030204" pitchFamily="34" charset="0"/>
            </a:endParaRPr>
          </a:p>
          <a:p>
            <a:pPr lvl="1">
              <a:lnSpc>
                <a:spcPct val="150000"/>
              </a:lnSpc>
              <a:spcBef>
                <a:spcPct val="0"/>
              </a:spcBef>
              <a:buFont typeface="Courier New" panose="02070309020205020404" pitchFamily="49" charset="0"/>
              <a:buChar char="o"/>
            </a:pPr>
            <a:r>
              <a:rPr lang="pl-PL" altLang="pl-PL" sz="1600" dirty="0">
                <a:solidFill>
                  <a:srgbClr val="002060"/>
                </a:solidFill>
                <a:latin typeface="+mn-lt"/>
                <a:cs typeface="Calibri" panose="020F0502020204030204" pitchFamily="34" charset="0"/>
              </a:rPr>
              <a:t> zostały określone w regulaminie pracy lub regulaminie wynagradzania (o ile regulaminy te zostały sporządzone) co najmniej sześć miesięcy przed złożeniem wniosku o dofinansowanie projektu, chyba, że możliwość przyznania nagrody została przewidziana w aktach prawa powszechnie obowiązującego oraz</a:t>
            </a:r>
          </a:p>
          <a:p>
            <a:pPr lvl="1">
              <a:lnSpc>
                <a:spcPct val="150000"/>
              </a:lnSpc>
              <a:spcBef>
                <a:spcPct val="0"/>
              </a:spcBef>
              <a:buFont typeface="Courier New" panose="02070309020205020404" pitchFamily="49" charset="0"/>
              <a:buChar char="o"/>
            </a:pPr>
            <a:r>
              <a:rPr lang="pl-PL" altLang="pl-PL" sz="1600" dirty="0">
                <a:solidFill>
                  <a:srgbClr val="002060"/>
                </a:solidFill>
                <a:latin typeface="+mn-lt"/>
                <a:cs typeface="Calibri" panose="020F0502020204030204" pitchFamily="34" charset="0"/>
              </a:rPr>
              <a:t> potencjalnie obejmują wszystkich pracowników, a zasady ich przyznawania są takie same w przypadku personelu projektu oraz pozostałych pracowników beneficjenta oraz</a:t>
            </a:r>
          </a:p>
          <a:p>
            <a:pPr lvl="1">
              <a:lnSpc>
                <a:spcPct val="150000"/>
              </a:lnSpc>
              <a:spcBef>
                <a:spcPct val="0"/>
              </a:spcBef>
              <a:buFont typeface="Courier New" panose="02070309020205020404" pitchFamily="49" charset="0"/>
              <a:buChar char="o"/>
            </a:pPr>
            <a:r>
              <a:rPr lang="pl-PL" altLang="pl-PL" sz="1600" dirty="0">
                <a:solidFill>
                  <a:srgbClr val="002060"/>
                </a:solidFill>
                <a:latin typeface="+mn-lt"/>
                <a:cs typeface="Calibri" panose="020F0502020204030204" pitchFamily="34" charset="0"/>
              </a:rPr>
              <a:t> przyznawane są w związku z realizacją zadań w ramach projektu na podstawie stosunku pracy.</a:t>
            </a:r>
          </a:p>
          <a:p>
            <a:pPr lvl="1">
              <a:lnSpc>
                <a:spcPct val="150000"/>
              </a:lnSpc>
              <a:spcBef>
                <a:spcPct val="0"/>
              </a:spcBef>
              <a:buFont typeface="Courier New" panose="02070309020205020404" pitchFamily="49" charset="0"/>
              <a:buChar char="o"/>
            </a:pPr>
            <a:endParaRPr lang="pl-PL" altLang="pl-PL" sz="1400" dirty="0">
              <a:solidFill>
                <a:srgbClr val="002060"/>
              </a:solidFill>
              <a:latin typeface="Open Sans"/>
              <a:ea typeface="Open Sans"/>
              <a:cs typeface="Open Sans"/>
            </a:endParaRPr>
          </a:p>
          <a:p>
            <a:pPr marL="0" indent="0">
              <a:buNone/>
              <a:defRPr/>
            </a:pPr>
            <a:endParaRPr lang="pl-PL" dirty="0">
              <a:solidFill>
                <a:schemeClr val="tx2"/>
              </a:solidFill>
            </a:endParaRPr>
          </a:p>
          <a:p>
            <a:pPr marL="0" indent="0" algn="just">
              <a:lnSpc>
                <a:spcPts val="2700"/>
              </a:lnSpc>
              <a:buNone/>
              <a:defRPr/>
            </a:pPr>
            <a:endParaRPr lang="pl-PL" i="1" dirty="0">
              <a:solidFill>
                <a:schemeClr val="tx2"/>
              </a:solidFill>
              <a:latin typeface="+mn-lt"/>
              <a:ea typeface="Open Sans" panose="020B0606030504020204" pitchFamily="34" charset="0"/>
            </a:endParaRPr>
          </a:p>
          <a:p>
            <a:pPr lvl="1" algn="just">
              <a:lnSpc>
                <a:spcPct val="150000"/>
              </a:lnSpc>
              <a:spcBef>
                <a:spcPct val="0"/>
              </a:spcBef>
            </a:pPr>
            <a:endParaRPr lang="pl-PL" altLang="pl-PL" i="1" dirty="0">
              <a:solidFill>
                <a:schemeClr val="tx2"/>
              </a:solidFill>
              <a:latin typeface="+mn-lt"/>
            </a:endParaRPr>
          </a:p>
          <a:p>
            <a:pPr marL="0" indent="0">
              <a:buNone/>
            </a:pPr>
            <a:endParaRPr lang="pl-PL" dirty="0">
              <a:latin typeface="+mn-lt"/>
            </a:endParaRPr>
          </a:p>
        </p:txBody>
      </p:sp>
    </p:spTree>
    <p:extLst>
      <p:ext uri="{BB962C8B-B14F-4D97-AF65-F5344CB8AC3E}">
        <p14:creationId xmlns:p14="http://schemas.microsoft.com/office/powerpoint/2010/main" val="3190068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latin typeface="+mn-lt"/>
                <a:ea typeface="Open Sans"/>
                <a:cs typeface="Arial"/>
              </a:rPr>
              <a:t>Personel projektu</a:t>
            </a: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22</a:t>
            </a:fld>
            <a:endParaRPr lang="pl-PL" dirty="0"/>
          </a:p>
        </p:txBody>
      </p:sp>
      <p:sp>
        <p:nvSpPr>
          <p:cNvPr id="4" name="Symbol zastępczy zawartości 3">
            <a:extLst>
              <a:ext uri="{FF2B5EF4-FFF2-40B4-BE49-F238E27FC236}">
                <a16:creationId xmlns:a16="http://schemas.microsoft.com/office/drawing/2014/main" id="{7678480A-4478-DBDC-2084-EB07E88CED5D}"/>
              </a:ext>
            </a:extLst>
          </p:cNvPr>
          <p:cNvSpPr>
            <a:spLocks noGrp="1"/>
          </p:cNvSpPr>
          <p:nvPr>
            <p:ph idx="1"/>
          </p:nvPr>
        </p:nvSpPr>
        <p:spPr>
          <a:xfrm>
            <a:off x="1025907" y="899517"/>
            <a:ext cx="8640382" cy="6192688"/>
          </a:xfrm>
        </p:spPr>
        <p:txBody>
          <a:bodyPr>
            <a:normAutofit fontScale="92500"/>
          </a:bodyPr>
          <a:lstStyle/>
          <a:p>
            <a:pPr>
              <a:lnSpc>
                <a:spcPct val="150000"/>
              </a:lnSpc>
              <a:spcBef>
                <a:spcPct val="0"/>
              </a:spcBef>
              <a:buFont typeface="Wingdings" panose="05000000000000000000" pitchFamily="2" charset="2"/>
              <a:buChar char="Ø"/>
            </a:pPr>
            <a:r>
              <a:rPr lang="pl-PL" altLang="pl-PL" sz="1600" dirty="0">
                <a:solidFill>
                  <a:srgbClr val="002060"/>
                </a:solidFill>
                <a:latin typeface="+mn-lt"/>
                <a:ea typeface="Open Sans"/>
                <a:cs typeface="Calibri" panose="020F0502020204030204" pitchFamily="34" charset="0"/>
              </a:rPr>
              <a:t>Dodatek do wynagrodzenia personelu projektu może być kwalifikowalny, jeżeli:</a:t>
            </a:r>
          </a:p>
          <a:p>
            <a:pPr lvl="1">
              <a:lnSpc>
                <a:spcPct val="150000"/>
              </a:lnSpc>
              <a:spcBef>
                <a:spcPct val="0"/>
              </a:spcBef>
              <a:buFont typeface="Courier New" panose="02070309020205020404" pitchFamily="49" charset="0"/>
              <a:buChar char="o"/>
            </a:pPr>
            <a:r>
              <a:rPr lang="pl-PL" altLang="pl-PL" sz="1600" dirty="0">
                <a:solidFill>
                  <a:srgbClr val="002060"/>
                </a:solidFill>
                <a:latin typeface="+mn-lt"/>
                <a:ea typeface="Open Sans"/>
                <a:cs typeface="Calibri" panose="020F0502020204030204" pitchFamily="34" charset="0"/>
              </a:rPr>
              <a:t> został określony w regulaminie pracy lub regulaminie wynagradzania (o ile regulaminy te zostały sporządzone) co najmniej sześć miesięcy przed złożeniem wniosku o dofinansowanie projektu, chyba, że możliwość przyznania dodatku została przewidziana w aktach prawa powszechnie obowiązującego, </a:t>
            </a:r>
          </a:p>
          <a:p>
            <a:pPr lvl="1">
              <a:lnSpc>
                <a:spcPct val="150000"/>
              </a:lnSpc>
              <a:spcBef>
                <a:spcPct val="0"/>
              </a:spcBef>
              <a:buFont typeface="Courier New" panose="02070309020205020404" pitchFamily="49" charset="0"/>
              <a:buChar char="o"/>
            </a:pPr>
            <a:r>
              <a:rPr lang="pl-PL" altLang="pl-PL" sz="1600" dirty="0">
                <a:solidFill>
                  <a:srgbClr val="002060"/>
                </a:solidFill>
                <a:latin typeface="+mn-lt"/>
                <a:ea typeface="Open Sans"/>
                <a:cs typeface="Calibri" panose="020F0502020204030204" pitchFamily="34" charset="0"/>
              </a:rPr>
              <a:t> potencjalnie obejmuje wszystkich pracowników, a zasady jego przyznawania są takie same w przypadku personelu projektu oraz pozostałych pracowników beneficjenta,</a:t>
            </a:r>
          </a:p>
          <a:p>
            <a:pPr lvl="1">
              <a:lnSpc>
                <a:spcPct val="150000"/>
              </a:lnSpc>
              <a:spcBef>
                <a:spcPct val="0"/>
              </a:spcBef>
              <a:buFont typeface="Courier New" panose="02070309020205020404" pitchFamily="49" charset="0"/>
              <a:buChar char="o"/>
            </a:pPr>
            <a:r>
              <a:rPr lang="pl-PL" altLang="pl-PL" sz="1600" dirty="0">
                <a:solidFill>
                  <a:srgbClr val="002060"/>
                </a:solidFill>
                <a:latin typeface="+mn-lt"/>
                <a:ea typeface="Open Sans"/>
                <a:cs typeface="Calibri" panose="020F0502020204030204" pitchFamily="34" charset="0"/>
              </a:rPr>
              <a:t> jest kwalifikowalny wyłącznie w okresie zaangażowania danej osoby do projektu,</a:t>
            </a:r>
          </a:p>
          <a:p>
            <a:pPr lvl="1">
              <a:lnSpc>
                <a:spcPct val="150000"/>
              </a:lnSpc>
              <a:spcBef>
                <a:spcPct val="0"/>
              </a:spcBef>
              <a:buFont typeface="Courier New" panose="02070309020205020404" pitchFamily="49" charset="0"/>
              <a:buChar char="o"/>
            </a:pPr>
            <a:r>
              <a:rPr lang="pl-PL" altLang="pl-PL" sz="1600" dirty="0">
                <a:solidFill>
                  <a:srgbClr val="002060"/>
                </a:solidFill>
                <a:latin typeface="+mn-lt"/>
                <a:ea typeface="Open Sans"/>
                <a:cs typeface="Calibri" panose="020F0502020204030204" pitchFamily="34" charset="0"/>
              </a:rPr>
              <a:t> jego wysokość uzależniona jest od zakresu dodatkowych obowiązków i wynika z zatwierdzonego wniosku o dofinansowanie projektu.</a:t>
            </a:r>
          </a:p>
          <a:p>
            <a:pPr>
              <a:lnSpc>
                <a:spcPct val="150000"/>
              </a:lnSpc>
              <a:spcBef>
                <a:spcPct val="0"/>
              </a:spcBef>
              <a:buFont typeface="Wingdings" panose="05000000000000000000" pitchFamily="2" charset="2"/>
              <a:buChar char="Ø"/>
            </a:pPr>
            <a:r>
              <a:rPr lang="pl-PL" altLang="pl-PL" sz="1600" dirty="0">
                <a:solidFill>
                  <a:srgbClr val="002060"/>
                </a:solidFill>
                <a:latin typeface="+mn-lt"/>
                <a:ea typeface="Open Sans"/>
                <a:cs typeface="Calibri" panose="020F0502020204030204" pitchFamily="34" charset="0"/>
              </a:rPr>
              <a:t> W przypadku przyznania dodatku w związku z realizacją projektów beneficjenta, dodatek </a:t>
            </a:r>
            <a:r>
              <a:rPr lang="pl-PL" altLang="pl-PL" sz="1600" i="1" dirty="0">
                <a:solidFill>
                  <a:srgbClr val="002060"/>
                </a:solidFill>
                <a:latin typeface="+mn-lt"/>
                <a:ea typeface="Open Sans"/>
                <a:cs typeface="Calibri" panose="020F0502020204030204" pitchFamily="34" charset="0"/>
              </a:rPr>
              <a:t>(usunięto zapis o jednym dodatku)</a:t>
            </a:r>
            <a:r>
              <a:rPr lang="pl-PL" altLang="pl-PL" sz="1600" dirty="0">
                <a:solidFill>
                  <a:srgbClr val="002060"/>
                </a:solidFill>
                <a:latin typeface="+mn-lt"/>
                <a:ea typeface="Open Sans"/>
                <a:cs typeface="Calibri" panose="020F0502020204030204" pitchFamily="34" charset="0"/>
              </a:rPr>
              <a:t> ten rozliczany jest proporcjonalnie do zaangażowania w dany projekt.</a:t>
            </a:r>
          </a:p>
          <a:p>
            <a:pPr>
              <a:lnSpc>
                <a:spcPct val="150000"/>
              </a:lnSpc>
              <a:spcBef>
                <a:spcPct val="0"/>
              </a:spcBef>
              <a:buFont typeface="Wingdings" panose="05000000000000000000" pitchFamily="2" charset="2"/>
              <a:buChar char="Ø"/>
            </a:pPr>
            <a:r>
              <a:rPr lang="pl-PL" altLang="pl-PL" sz="1600" dirty="0">
                <a:solidFill>
                  <a:srgbClr val="002060"/>
                </a:solidFill>
                <a:latin typeface="+mn-lt"/>
                <a:ea typeface="Open Sans"/>
                <a:cs typeface="Calibri" panose="020F0502020204030204" pitchFamily="34" charset="0"/>
              </a:rPr>
              <a:t> Dodatkowe wynagrodzenie roczne personelu projektu, wynikające z przepisów prawa pracy, może być kwalifikowalne w ramach projektu w proporcji, w której wynagrodzenie pracownika jest rozliczane w ramach projektu. </a:t>
            </a:r>
            <a:r>
              <a:rPr lang="pl-PL" altLang="pl-PL" sz="1600" i="1" dirty="0">
                <a:solidFill>
                  <a:srgbClr val="002060"/>
                </a:solidFill>
                <a:latin typeface="+mn-lt"/>
                <a:ea typeface="Open Sans"/>
                <a:cs typeface="Calibri" panose="020F0502020204030204" pitchFamily="34" charset="0"/>
              </a:rPr>
              <a:t>(zapis bez zmian)</a:t>
            </a:r>
          </a:p>
          <a:p>
            <a:pPr>
              <a:lnSpc>
                <a:spcPct val="150000"/>
              </a:lnSpc>
              <a:spcBef>
                <a:spcPct val="0"/>
              </a:spcBef>
              <a:buFont typeface="Wingdings" panose="05000000000000000000" pitchFamily="2" charset="2"/>
              <a:buChar char="Ø"/>
            </a:pPr>
            <a:r>
              <a:rPr lang="pl-PL" altLang="pl-PL" sz="1600" dirty="0">
                <a:solidFill>
                  <a:srgbClr val="002060"/>
                </a:solidFill>
                <a:latin typeface="+mn-lt"/>
                <a:ea typeface="Open Sans"/>
                <a:cs typeface="Calibri" panose="020F0502020204030204" pitchFamily="34" charset="0"/>
              </a:rPr>
              <a:t> Wydatki związane z zaangażowaniem zawodowym personelu projektu w projekcie lub projektach są kwalifikowalne, o ile:</a:t>
            </a:r>
            <a:endParaRPr lang="pl-PL" altLang="pl-PL" sz="1600" i="1" dirty="0">
              <a:solidFill>
                <a:srgbClr val="002060"/>
              </a:solidFill>
              <a:latin typeface="+mn-lt"/>
              <a:ea typeface="Open Sans"/>
              <a:cs typeface="Calibri" panose="020F0502020204030204" pitchFamily="34" charset="0"/>
            </a:endParaRPr>
          </a:p>
          <a:p>
            <a:pPr lvl="1">
              <a:lnSpc>
                <a:spcPct val="150000"/>
              </a:lnSpc>
              <a:spcBef>
                <a:spcPct val="0"/>
              </a:spcBef>
              <a:buFont typeface="Courier New" panose="02070309020205020404" pitchFamily="49" charset="0"/>
              <a:buChar char="o"/>
            </a:pPr>
            <a:r>
              <a:rPr lang="pl-PL" altLang="pl-PL" sz="1600" dirty="0">
                <a:solidFill>
                  <a:srgbClr val="002060"/>
                </a:solidFill>
                <a:latin typeface="+mn-lt"/>
                <a:ea typeface="Open Sans"/>
                <a:cs typeface="Calibri" panose="020F0502020204030204" pitchFamily="34" charset="0"/>
              </a:rPr>
              <a:t> obciążenie z tego wynikające nie wyklucza możliwości prawidłowej i efektywnej realizacji wszystkich zadań powierzonych danej osobie,</a:t>
            </a:r>
          </a:p>
          <a:p>
            <a:pPr>
              <a:lnSpc>
                <a:spcPct val="150000"/>
              </a:lnSpc>
              <a:spcBef>
                <a:spcPct val="0"/>
              </a:spcBef>
              <a:buFont typeface="Wingdings" panose="05000000000000000000" pitchFamily="2" charset="2"/>
              <a:buChar char="Ø"/>
            </a:pPr>
            <a:endParaRPr lang="pl-PL" altLang="pl-PL" sz="1200" b="1" i="1" dirty="0">
              <a:solidFill>
                <a:srgbClr val="002060"/>
              </a:solidFill>
              <a:latin typeface="Open Sans"/>
              <a:ea typeface="Open Sans"/>
              <a:cs typeface="Calibri" panose="020F0502020204030204" pitchFamily="34" charset="0"/>
            </a:endParaRPr>
          </a:p>
          <a:p>
            <a:pPr lvl="1">
              <a:lnSpc>
                <a:spcPct val="150000"/>
              </a:lnSpc>
              <a:spcBef>
                <a:spcPct val="0"/>
              </a:spcBef>
              <a:buFont typeface="Courier New" panose="02070309020205020404" pitchFamily="49" charset="0"/>
              <a:buChar char="o"/>
            </a:pPr>
            <a:endParaRPr lang="pl-PL" altLang="pl-PL" sz="1400" dirty="0">
              <a:solidFill>
                <a:srgbClr val="002060"/>
              </a:solidFill>
              <a:latin typeface="Open Sans"/>
              <a:ea typeface="Open Sans"/>
              <a:cs typeface="Open Sans"/>
            </a:endParaRPr>
          </a:p>
          <a:p>
            <a:pPr marL="0" indent="0">
              <a:buNone/>
              <a:defRPr/>
            </a:pPr>
            <a:endParaRPr lang="pl-PL" dirty="0">
              <a:solidFill>
                <a:schemeClr val="tx2"/>
              </a:solidFill>
            </a:endParaRPr>
          </a:p>
          <a:p>
            <a:pPr marL="0" indent="0" algn="just">
              <a:lnSpc>
                <a:spcPts val="2700"/>
              </a:lnSpc>
              <a:buNone/>
              <a:defRPr/>
            </a:pPr>
            <a:endParaRPr lang="pl-PL" i="1" dirty="0">
              <a:solidFill>
                <a:schemeClr val="tx2"/>
              </a:solidFill>
              <a:latin typeface="+mn-lt"/>
              <a:ea typeface="Open Sans" panose="020B0606030504020204" pitchFamily="34" charset="0"/>
            </a:endParaRPr>
          </a:p>
          <a:p>
            <a:pPr lvl="1" algn="just">
              <a:lnSpc>
                <a:spcPct val="150000"/>
              </a:lnSpc>
              <a:spcBef>
                <a:spcPct val="0"/>
              </a:spcBef>
            </a:pPr>
            <a:endParaRPr lang="pl-PL" altLang="pl-PL" i="1" dirty="0">
              <a:solidFill>
                <a:schemeClr val="tx2"/>
              </a:solidFill>
              <a:latin typeface="+mn-lt"/>
            </a:endParaRPr>
          </a:p>
          <a:p>
            <a:pPr marL="0" indent="0">
              <a:buNone/>
            </a:pPr>
            <a:endParaRPr lang="pl-PL" dirty="0">
              <a:latin typeface="+mn-lt"/>
            </a:endParaRPr>
          </a:p>
        </p:txBody>
      </p:sp>
    </p:spTree>
    <p:extLst>
      <p:ext uri="{BB962C8B-B14F-4D97-AF65-F5344CB8AC3E}">
        <p14:creationId xmlns:p14="http://schemas.microsoft.com/office/powerpoint/2010/main" val="3348057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latin typeface="+mn-lt"/>
                <a:ea typeface="Open Sans"/>
                <a:cs typeface="Arial"/>
              </a:rPr>
              <a:t>Personel projektu</a:t>
            </a: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23</a:t>
            </a:fld>
            <a:endParaRPr lang="pl-PL" dirty="0"/>
          </a:p>
        </p:txBody>
      </p:sp>
      <p:sp>
        <p:nvSpPr>
          <p:cNvPr id="4" name="Symbol zastępczy zawartości 3">
            <a:extLst>
              <a:ext uri="{FF2B5EF4-FFF2-40B4-BE49-F238E27FC236}">
                <a16:creationId xmlns:a16="http://schemas.microsoft.com/office/drawing/2014/main" id="{7678480A-4478-DBDC-2084-EB07E88CED5D}"/>
              </a:ext>
            </a:extLst>
          </p:cNvPr>
          <p:cNvSpPr>
            <a:spLocks noGrp="1"/>
          </p:cNvSpPr>
          <p:nvPr>
            <p:ph idx="1"/>
          </p:nvPr>
        </p:nvSpPr>
        <p:spPr>
          <a:xfrm>
            <a:off x="1025907" y="899517"/>
            <a:ext cx="8640382" cy="6192688"/>
          </a:xfrm>
        </p:spPr>
        <p:txBody>
          <a:bodyPr>
            <a:normAutofit/>
          </a:bodyPr>
          <a:lstStyle/>
          <a:p>
            <a:pPr lvl="1">
              <a:lnSpc>
                <a:spcPct val="150000"/>
              </a:lnSpc>
              <a:spcBef>
                <a:spcPct val="0"/>
              </a:spcBef>
              <a:buFont typeface="Courier New" panose="02070309020205020404" pitchFamily="49" charset="0"/>
              <a:buChar char="o"/>
            </a:pPr>
            <a:r>
              <a:rPr lang="pl-PL" altLang="pl-PL" sz="1600" dirty="0">
                <a:solidFill>
                  <a:srgbClr val="002060"/>
                </a:solidFill>
                <a:latin typeface="+mn-lt"/>
                <a:ea typeface="Open Sans"/>
                <a:cs typeface="Calibri" panose="020F0502020204030204" pitchFamily="34" charset="0"/>
              </a:rPr>
              <a:t>łączne zaangażowanie zawodowe personelu projektu w realizację wszystkich projektów finansowanych z funduszy UE oraz działań finansowanych z innych źródeł, w tym środków własnych beneficjenta i innych podmiotów (niezależnie od formy zaangażowania), nie przekracza 276 godzin miesięcznie; do ww. limitu wlicza się okres urlopu wypoczynkowego oraz czas niezdolności do pracy wskutek choroby, natomiast nie wlicza się innych nieobecności pracownika (np. urlop bezpłatny, rodzicielski i macierzyński).</a:t>
            </a:r>
          </a:p>
          <a:p>
            <a:pPr marL="503971" lvl="1" indent="0">
              <a:lnSpc>
                <a:spcPct val="150000"/>
              </a:lnSpc>
              <a:spcBef>
                <a:spcPct val="0"/>
              </a:spcBef>
              <a:buNone/>
            </a:pPr>
            <a:endParaRPr lang="pl-PL" altLang="pl-PL" sz="1400" dirty="0">
              <a:solidFill>
                <a:schemeClr val="bg1"/>
              </a:solidFill>
              <a:latin typeface="Open Sans"/>
              <a:ea typeface="Open Sans"/>
              <a:cs typeface="Calibri" panose="020F0502020204030204" pitchFamily="34" charset="0"/>
            </a:endParaRPr>
          </a:p>
          <a:p>
            <a:pPr>
              <a:lnSpc>
                <a:spcPct val="150000"/>
              </a:lnSpc>
              <a:spcBef>
                <a:spcPct val="0"/>
              </a:spcBef>
              <a:buFont typeface="Wingdings" panose="05000000000000000000" pitchFamily="2" charset="2"/>
              <a:buChar char="Ø"/>
            </a:pPr>
            <a:r>
              <a:rPr lang="pl-PL" altLang="pl-PL" sz="1600" dirty="0">
                <a:solidFill>
                  <a:srgbClr val="002060"/>
                </a:solidFill>
                <a:latin typeface="+mn-lt"/>
                <a:ea typeface="Open Sans"/>
                <a:cs typeface="Calibri" panose="020F0502020204030204" pitchFamily="34" charset="0"/>
              </a:rPr>
              <a:t> Spełnienie warunku limitu należy zweryfikować przed zaangażowaniem osoby do projektu. Weryfikacji można dokonać posiłkując się pisemnym </a:t>
            </a:r>
            <a:r>
              <a:rPr lang="pl-PL" altLang="pl-PL" sz="1600" u="sng" dirty="0">
                <a:solidFill>
                  <a:srgbClr val="002060"/>
                </a:solidFill>
                <a:latin typeface="+mn-lt"/>
                <a:ea typeface="Open Sans"/>
                <a:cs typeface="Calibri" panose="020F0502020204030204" pitchFamily="34" charset="0"/>
              </a:rPr>
              <a:t>oświadczeniem złożonym przez personel projektu.</a:t>
            </a:r>
            <a:r>
              <a:rPr lang="pl-PL" altLang="pl-PL" sz="1600" dirty="0">
                <a:solidFill>
                  <a:srgbClr val="002060"/>
                </a:solidFill>
                <a:latin typeface="+mn-lt"/>
                <a:ea typeface="Open Sans"/>
                <a:cs typeface="Calibri" panose="020F0502020204030204" pitchFamily="34" charset="0"/>
              </a:rPr>
              <a:t> Warunek ten powinien być spełniony w całym okresie kwalifikowania wynagrodzenia danej osoby w tym projekcie, przy czym w przypadku wystąpienia nieprawidłowości w zakresie spełnienia tego warunku za niekwalifikowalne należy uznać wynagrodzenie personelu projektu (w całości lub w części) w tym projekcie, w ramach którego zaangażowanie personelu projektu spowodowało naruszenie tego warunku.</a:t>
            </a:r>
          </a:p>
          <a:p>
            <a:pPr>
              <a:lnSpc>
                <a:spcPct val="150000"/>
              </a:lnSpc>
              <a:spcBef>
                <a:spcPct val="0"/>
              </a:spcBef>
              <a:buFont typeface="Wingdings" panose="05000000000000000000" pitchFamily="2" charset="2"/>
              <a:buChar char="Ø"/>
            </a:pPr>
            <a:endParaRPr lang="pl-PL" altLang="pl-PL" sz="1200" b="1" i="1" dirty="0">
              <a:solidFill>
                <a:srgbClr val="002060"/>
              </a:solidFill>
              <a:latin typeface="Open Sans"/>
              <a:ea typeface="Open Sans"/>
              <a:cs typeface="Calibri" panose="020F0502020204030204" pitchFamily="34" charset="0"/>
            </a:endParaRPr>
          </a:p>
          <a:p>
            <a:pPr lvl="1">
              <a:lnSpc>
                <a:spcPct val="150000"/>
              </a:lnSpc>
              <a:spcBef>
                <a:spcPct val="0"/>
              </a:spcBef>
              <a:buFont typeface="Courier New" panose="02070309020205020404" pitchFamily="49" charset="0"/>
              <a:buChar char="o"/>
            </a:pPr>
            <a:endParaRPr lang="pl-PL" altLang="pl-PL" sz="1400" dirty="0">
              <a:solidFill>
                <a:srgbClr val="002060"/>
              </a:solidFill>
              <a:latin typeface="Open Sans"/>
              <a:ea typeface="Open Sans"/>
              <a:cs typeface="Open Sans"/>
            </a:endParaRPr>
          </a:p>
          <a:p>
            <a:pPr marL="0" indent="0">
              <a:buNone/>
              <a:defRPr/>
            </a:pPr>
            <a:endParaRPr lang="pl-PL" dirty="0">
              <a:solidFill>
                <a:schemeClr val="tx2"/>
              </a:solidFill>
            </a:endParaRPr>
          </a:p>
          <a:p>
            <a:pPr marL="0" indent="0" algn="just">
              <a:lnSpc>
                <a:spcPts val="2700"/>
              </a:lnSpc>
              <a:buNone/>
              <a:defRPr/>
            </a:pPr>
            <a:endParaRPr lang="pl-PL" i="1" dirty="0">
              <a:solidFill>
                <a:schemeClr val="tx2"/>
              </a:solidFill>
              <a:latin typeface="+mn-lt"/>
              <a:ea typeface="Open Sans" panose="020B0606030504020204" pitchFamily="34" charset="0"/>
            </a:endParaRPr>
          </a:p>
          <a:p>
            <a:pPr lvl="1" algn="just">
              <a:lnSpc>
                <a:spcPct val="150000"/>
              </a:lnSpc>
              <a:spcBef>
                <a:spcPct val="0"/>
              </a:spcBef>
            </a:pPr>
            <a:endParaRPr lang="pl-PL" altLang="pl-PL" i="1" dirty="0">
              <a:solidFill>
                <a:schemeClr val="tx2"/>
              </a:solidFill>
              <a:latin typeface="+mn-lt"/>
            </a:endParaRPr>
          </a:p>
          <a:p>
            <a:pPr marL="0" indent="0">
              <a:buNone/>
            </a:pPr>
            <a:endParaRPr lang="pl-PL" dirty="0">
              <a:latin typeface="+mn-lt"/>
            </a:endParaRPr>
          </a:p>
        </p:txBody>
      </p:sp>
    </p:spTree>
    <p:extLst>
      <p:ext uri="{BB962C8B-B14F-4D97-AF65-F5344CB8AC3E}">
        <p14:creationId xmlns:p14="http://schemas.microsoft.com/office/powerpoint/2010/main" val="3281722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latin typeface="+mn-lt"/>
                <a:ea typeface="Open Sans"/>
                <a:cs typeface="Arial"/>
              </a:rPr>
              <a:t>Personel projektu</a:t>
            </a: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24</a:t>
            </a:fld>
            <a:endParaRPr lang="pl-PL" dirty="0"/>
          </a:p>
        </p:txBody>
      </p:sp>
      <p:sp>
        <p:nvSpPr>
          <p:cNvPr id="4" name="Symbol zastępczy zawartości 3">
            <a:extLst>
              <a:ext uri="{FF2B5EF4-FFF2-40B4-BE49-F238E27FC236}">
                <a16:creationId xmlns:a16="http://schemas.microsoft.com/office/drawing/2014/main" id="{7678480A-4478-DBDC-2084-EB07E88CED5D}"/>
              </a:ext>
            </a:extLst>
          </p:cNvPr>
          <p:cNvSpPr>
            <a:spLocks noGrp="1"/>
          </p:cNvSpPr>
          <p:nvPr>
            <p:ph idx="1"/>
          </p:nvPr>
        </p:nvSpPr>
        <p:spPr>
          <a:xfrm>
            <a:off x="1025907" y="899517"/>
            <a:ext cx="8640382" cy="6192688"/>
          </a:xfrm>
        </p:spPr>
        <p:txBody>
          <a:bodyPr>
            <a:normAutofit lnSpcReduction="10000"/>
          </a:bodyPr>
          <a:lstStyle/>
          <a:p>
            <a:pPr>
              <a:lnSpc>
                <a:spcPct val="150000"/>
              </a:lnSpc>
              <a:spcBef>
                <a:spcPct val="0"/>
              </a:spcBef>
              <a:buFont typeface="Wingdings" panose="05000000000000000000" pitchFamily="2" charset="2"/>
              <a:buChar char="Ø"/>
            </a:pPr>
            <a:r>
              <a:rPr lang="pl-PL" altLang="pl-PL" dirty="0">
                <a:solidFill>
                  <a:srgbClr val="002060"/>
                </a:solidFill>
                <a:latin typeface="+mn-lt"/>
                <a:ea typeface="Open Sans"/>
                <a:cs typeface="Calibri" panose="020F0502020204030204" pitchFamily="34" charset="0"/>
              </a:rPr>
              <a:t>Właściwa instytucja będąca stroną umowy zapewnia, że beneficjent zobowiązuje się w umowie o dofinansowanie projektu do wprowadzania na bieżąco następujących danych do systemu teleinformatycznego w zakresie angażowania personelu projektu: </a:t>
            </a:r>
            <a:r>
              <a:rPr lang="pl-PL" altLang="pl-PL" i="1" dirty="0">
                <a:solidFill>
                  <a:srgbClr val="002060"/>
                </a:solidFill>
                <a:latin typeface="+mn-lt"/>
                <a:ea typeface="Open Sans"/>
                <a:cs typeface="Calibri" panose="020F0502020204030204" pitchFamily="34" charset="0"/>
              </a:rPr>
              <a:t>(zapis bez zmian)</a:t>
            </a:r>
          </a:p>
          <a:p>
            <a:pPr lvl="1">
              <a:lnSpc>
                <a:spcPct val="150000"/>
              </a:lnSpc>
              <a:spcBef>
                <a:spcPct val="0"/>
              </a:spcBef>
              <a:buFont typeface="Courier New" panose="02070309020205020404" pitchFamily="49" charset="0"/>
              <a:buChar char="o"/>
            </a:pPr>
            <a:r>
              <a:rPr lang="pl-PL" altLang="pl-PL" dirty="0">
                <a:solidFill>
                  <a:srgbClr val="002060"/>
                </a:solidFill>
                <a:latin typeface="+mn-lt"/>
                <a:cs typeface="Calibri" panose="020F0502020204030204" pitchFamily="34" charset="0"/>
              </a:rPr>
              <a:t>dane dotyczące personelu projektu: nr PESEL, imię, nazwisko,</a:t>
            </a:r>
            <a:endParaRPr lang="pl-PL" altLang="pl-PL" dirty="0">
              <a:solidFill>
                <a:srgbClr val="002060"/>
              </a:solidFill>
              <a:latin typeface="+mn-lt"/>
              <a:ea typeface="Open Sans"/>
              <a:cs typeface="Open Sans"/>
            </a:endParaRPr>
          </a:p>
          <a:p>
            <a:pPr lvl="1">
              <a:lnSpc>
                <a:spcPct val="150000"/>
              </a:lnSpc>
              <a:spcBef>
                <a:spcPct val="0"/>
              </a:spcBef>
              <a:buFont typeface="Courier New" panose="02070309020205020404" pitchFamily="49" charset="0"/>
              <a:buChar char="o"/>
            </a:pPr>
            <a:r>
              <a:rPr lang="pl-PL" altLang="pl-PL" dirty="0">
                <a:solidFill>
                  <a:srgbClr val="002060"/>
                </a:solidFill>
                <a:latin typeface="+mn-lt"/>
                <a:cs typeface="Calibri" panose="020F0502020204030204" pitchFamily="34" charset="0"/>
              </a:rPr>
              <a:t>dane dotyczące formy zaangażowania personelu w ramach projektu: forma zaangażowania w projekcie, okres zaangażowania osoby w projekcie (dzień miesiąc-rok – dzień-miesiąc-rok). </a:t>
            </a:r>
          </a:p>
          <a:p>
            <a:pPr>
              <a:lnSpc>
                <a:spcPct val="150000"/>
              </a:lnSpc>
              <a:spcBef>
                <a:spcPct val="0"/>
              </a:spcBef>
              <a:buNone/>
            </a:pPr>
            <a:endParaRPr lang="pl-PL" altLang="pl-PL" i="1" dirty="0">
              <a:solidFill>
                <a:srgbClr val="002060"/>
              </a:solidFill>
              <a:ea typeface="Open Sans"/>
              <a:cs typeface="Calibri" panose="020F0502020204030204" pitchFamily="34" charset="0"/>
            </a:endParaRPr>
          </a:p>
          <a:p>
            <a:pPr>
              <a:lnSpc>
                <a:spcPct val="150000"/>
              </a:lnSpc>
              <a:spcBef>
                <a:spcPct val="0"/>
              </a:spcBef>
              <a:buFont typeface="Wingdings" panose="05000000000000000000" pitchFamily="2" charset="2"/>
              <a:buChar char="Ø"/>
            </a:pPr>
            <a:r>
              <a:rPr lang="pl-PL" altLang="pl-PL" dirty="0">
                <a:solidFill>
                  <a:srgbClr val="002060"/>
                </a:solidFill>
                <a:latin typeface="+mn-lt"/>
                <a:ea typeface="Open Sans"/>
                <a:cs typeface="Calibri" panose="020F0502020204030204" pitchFamily="34" charset="0"/>
              </a:rPr>
              <a:t> Osoba upoważniona do dysponowania środkami stanowiącymi dofinansowanie projektu oraz podejmowania wiążących decyzji finansowych w imieniu beneficjenta nie może być osobą prawomocnie skazaną za przestępstwo przeciwko mieniu, przeciwko obrotowi gospodarczemu, przeciwko działalności instytucji państwowych oraz samorządu terytorialnego, przeciwko wiarygodności dokumentów lub za przestępstwo skarbowe, co beneficjent weryfikuje na podstawie </a:t>
            </a:r>
            <a:r>
              <a:rPr lang="pl-PL" altLang="pl-PL" u="sng" dirty="0">
                <a:solidFill>
                  <a:srgbClr val="002060"/>
                </a:solidFill>
                <a:latin typeface="+mn-lt"/>
                <a:ea typeface="Open Sans"/>
                <a:cs typeface="Calibri" panose="020F0502020204030204" pitchFamily="34" charset="0"/>
              </a:rPr>
              <a:t>oświadczenia tej osoby przed jej zaangażowaniem do projektu</a:t>
            </a:r>
            <a:r>
              <a:rPr lang="pl-PL" altLang="pl-PL" dirty="0">
                <a:solidFill>
                  <a:srgbClr val="002060"/>
                </a:solidFill>
                <a:latin typeface="+mn-lt"/>
                <a:ea typeface="Open Sans"/>
                <a:cs typeface="Calibri" panose="020F0502020204030204" pitchFamily="34" charset="0"/>
              </a:rPr>
              <a:t>. </a:t>
            </a:r>
            <a:endParaRPr lang="pl-PL" altLang="pl-PL" dirty="0">
              <a:solidFill>
                <a:srgbClr val="002060"/>
              </a:solidFill>
              <a:latin typeface="+mn-lt"/>
              <a:ea typeface="Open Sans"/>
              <a:cs typeface="Open Sans"/>
            </a:endParaRPr>
          </a:p>
          <a:p>
            <a:pPr marL="0" indent="0">
              <a:buNone/>
              <a:defRPr/>
            </a:pPr>
            <a:endParaRPr lang="pl-PL" dirty="0">
              <a:solidFill>
                <a:schemeClr val="tx2"/>
              </a:solidFill>
            </a:endParaRPr>
          </a:p>
          <a:p>
            <a:pPr marL="0" indent="0" algn="just">
              <a:lnSpc>
                <a:spcPts val="2700"/>
              </a:lnSpc>
              <a:buNone/>
              <a:defRPr/>
            </a:pPr>
            <a:endParaRPr lang="pl-PL" i="1" dirty="0">
              <a:solidFill>
                <a:schemeClr val="tx2"/>
              </a:solidFill>
              <a:latin typeface="+mn-lt"/>
              <a:ea typeface="Open Sans" panose="020B0606030504020204" pitchFamily="34" charset="0"/>
            </a:endParaRPr>
          </a:p>
          <a:p>
            <a:pPr lvl="1" algn="just">
              <a:lnSpc>
                <a:spcPct val="150000"/>
              </a:lnSpc>
              <a:spcBef>
                <a:spcPct val="0"/>
              </a:spcBef>
            </a:pPr>
            <a:endParaRPr lang="pl-PL" altLang="pl-PL" i="1" dirty="0">
              <a:solidFill>
                <a:schemeClr val="tx2"/>
              </a:solidFill>
              <a:latin typeface="+mn-lt"/>
            </a:endParaRPr>
          </a:p>
          <a:p>
            <a:pPr marL="0" indent="0">
              <a:buNone/>
            </a:pPr>
            <a:endParaRPr lang="pl-PL" dirty="0">
              <a:latin typeface="+mn-lt"/>
            </a:endParaRPr>
          </a:p>
        </p:txBody>
      </p:sp>
    </p:spTree>
    <p:extLst>
      <p:ext uri="{BB962C8B-B14F-4D97-AF65-F5344CB8AC3E}">
        <p14:creationId xmlns:p14="http://schemas.microsoft.com/office/powerpoint/2010/main" val="1560343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latin typeface="+mn-lt"/>
                <a:ea typeface="Open Sans"/>
                <a:cs typeface="Arial"/>
              </a:rPr>
              <a:t>Personel projektu</a:t>
            </a: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25</a:t>
            </a:fld>
            <a:endParaRPr lang="pl-PL" dirty="0"/>
          </a:p>
        </p:txBody>
      </p:sp>
      <p:sp>
        <p:nvSpPr>
          <p:cNvPr id="4" name="Symbol zastępczy zawartości 3">
            <a:extLst>
              <a:ext uri="{FF2B5EF4-FFF2-40B4-BE49-F238E27FC236}">
                <a16:creationId xmlns:a16="http://schemas.microsoft.com/office/drawing/2014/main" id="{7678480A-4478-DBDC-2084-EB07E88CED5D}"/>
              </a:ext>
            </a:extLst>
          </p:cNvPr>
          <p:cNvSpPr>
            <a:spLocks noGrp="1"/>
          </p:cNvSpPr>
          <p:nvPr>
            <p:ph idx="1"/>
          </p:nvPr>
        </p:nvSpPr>
        <p:spPr>
          <a:xfrm>
            <a:off x="1025907" y="899517"/>
            <a:ext cx="8640382" cy="6192688"/>
          </a:xfrm>
        </p:spPr>
        <p:txBody>
          <a:bodyPr>
            <a:normAutofit/>
          </a:bodyPr>
          <a:lstStyle/>
          <a:p>
            <a:pPr>
              <a:lnSpc>
                <a:spcPct val="150000"/>
              </a:lnSpc>
              <a:spcBef>
                <a:spcPct val="0"/>
              </a:spcBef>
              <a:buFont typeface="Wingdings" panose="05000000000000000000" pitchFamily="2" charset="2"/>
              <a:buChar char="Ø"/>
            </a:pPr>
            <a:r>
              <a:rPr lang="pl-PL" altLang="pl-PL" sz="1700" dirty="0">
                <a:solidFill>
                  <a:srgbClr val="002060"/>
                </a:solidFill>
                <a:latin typeface="+mn-lt"/>
                <a:ea typeface="Open Sans"/>
                <a:cs typeface="Calibri" panose="020F0502020204030204" pitchFamily="34" charset="0"/>
              </a:rPr>
              <a:t>Koszty delegacji służbowych oraz koszty związane z podnoszeniem kwalifikacji zawodowych personelu projektu mogą być kwalifikowalne, o ile zostały uwzględnione w zatwierdzonym wniosku o dofinansowanie projektu jako niezbędne dla prawidłowej realizacji projektu.</a:t>
            </a:r>
            <a:endParaRPr lang="pl-PL" altLang="pl-PL" sz="1700" i="1" dirty="0">
              <a:solidFill>
                <a:srgbClr val="002060"/>
              </a:solidFill>
              <a:latin typeface="+mn-lt"/>
              <a:ea typeface="Open Sans"/>
              <a:cs typeface="Calibri" panose="020F0502020204030204" pitchFamily="34" charset="0"/>
            </a:endParaRPr>
          </a:p>
          <a:p>
            <a:pPr>
              <a:lnSpc>
                <a:spcPct val="150000"/>
              </a:lnSpc>
              <a:spcBef>
                <a:spcPct val="0"/>
              </a:spcBef>
              <a:buFont typeface="Wingdings" panose="05000000000000000000" pitchFamily="2" charset="2"/>
              <a:buChar char="Ø"/>
            </a:pPr>
            <a:r>
              <a:rPr lang="pl-PL" altLang="pl-PL" sz="1700" dirty="0">
                <a:solidFill>
                  <a:srgbClr val="002060"/>
                </a:solidFill>
                <a:latin typeface="+mn-lt"/>
                <a:ea typeface="Open Sans"/>
                <a:cs typeface="Calibri" panose="020F0502020204030204" pitchFamily="34" charset="0"/>
              </a:rPr>
              <a:t>W ramach projektów partnerskich wzajemne zlecanie przez partnerów realizacji zadań przez personel projektu jest niedopuszczalne.</a:t>
            </a:r>
            <a:endParaRPr lang="pl-PL" altLang="pl-PL" sz="1700" i="1" dirty="0">
              <a:solidFill>
                <a:srgbClr val="002060"/>
              </a:solidFill>
              <a:latin typeface="+mn-lt"/>
              <a:ea typeface="Open Sans"/>
              <a:cs typeface="Calibri" panose="020F0502020204030204" pitchFamily="34" charset="0"/>
            </a:endParaRPr>
          </a:p>
          <a:p>
            <a:pPr>
              <a:lnSpc>
                <a:spcPct val="150000"/>
              </a:lnSpc>
              <a:spcBef>
                <a:spcPct val="0"/>
              </a:spcBef>
              <a:buFont typeface="Wingdings" panose="05000000000000000000" pitchFamily="2" charset="2"/>
              <a:buChar char="Ø"/>
            </a:pPr>
            <a:r>
              <a:rPr lang="pl-PL" altLang="pl-PL" sz="1700" dirty="0">
                <a:solidFill>
                  <a:srgbClr val="002060"/>
                </a:solidFill>
                <a:latin typeface="+mn-lt"/>
                <a:ea typeface="Open Sans"/>
                <a:cs typeface="Calibri" panose="020F0502020204030204" pitchFamily="34" charset="0"/>
              </a:rPr>
              <a:t>Koszt zaangażowania osoby fizycznej prowadzącej działalność gospodarczą będącej beneficjentem jest kwalifikowalny pod warunkiem wyraźnego wskazania tej formy zaangażowania w zatwierdzonym wniosku o dofinansowanie projektu wraz z:</a:t>
            </a:r>
          </a:p>
          <a:p>
            <a:pPr lvl="1">
              <a:lnSpc>
                <a:spcPct val="150000"/>
              </a:lnSpc>
              <a:spcBef>
                <a:spcPct val="0"/>
              </a:spcBef>
              <a:buFont typeface="Courier New" panose="02070309020205020404" pitchFamily="49" charset="0"/>
              <a:buChar char="o"/>
            </a:pPr>
            <a:r>
              <a:rPr lang="pl-PL" altLang="pl-PL" sz="1700" dirty="0">
                <a:solidFill>
                  <a:srgbClr val="002060"/>
                </a:solidFill>
                <a:latin typeface="+mn-lt"/>
                <a:ea typeface="Open Sans"/>
                <a:cs typeface="Calibri" panose="020F0502020204030204" pitchFamily="34" charset="0"/>
              </a:rPr>
              <a:t>zakresem obowiązków tej osoby i kosztem jej zaangażowania rozliczanego na podstawie noty księgowej. </a:t>
            </a:r>
            <a:endParaRPr lang="pl-PL" altLang="pl-PL" sz="1700" dirty="0">
              <a:solidFill>
                <a:schemeClr val="bg1"/>
              </a:solidFill>
              <a:latin typeface="Open Sans"/>
              <a:ea typeface="Open Sans"/>
              <a:cs typeface="Calibri" panose="020F0502020204030204" pitchFamily="34" charset="0"/>
            </a:endParaRPr>
          </a:p>
          <a:p>
            <a:pPr>
              <a:lnSpc>
                <a:spcPct val="150000"/>
              </a:lnSpc>
              <a:spcBef>
                <a:spcPct val="0"/>
              </a:spcBef>
              <a:buFont typeface="Wingdings" panose="05000000000000000000" pitchFamily="2" charset="2"/>
              <a:buChar char="Ø"/>
            </a:pPr>
            <a:r>
              <a:rPr lang="pl-PL" altLang="pl-PL" sz="1700" dirty="0">
                <a:solidFill>
                  <a:srgbClr val="002060"/>
                </a:solidFill>
                <a:latin typeface="+mn-lt"/>
                <a:ea typeface="Open Sans"/>
                <a:cs typeface="Calibri" panose="020F0502020204030204" pitchFamily="34" charset="0"/>
              </a:rPr>
              <a:t> Do personelu projektu, którego koszty zaangażowania rozliczane są na podstawie uproszczonych metod, nie stosuje się wytycznych dotyczących kwalifikowalności personelu projektu, z wyjątkiem wymogu, aby osoba upoważniona do dysponowanie środkami stanowiącymi dofinansowanie projektu oraz podejmowania wiążących decyzji finansowych w imieniu beneficjenta nie może być osobą prawomocnie skazaną. </a:t>
            </a:r>
            <a:endParaRPr lang="pl-PL" sz="1700" i="1" dirty="0">
              <a:solidFill>
                <a:schemeClr val="tx2"/>
              </a:solidFill>
              <a:latin typeface="+mn-lt"/>
              <a:ea typeface="Open Sans" panose="020B0606030504020204" pitchFamily="34" charset="0"/>
            </a:endParaRPr>
          </a:p>
          <a:p>
            <a:pPr lvl="1" algn="just">
              <a:lnSpc>
                <a:spcPct val="150000"/>
              </a:lnSpc>
              <a:spcBef>
                <a:spcPct val="0"/>
              </a:spcBef>
            </a:pPr>
            <a:endParaRPr lang="pl-PL" altLang="pl-PL" i="1" dirty="0">
              <a:solidFill>
                <a:schemeClr val="tx2"/>
              </a:solidFill>
              <a:latin typeface="+mn-lt"/>
            </a:endParaRPr>
          </a:p>
          <a:p>
            <a:pPr marL="0" indent="0">
              <a:buNone/>
            </a:pPr>
            <a:endParaRPr lang="pl-PL" dirty="0">
              <a:latin typeface="+mn-lt"/>
            </a:endParaRPr>
          </a:p>
        </p:txBody>
      </p:sp>
    </p:spTree>
    <p:extLst>
      <p:ext uri="{BB962C8B-B14F-4D97-AF65-F5344CB8AC3E}">
        <p14:creationId xmlns:p14="http://schemas.microsoft.com/office/powerpoint/2010/main" val="2475436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latin typeface="+mn-lt"/>
                <a:ea typeface="Open Sans"/>
                <a:cs typeface="Arial"/>
              </a:rPr>
              <a:t>Stypendium szkoleniowe </a:t>
            </a: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26</a:t>
            </a:fld>
            <a:endParaRPr lang="pl-PL" dirty="0"/>
          </a:p>
        </p:txBody>
      </p:sp>
      <p:sp>
        <p:nvSpPr>
          <p:cNvPr id="4" name="Symbol zastępczy zawartości 3">
            <a:extLst>
              <a:ext uri="{FF2B5EF4-FFF2-40B4-BE49-F238E27FC236}">
                <a16:creationId xmlns:a16="http://schemas.microsoft.com/office/drawing/2014/main" id="{7678480A-4478-DBDC-2084-EB07E88CED5D}"/>
              </a:ext>
            </a:extLst>
          </p:cNvPr>
          <p:cNvSpPr>
            <a:spLocks noGrp="1"/>
          </p:cNvSpPr>
          <p:nvPr>
            <p:ph idx="1"/>
          </p:nvPr>
        </p:nvSpPr>
        <p:spPr>
          <a:xfrm>
            <a:off x="1025907" y="899517"/>
            <a:ext cx="8640382" cy="5544616"/>
          </a:xfrm>
        </p:spPr>
        <p:txBody>
          <a:bodyPr>
            <a:normAutofit fontScale="25000" lnSpcReduction="20000"/>
          </a:bodyPr>
          <a:lstStyle/>
          <a:p>
            <a:pPr marL="503971" lvl="1" indent="0" algn="just">
              <a:lnSpc>
                <a:spcPct val="150000"/>
              </a:lnSpc>
              <a:spcBef>
                <a:spcPct val="0"/>
              </a:spcBef>
              <a:buNone/>
            </a:pPr>
            <a:endParaRPr lang="pl-PL" altLang="pl-PL" i="1" dirty="0">
              <a:solidFill>
                <a:schemeClr val="tx2"/>
              </a:solidFill>
              <a:latin typeface="+mn-lt"/>
            </a:endParaRPr>
          </a:p>
          <a:p>
            <a:pPr>
              <a:lnSpc>
                <a:spcPct val="120000"/>
              </a:lnSpc>
            </a:pPr>
            <a:r>
              <a:rPr lang="pl-PL" sz="7200" dirty="0">
                <a:solidFill>
                  <a:srgbClr val="002060"/>
                </a:solidFill>
                <a:latin typeface="+mn-lt"/>
              </a:rPr>
              <a:t>W projektach mających na celu kompleksowe wsparcie osób w celu poprawy ich sytuacji na rynku pracy w trakcie realizacji szkolenia powinno dla takich osób być uwzględnione stypendium szkoleniowe.  Biorąc pod uwagę że projekty te mają na celu aktywizację zawodową lub poprawę sytuacji na rynku pracy osobom tym należy wypłacić stypendium szkoleniowe w wysokości 120% zasiłku dla bezrobotnych tak jak jest wskazane w ustawie</a:t>
            </a:r>
            <a:r>
              <a:rPr lang="pl-PL" sz="7200" b="1" dirty="0">
                <a:solidFill>
                  <a:srgbClr val="002060"/>
                </a:solidFill>
                <a:latin typeface="+mn-lt"/>
              </a:rPr>
              <a:t> nawet jeżeli są to osoby pracujące.</a:t>
            </a:r>
            <a:endParaRPr lang="pl-PL" sz="7200" dirty="0">
              <a:solidFill>
                <a:srgbClr val="002060"/>
              </a:solidFill>
              <a:latin typeface="+mn-lt"/>
            </a:endParaRPr>
          </a:p>
          <a:p>
            <a:pPr>
              <a:lnSpc>
                <a:spcPct val="120000"/>
              </a:lnSpc>
            </a:pPr>
            <a:r>
              <a:rPr lang="pl-PL" sz="7200" dirty="0">
                <a:solidFill>
                  <a:srgbClr val="002060"/>
                </a:solidFill>
                <a:latin typeface="+mn-lt"/>
              </a:rPr>
              <a:t>Obniżenie stypendium szkoleniowego jest możliwe w sytuacji gdy dana osoba w trakcie realizacji szkolenia w projekcie podejmie zatrudnienie, wtedy zgodnie z ustawą wysokość stypendium zostanie zmniejszona do 20% zasiłku dla bezrobotnych.</a:t>
            </a:r>
          </a:p>
          <a:p>
            <a:pPr marL="0" indent="0">
              <a:lnSpc>
                <a:spcPct val="120000"/>
              </a:lnSpc>
              <a:buNone/>
            </a:pPr>
            <a:endParaRPr lang="pl-PL" sz="7200" dirty="0">
              <a:solidFill>
                <a:srgbClr val="002060"/>
              </a:solidFill>
              <a:latin typeface="+mn-lt"/>
            </a:endParaRPr>
          </a:p>
          <a:p>
            <a:pPr marL="0" indent="0">
              <a:lnSpc>
                <a:spcPct val="120000"/>
              </a:lnSpc>
              <a:buNone/>
            </a:pPr>
            <a:r>
              <a:rPr lang="pl-PL" sz="7200" b="1" dirty="0">
                <a:solidFill>
                  <a:srgbClr val="002060"/>
                </a:solidFill>
                <a:latin typeface="+mn-lt"/>
                <a:ea typeface="Open Sans"/>
                <a:cs typeface="Arial"/>
              </a:rPr>
              <a:t>Wydatki związane z opieką nad stażystą</a:t>
            </a:r>
            <a:endParaRPr lang="pl-PL" sz="7200" b="1" dirty="0">
              <a:solidFill>
                <a:srgbClr val="002060"/>
              </a:solidFill>
              <a:latin typeface="+mn-lt"/>
            </a:endParaRPr>
          </a:p>
          <a:p>
            <a:pPr>
              <a:lnSpc>
                <a:spcPct val="120000"/>
              </a:lnSpc>
            </a:pPr>
            <a:r>
              <a:rPr lang="pl-PL" sz="7200" dirty="0">
                <a:solidFill>
                  <a:srgbClr val="002060"/>
                </a:solidFill>
                <a:latin typeface="+mn-lt"/>
              </a:rPr>
              <a:t>Kwestie wynagrodzenia opiekuna stażysty, czy finansowania niezbędnych materiałów (narzędzi niezbędnych stażyście do odbycia stażu), mogą być finansowane z FEDS, bowiem kwestia ta nie podlega regulacji ustawowej. W zapisach regulaminu zostanie doprecyzowane, jaki będzie to katalog wydatków i na jakich zasadach będzie on mógł być realizowany. </a:t>
            </a:r>
          </a:p>
          <a:p>
            <a:pPr marL="0" indent="0">
              <a:buNone/>
            </a:pPr>
            <a:endParaRPr lang="pl-PL" dirty="0">
              <a:latin typeface="+mn-lt"/>
            </a:endParaRPr>
          </a:p>
        </p:txBody>
      </p:sp>
    </p:spTree>
    <p:extLst>
      <p:ext uri="{BB962C8B-B14F-4D97-AF65-F5344CB8AC3E}">
        <p14:creationId xmlns:p14="http://schemas.microsoft.com/office/powerpoint/2010/main" val="3178847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altLang="pl-PL" sz="2200" dirty="0">
                <a:solidFill>
                  <a:srgbClr val="002060"/>
                </a:solidFill>
                <a:latin typeface="+mn-lt"/>
              </a:rPr>
              <a:t>Przetwarzanie danych osobowych </a:t>
            </a:r>
            <a:r>
              <a:rPr lang="pl-PL" altLang="pl-PL" sz="2400" dirty="0">
                <a:solidFill>
                  <a:srgbClr val="002060"/>
                </a:solidFill>
              </a:rPr>
              <a:t>§</a:t>
            </a:r>
            <a:r>
              <a:rPr lang="pl-PL" altLang="pl-PL" sz="2200" dirty="0">
                <a:solidFill>
                  <a:srgbClr val="002060"/>
                </a:solidFill>
                <a:latin typeface="+mn-lt"/>
              </a:rPr>
              <a:t> 22 umowy</a:t>
            </a:r>
            <a:br>
              <a:rPr lang="pl-PL" altLang="pl-PL" dirty="0">
                <a:solidFill>
                  <a:srgbClr val="002060"/>
                </a:solidFill>
              </a:rPr>
            </a:b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27</a:t>
            </a:fld>
            <a:endParaRPr lang="pl-PL" dirty="0"/>
          </a:p>
        </p:txBody>
      </p:sp>
      <p:sp>
        <p:nvSpPr>
          <p:cNvPr id="4" name="Symbol zastępczy zawartości 3">
            <a:extLst>
              <a:ext uri="{FF2B5EF4-FFF2-40B4-BE49-F238E27FC236}">
                <a16:creationId xmlns:a16="http://schemas.microsoft.com/office/drawing/2014/main" id="{7678480A-4478-DBDC-2084-EB07E88CED5D}"/>
              </a:ext>
            </a:extLst>
          </p:cNvPr>
          <p:cNvSpPr>
            <a:spLocks noGrp="1"/>
          </p:cNvSpPr>
          <p:nvPr>
            <p:ph idx="1"/>
          </p:nvPr>
        </p:nvSpPr>
        <p:spPr>
          <a:xfrm>
            <a:off x="1025907" y="2123653"/>
            <a:ext cx="8640382" cy="4968552"/>
          </a:xfrm>
        </p:spPr>
        <p:txBody>
          <a:bodyPr>
            <a:normAutofit/>
          </a:bodyPr>
          <a:lstStyle/>
          <a:p>
            <a:pPr marL="503971" lvl="1" indent="0" algn="just">
              <a:lnSpc>
                <a:spcPct val="150000"/>
              </a:lnSpc>
              <a:spcBef>
                <a:spcPct val="0"/>
              </a:spcBef>
              <a:buNone/>
            </a:pPr>
            <a:endParaRPr lang="pl-PL" altLang="pl-PL" sz="1600" i="1" dirty="0">
              <a:solidFill>
                <a:schemeClr val="tx2"/>
              </a:solidFill>
              <a:latin typeface="+mn-lt"/>
            </a:endParaRPr>
          </a:p>
          <a:p>
            <a:pPr marL="0" indent="0" algn="ctr">
              <a:spcBef>
                <a:spcPct val="0"/>
              </a:spcBef>
              <a:buNone/>
            </a:pPr>
            <a:endParaRPr lang="pl-PL" altLang="pl-PL" dirty="0">
              <a:solidFill>
                <a:srgbClr val="002060"/>
              </a:solidFill>
              <a:latin typeface="+mn-lt"/>
            </a:endParaRPr>
          </a:p>
          <a:p>
            <a:pPr marL="0" indent="0" algn="ctr">
              <a:lnSpc>
                <a:spcPct val="150000"/>
              </a:lnSpc>
              <a:spcBef>
                <a:spcPct val="0"/>
              </a:spcBef>
              <a:buNone/>
            </a:pPr>
            <a:r>
              <a:rPr lang="pl-PL" dirty="0">
                <a:solidFill>
                  <a:srgbClr val="002060"/>
                </a:solidFill>
                <a:latin typeface="+mn-lt"/>
              </a:rPr>
              <a:t>Beneficjent oraz Instytucja Pośrednicząca zobowiązują się przetwarzać dane osobowe w sposób zgodny z przepisami RODO, ustawy o ochronie danych osobowych i innych przepisów prawa powszechnie obowiązującego dotyczących ochrony danych osobowych oraz zasad wskazanych w niniejszym paragrafie.</a:t>
            </a:r>
          </a:p>
          <a:p>
            <a:pPr>
              <a:lnSpc>
                <a:spcPct val="150000"/>
              </a:lnSpc>
              <a:spcBef>
                <a:spcPct val="0"/>
              </a:spcBef>
              <a:buNone/>
            </a:pPr>
            <a:endParaRPr lang="pl-PL" altLang="pl-PL" dirty="0">
              <a:solidFill>
                <a:srgbClr val="002060"/>
              </a:solidFill>
              <a:latin typeface="Open Sans"/>
              <a:ea typeface="Open Sans"/>
              <a:cs typeface="Open Sans"/>
            </a:endParaRPr>
          </a:p>
          <a:p>
            <a:pPr marL="0" indent="0">
              <a:buNone/>
            </a:pPr>
            <a:endParaRPr lang="pl-PL" dirty="0">
              <a:latin typeface="+mn-lt"/>
            </a:endParaRPr>
          </a:p>
        </p:txBody>
      </p:sp>
    </p:spTree>
    <p:extLst>
      <p:ext uri="{BB962C8B-B14F-4D97-AF65-F5344CB8AC3E}">
        <p14:creationId xmlns:p14="http://schemas.microsoft.com/office/powerpoint/2010/main" val="23030572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latin typeface="+mn-lt"/>
                <a:ea typeface="Open Sans" panose="020B0606030504020204" pitchFamily="34" charset="0"/>
                <a:cs typeface="Arial"/>
              </a:rPr>
              <a:t>Reguła proporcjonalności</a:t>
            </a: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28</a:t>
            </a:fld>
            <a:endParaRPr lang="pl-PL" dirty="0"/>
          </a:p>
        </p:txBody>
      </p:sp>
      <p:sp>
        <p:nvSpPr>
          <p:cNvPr id="4" name="Symbol zastępczy zawartości 3">
            <a:extLst>
              <a:ext uri="{FF2B5EF4-FFF2-40B4-BE49-F238E27FC236}">
                <a16:creationId xmlns:a16="http://schemas.microsoft.com/office/drawing/2014/main" id="{7678480A-4478-DBDC-2084-EB07E88CED5D}"/>
              </a:ext>
            </a:extLst>
          </p:cNvPr>
          <p:cNvSpPr>
            <a:spLocks noGrp="1"/>
          </p:cNvSpPr>
          <p:nvPr>
            <p:ph idx="1"/>
          </p:nvPr>
        </p:nvSpPr>
        <p:spPr>
          <a:xfrm>
            <a:off x="1025907" y="899517"/>
            <a:ext cx="8640382" cy="6120320"/>
          </a:xfrm>
        </p:spPr>
        <p:txBody>
          <a:bodyPr>
            <a:normAutofit/>
          </a:bodyPr>
          <a:lstStyle/>
          <a:p>
            <a:pPr marL="503971" lvl="1" indent="0" algn="just">
              <a:lnSpc>
                <a:spcPct val="150000"/>
              </a:lnSpc>
              <a:spcBef>
                <a:spcPct val="0"/>
              </a:spcBef>
              <a:buNone/>
            </a:pPr>
            <a:endParaRPr lang="pl-PL" altLang="pl-PL" i="1" dirty="0">
              <a:solidFill>
                <a:schemeClr val="tx2"/>
              </a:solidFill>
              <a:latin typeface="+mn-lt"/>
            </a:endParaRPr>
          </a:p>
          <a:p>
            <a:pPr marL="228600" indent="-228600" algn="just">
              <a:lnSpc>
                <a:spcPct val="110000"/>
              </a:lnSpc>
              <a:buFont typeface="Wingdings"/>
              <a:buChar char="Ø"/>
            </a:pPr>
            <a:r>
              <a:rPr lang="pl-PL" dirty="0">
                <a:solidFill>
                  <a:srgbClr val="002060"/>
                </a:solidFill>
                <a:latin typeface="+mn-lt"/>
                <a:ea typeface="Open Sans"/>
                <a:cs typeface="Open Sans"/>
              </a:rPr>
              <a:t>Właściwa instytucja będąca stroną umowy zobowiązuje beneficjenta w umowie o dofinansowanie projektu do osiągnięcia i zachowania wskaźników produktu oraz rezultatu zgodnie z zatwierdzonym wnioskiem o dofinansowanie projektu, a w przypadku projektów EFS+ także z uwzględnieniem konieczności zachowania trwałości rezultatów projektu,</a:t>
            </a:r>
            <a:endParaRPr lang="pl-PL" i="1" dirty="0">
              <a:solidFill>
                <a:srgbClr val="002060"/>
              </a:solidFill>
              <a:latin typeface="+mn-lt"/>
            </a:endParaRPr>
          </a:p>
          <a:p>
            <a:pPr marL="228600" indent="-228600" algn="just">
              <a:lnSpc>
                <a:spcPct val="110000"/>
              </a:lnSpc>
              <a:buFont typeface="Wingdings"/>
              <a:buChar char="Ø"/>
            </a:pPr>
            <a:r>
              <a:rPr lang="pl-PL" dirty="0">
                <a:solidFill>
                  <a:srgbClr val="002060"/>
                </a:solidFill>
                <a:latin typeface="+mn-lt"/>
                <a:ea typeface="Open Sans"/>
                <a:cs typeface="Open Sans"/>
              </a:rPr>
              <a:t>Nieosiągnięcie lub niezachowanie wskaźników, może oznaczać nieprawidłowość oraz skutkować nałożeniem korekty finansowej, </a:t>
            </a:r>
          </a:p>
          <a:p>
            <a:pPr marL="228600" indent="-228600" algn="just">
              <a:lnSpc>
                <a:spcPct val="110000"/>
              </a:lnSpc>
              <a:buFont typeface="Wingdings"/>
              <a:buChar char="Ø"/>
            </a:pPr>
            <a:r>
              <a:rPr lang="pl-PL" dirty="0">
                <a:solidFill>
                  <a:srgbClr val="002060"/>
                </a:solidFill>
                <a:latin typeface="+mn-lt"/>
                <a:ea typeface="Open Sans"/>
                <a:cs typeface="Open Sans"/>
              </a:rPr>
              <a:t>W przypadku projektów EFS+, właściwa instytucja będąca stroną umowy może uznać za niekwalifikowalne wszystkie wydatki lub odpowiednią część wydatków dotychczas rozliczonych w ramach projektu – w zależności od stopnia nieosiągnięcia założeń merytorycznych projektu mierzonych wskaźnikami produktu lub rezultatu określonymi we wniosku o dofinansowanie projektu, wraz z kosztami pośrednimi projektu </a:t>
            </a:r>
            <a:r>
              <a:rPr lang="pl-PL" i="1" dirty="0">
                <a:solidFill>
                  <a:srgbClr val="002060"/>
                </a:solidFill>
                <a:latin typeface="+mn-lt"/>
                <a:ea typeface="Open Sans"/>
                <a:cs typeface="Open Sans"/>
              </a:rPr>
              <a:t>(reguła proporcjonalności),</a:t>
            </a:r>
            <a:endParaRPr lang="pl-PL" i="1" dirty="0">
              <a:solidFill>
                <a:srgbClr val="002060"/>
              </a:solidFill>
              <a:latin typeface="+mn-lt"/>
            </a:endParaRPr>
          </a:p>
          <a:p>
            <a:pPr marL="228600" indent="-228600" algn="just">
              <a:lnSpc>
                <a:spcPct val="110000"/>
              </a:lnSpc>
              <a:buFont typeface="Wingdings"/>
              <a:buChar char="Ø"/>
            </a:pPr>
            <a:r>
              <a:rPr lang="pl-PL" dirty="0">
                <a:solidFill>
                  <a:srgbClr val="002060"/>
                </a:solidFill>
                <a:latin typeface="+mn-lt"/>
                <a:ea typeface="Open Sans"/>
                <a:cs typeface="Open Sans"/>
              </a:rPr>
              <a:t>Właściwa instytucja będąca stroną umowy może podjąć decyzję o zastosowaniu reguły proporcjonalności w przypadku niespełnienia kryteriów wyboru projektów obowiązujących w ramach danego naboru wniosków o dofinansowanie projektu, dla których nie określono wskaźników produktu lub rezultatu,</a:t>
            </a:r>
            <a:endParaRPr lang="pl-PL" i="1" dirty="0">
              <a:solidFill>
                <a:srgbClr val="002060"/>
              </a:solidFill>
              <a:latin typeface="+mn-lt"/>
            </a:endParaRPr>
          </a:p>
          <a:p>
            <a:pPr marL="228600" indent="-228600" algn="just">
              <a:lnSpc>
                <a:spcPct val="120000"/>
              </a:lnSpc>
              <a:buFont typeface="Wingdings"/>
              <a:buChar char="Ø"/>
            </a:pPr>
            <a:endParaRPr lang="pl-PL" dirty="0">
              <a:latin typeface="+mn-lt"/>
            </a:endParaRPr>
          </a:p>
        </p:txBody>
      </p:sp>
    </p:spTree>
    <p:extLst>
      <p:ext uri="{BB962C8B-B14F-4D97-AF65-F5344CB8AC3E}">
        <p14:creationId xmlns:p14="http://schemas.microsoft.com/office/powerpoint/2010/main" val="32068195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latin typeface="+mn-lt"/>
                <a:ea typeface="Open Sans" panose="020B0606030504020204" pitchFamily="34" charset="0"/>
                <a:cs typeface="Arial"/>
              </a:rPr>
              <a:t>Reguła proporcjonalności</a:t>
            </a: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29</a:t>
            </a:fld>
            <a:endParaRPr lang="pl-PL" dirty="0"/>
          </a:p>
        </p:txBody>
      </p:sp>
      <p:sp>
        <p:nvSpPr>
          <p:cNvPr id="4" name="Symbol zastępczy zawartości 3">
            <a:extLst>
              <a:ext uri="{FF2B5EF4-FFF2-40B4-BE49-F238E27FC236}">
                <a16:creationId xmlns:a16="http://schemas.microsoft.com/office/drawing/2014/main" id="{7678480A-4478-DBDC-2084-EB07E88CED5D}"/>
              </a:ext>
            </a:extLst>
          </p:cNvPr>
          <p:cNvSpPr>
            <a:spLocks noGrp="1"/>
          </p:cNvSpPr>
          <p:nvPr>
            <p:ph idx="1"/>
          </p:nvPr>
        </p:nvSpPr>
        <p:spPr>
          <a:xfrm>
            <a:off x="1025907" y="899517"/>
            <a:ext cx="8640382" cy="6120320"/>
          </a:xfrm>
        </p:spPr>
        <p:txBody>
          <a:bodyPr>
            <a:normAutofit/>
          </a:bodyPr>
          <a:lstStyle/>
          <a:p>
            <a:pPr marL="503971" lvl="1" indent="0" algn="just">
              <a:lnSpc>
                <a:spcPct val="150000"/>
              </a:lnSpc>
              <a:spcBef>
                <a:spcPct val="0"/>
              </a:spcBef>
              <a:buNone/>
            </a:pPr>
            <a:endParaRPr lang="pl-PL" altLang="pl-PL" i="1" dirty="0">
              <a:solidFill>
                <a:schemeClr val="tx2"/>
              </a:solidFill>
              <a:latin typeface="+mn-lt"/>
            </a:endParaRPr>
          </a:p>
          <a:p>
            <a:pPr marL="228600" indent="-228600" algn="just">
              <a:lnSpc>
                <a:spcPct val="100000"/>
              </a:lnSpc>
              <a:buFont typeface="Wingdings"/>
              <a:buChar char="Ø"/>
            </a:pPr>
            <a:r>
              <a:rPr lang="pl-PL" dirty="0">
                <a:solidFill>
                  <a:srgbClr val="002060"/>
                </a:solidFill>
                <a:latin typeface="+mn-lt"/>
                <a:ea typeface="Open Sans"/>
                <a:cs typeface="Open Sans"/>
              </a:rPr>
              <a:t>Zasadność rozliczenia projektu EFS+ zgodnie z regułą proporcjonalności oceniana jest według stanu na zakończenie realizacji projektu, na etapie weryfikacji wniosku o płatność końcową.</a:t>
            </a:r>
            <a:endParaRPr lang="pl-PL" i="1" dirty="0">
              <a:solidFill>
                <a:srgbClr val="002060"/>
              </a:solidFill>
              <a:latin typeface="+mn-lt"/>
            </a:endParaRPr>
          </a:p>
          <a:p>
            <a:pPr marL="228600" indent="-228600" algn="just">
              <a:lnSpc>
                <a:spcPct val="100000"/>
              </a:lnSpc>
              <a:buFont typeface="Wingdings"/>
              <a:buChar char="Ø"/>
            </a:pPr>
            <a:r>
              <a:rPr lang="pl-PL" dirty="0">
                <a:solidFill>
                  <a:srgbClr val="002060"/>
                </a:solidFill>
                <a:latin typeface="+mn-lt"/>
                <a:ea typeface="Open Sans"/>
                <a:cs typeface="Open Sans"/>
              </a:rPr>
              <a:t>Reguła proporcjonalności może mieć zastosowanie w projektach EFS+ rozliczanych w oparciu o uproszczone metody, przy czym wyłącznie do takich wskaźników produktu lub rezultatu, które nie stanowią podstawy rozliczania uproszczonych metod</a:t>
            </a:r>
            <a:r>
              <a:rPr lang="pl-PL" i="1" dirty="0">
                <a:solidFill>
                  <a:srgbClr val="002060"/>
                </a:solidFill>
                <a:latin typeface="+mn-lt"/>
                <a:ea typeface="Open Sans"/>
                <a:cs typeface="Open Sans"/>
              </a:rPr>
              <a:t>.</a:t>
            </a:r>
            <a:endParaRPr lang="pl-PL" i="1" dirty="0">
              <a:solidFill>
                <a:srgbClr val="002060"/>
              </a:solidFill>
              <a:latin typeface="+mn-lt"/>
            </a:endParaRPr>
          </a:p>
          <a:p>
            <a:pPr marL="228600" indent="-228600" algn="just">
              <a:lnSpc>
                <a:spcPct val="110000"/>
              </a:lnSpc>
              <a:buFont typeface="Wingdings"/>
              <a:buChar char="Ø"/>
            </a:pPr>
            <a:r>
              <a:rPr lang="pl-PL" dirty="0">
                <a:solidFill>
                  <a:srgbClr val="002060"/>
                </a:solidFill>
                <a:latin typeface="Open Sans"/>
                <a:ea typeface="Open Sans"/>
                <a:cs typeface="Open Sans"/>
              </a:rPr>
              <a:t>Właściwa instytucja będąca stroną umowy może podjąć decyzję o odstąpieniu od rozliczenia projektu EFS+ zgodnie z regułą proporcjonalności w przypadku:</a:t>
            </a:r>
            <a:endParaRPr lang="pl-PL" sz="1600" dirty="0">
              <a:solidFill>
                <a:srgbClr val="002060"/>
              </a:solidFill>
            </a:endParaRPr>
          </a:p>
          <a:p>
            <a:pPr marL="685800" lvl="1" indent="-228600" algn="just">
              <a:lnSpc>
                <a:spcPct val="110000"/>
              </a:lnSpc>
              <a:buFont typeface="Courier New"/>
              <a:buChar char="o"/>
            </a:pPr>
            <a:r>
              <a:rPr lang="pl-PL" dirty="0">
                <a:solidFill>
                  <a:srgbClr val="002060"/>
                </a:solidFill>
                <a:latin typeface="Open Sans"/>
                <a:ea typeface="Open Sans"/>
                <a:cs typeface="Open Sans"/>
              </a:rPr>
              <a:t>wystąpienia siły wyższej,</a:t>
            </a:r>
            <a:endParaRPr lang="pl-PL" sz="1600" dirty="0">
              <a:solidFill>
                <a:srgbClr val="002060"/>
              </a:solidFill>
            </a:endParaRPr>
          </a:p>
          <a:p>
            <a:pPr marL="685800" lvl="1" indent="-228600" algn="just">
              <a:lnSpc>
                <a:spcPct val="110000"/>
              </a:lnSpc>
              <a:buFont typeface="Courier New"/>
              <a:buChar char="o"/>
            </a:pPr>
            <a:r>
              <a:rPr lang="pl-PL" dirty="0">
                <a:solidFill>
                  <a:srgbClr val="002060"/>
                </a:solidFill>
                <a:latin typeface="Open Sans"/>
                <a:ea typeface="Open Sans"/>
                <a:cs typeface="Open Sans"/>
              </a:rPr>
              <a:t>jeśli beneficjent o to wnioskuje i należycie uzasadni przyczyny nieosiągnięcia założeń, w szczególności wykaże swoje starania zmierzające do osiągnięcia założeń projektu.</a:t>
            </a:r>
            <a:endParaRPr lang="pl-PL" sz="1600" dirty="0">
              <a:solidFill>
                <a:srgbClr val="002060"/>
              </a:solidFill>
            </a:endParaRPr>
          </a:p>
          <a:p>
            <a:pPr marL="228600" indent="-228600" algn="just">
              <a:lnSpc>
                <a:spcPct val="110000"/>
              </a:lnSpc>
              <a:buFont typeface="Wingdings"/>
              <a:buChar char="Ø"/>
            </a:pPr>
            <a:r>
              <a:rPr lang="pl-PL" dirty="0">
                <a:solidFill>
                  <a:srgbClr val="002060"/>
                </a:solidFill>
                <a:latin typeface="Open Sans"/>
                <a:ea typeface="Open Sans"/>
                <a:cs typeface="Open Sans"/>
              </a:rPr>
              <a:t>W przypadku projektów partnerskich, sposób egzekwowania przez beneficjenta od partnerów skutków rozliczenia efektów projektu lub zastosowania reguły proporcjonalności z powodu nieosiągnięcia założeń projektu z winy partnera reguluje umowa o partnerstwie. </a:t>
            </a:r>
            <a:endParaRPr lang="pl-PL" dirty="0">
              <a:solidFill>
                <a:srgbClr val="002060"/>
              </a:solidFill>
            </a:endParaRPr>
          </a:p>
          <a:p>
            <a:pPr marL="228600" indent="-228600" algn="just">
              <a:lnSpc>
                <a:spcPct val="120000"/>
              </a:lnSpc>
              <a:buFont typeface="Wingdings"/>
              <a:buChar char="Ø"/>
            </a:pPr>
            <a:endParaRPr lang="pl-PL" dirty="0">
              <a:latin typeface="+mn-lt"/>
            </a:endParaRPr>
          </a:p>
        </p:txBody>
      </p:sp>
    </p:spTree>
    <p:extLst>
      <p:ext uri="{BB962C8B-B14F-4D97-AF65-F5344CB8AC3E}">
        <p14:creationId xmlns:p14="http://schemas.microsoft.com/office/powerpoint/2010/main" val="4106298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881411" y="683494"/>
            <a:ext cx="8784496" cy="720079"/>
          </a:xfrm>
        </p:spPr>
        <p:txBody>
          <a:bodyPr>
            <a:normAutofit/>
          </a:bodyPr>
          <a:lstStyle/>
          <a:p>
            <a:pPr>
              <a:lnSpc>
                <a:spcPct val="100000"/>
              </a:lnSpc>
              <a:defRPr/>
            </a:pPr>
            <a:br>
              <a:rPr lang="pl-PL" altLang="pl-PL" sz="2000" dirty="0">
                <a:solidFill>
                  <a:schemeClr val="bg1"/>
                </a:solidFill>
                <a:latin typeface="+mn-lt"/>
              </a:rPr>
            </a:br>
            <a:r>
              <a:rPr lang="pl-PL" sz="2000" dirty="0">
                <a:latin typeface="+mn-lt"/>
                <a:ea typeface="Open Sans" panose="020B0606030504020204" pitchFamily="34" charset="0"/>
                <a:cs typeface="Open Sans" panose="020B0606030504020204" pitchFamily="34" charset="0"/>
              </a:rPr>
              <a:t>Słowo wstępu</a:t>
            </a:r>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3</a:t>
            </a:fld>
            <a:endParaRPr lang="pl-PL" dirty="0"/>
          </a:p>
        </p:txBody>
      </p:sp>
      <p:sp>
        <p:nvSpPr>
          <p:cNvPr id="4" name="Symbol zastępczy zawartości 3">
            <a:extLst>
              <a:ext uri="{FF2B5EF4-FFF2-40B4-BE49-F238E27FC236}">
                <a16:creationId xmlns:a16="http://schemas.microsoft.com/office/drawing/2014/main" id="{7678480A-4478-DBDC-2084-EB07E88CED5D}"/>
              </a:ext>
            </a:extLst>
          </p:cNvPr>
          <p:cNvSpPr>
            <a:spLocks noGrp="1"/>
          </p:cNvSpPr>
          <p:nvPr>
            <p:ph idx="1"/>
          </p:nvPr>
        </p:nvSpPr>
        <p:spPr>
          <a:xfrm>
            <a:off x="881410" y="1547589"/>
            <a:ext cx="8783790" cy="5594915"/>
          </a:xfrm>
        </p:spPr>
        <p:txBody>
          <a:bodyPr>
            <a:normAutofit fontScale="92500" lnSpcReduction="10000"/>
          </a:bodyPr>
          <a:lstStyle/>
          <a:p>
            <a:pPr marL="0" indent="0">
              <a:lnSpc>
                <a:spcPct val="120000"/>
              </a:lnSpc>
              <a:spcBef>
                <a:spcPts val="0"/>
              </a:spcBef>
              <a:buNone/>
            </a:pPr>
            <a:r>
              <a:rPr lang="pl-PL" dirty="0">
                <a:solidFill>
                  <a:srgbClr val="002060"/>
                </a:solidFill>
                <a:latin typeface="+mn-lt"/>
              </a:rPr>
              <a:t>Podzielony jest on na następujące priorytety:</a:t>
            </a:r>
          </a:p>
          <a:p>
            <a:pPr marL="0" indent="0">
              <a:lnSpc>
                <a:spcPct val="120000"/>
              </a:lnSpc>
              <a:spcBef>
                <a:spcPts val="0"/>
              </a:spcBef>
              <a:buNone/>
            </a:pPr>
            <a:endParaRPr lang="pl-PL" dirty="0">
              <a:solidFill>
                <a:srgbClr val="002060"/>
              </a:solidFill>
              <a:latin typeface="+mn-lt"/>
            </a:endParaRPr>
          </a:p>
          <a:p>
            <a:pPr marL="0">
              <a:lnSpc>
                <a:spcPct val="120000"/>
              </a:lnSpc>
              <a:spcBef>
                <a:spcPts val="0"/>
              </a:spcBef>
            </a:pPr>
            <a:r>
              <a:rPr lang="pl-PL" dirty="0">
                <a:solidFill>
                  <a:srgbClr val="002060"/>
                </a:solidFill>
                <a:latin typeface="+mn-lt"/>
              </a:rPr>
              <a:t>Fundusze Europejskie na rzecz przedsiębiorczego Dolnego Śląska</a:t>
            </a:r>
          </a:p>
          <a:p>
            <a:pPr marL="0">
              <a:lnSpc>
                <a:spcPct val="120000"/>
              </a:lnSpc>
              <a:spcBef>
                <a:spcPts val="0"/>
              </a:spcBef>
            </a:pPr>
            <a:r>
              <a:rPr lang="pl-PL" dirty="0">
                <a:solidFill>
                  <a:srgbClr val="002060"/>
                </a:solidFill>
                <a:latin typeface="+mn-lt"/>
              </a:rPr>
              <a:t>Fundusze Europejskie na rzecz środowiska na Dolnym Śląsku</a:t>
            </a:r>
          </a:p>
          <a:p>
            <a:pPr marL="0">
              <a:lnSpc>
                <a:spcPct val="120000"/>
              </a:lnSpc>
              <a:spcBef>
                <a:spcPts val="0"/>
              </a:spcBef>
            </a:pPr>
            <a:r>
              <a:rPr lang="pl-PL" dirty="0">
                <a:solidFill>
                  <a:srgbClr val="002060"/>
                </a:solidFill>
                <a:latin typeface="+mn-lt"/>
              </a:rPr>
              <a:t>Fundusze Europejskie na rzecz mobilności miejskiej Dolnego Śląska</a:t>
            </a:r>
          </a:p>
          <a:p>
            <a:pPr marL="0">
              <a:lnSpc>
                <a:spcPct val="120000"/>
              </a:lnSpc>
              <a:spcBef>
                <a:spcPts val="0"/>
              </a:spcBef>
            </a:pPr>
            <a:r>
              <a:rPr lang="pl-PL" dirty="0">
                <a:solidFill>
                  <a:srgbClr val="002060"/>
                </a:solidFill>
                <a:latin typeface="+mn-lt"/>
              </a:rPr>
              <a:t>Fundusze Europejskie na rzecz mobilności Dolnego Śląska</a:t>
            </a:r>
          </a:p>
          <a:p>
            <a:pPr marL="0">
              <a:lnSpc>
                <a:spcPct val="120000"/>
              </a:lnSpc>
              <a:spcBef>
                <a:spcPts val="0"/>
              </a:spcBef>
            </a:pPr>
            <a:r>
              <a:rPr lang="pl-PL" dirty="0">
                <a:solidFill>
                  <a:srgbClr val="002060"/>
                </a:solidFill>
                <a:latin typeface="+mn-lt"/>
              </a:rPr>
              <a:t>Fundusze Europejskie na rzecz zrównoważonego rozwoju społecznego na Dolnym Śląsku</a:t>
            </a:r>
          </a:p>
          <a:p>
            <a:pPr marL="0">
              <a:lnSpc>
                <a:spcPct val="120000"/>
              </a:lnSpc>
              <a:spcBef>
                <a:spcPts val="0"/>
              </a:spcBef>
            </a:pPr>
            <a:r>
              <a:rPr lang="pl-PL" dirty="0">
                <a:solidFill>
                  <a:srgbClr val="002060"/>
                </a:solidFill>
                <a:latin typeface="+mn-lt"/>
              </a:rPr>
              <a:t>Fundusze Europejskie bliżej mieszkańców Dolnego Śląska</a:t>
            </a:r>
          </a:p>
          <a:p>
            <a:pPr marL="0">
              <a:lnSpc>
                <a:spcPct val="120000"/>
              </a:lnSpc>
              <a:spcBef>
                <a:spcPts val="0"/>
              </a:spcBef>
            </a:pPr>
            <a:r>
              <a:rPr lang="pl-PL" b="1" dirty="0">
                <a:solidFill>
                  <a:srgbClr val="002060"/>
                </a:solidFill>
                <a:latin typeface="+mn-lt"/>
              </a:rPr>
              <a:t>Fundusze Europejskie na rzecz rynku pracy i włączenia społecznego na Dolnym Śląsku</a:t>
            </a:r>
          </a:p>
          <a:p>
            <a:pPr marL="0">
              <a:lnSpc>
                <a:spcPct val="120000"/>
              </a:lnSpc>
              <a:spcBef>
                <a:spcPts val="0"/>
              </a:spcBef>
            </a:pPr>
            <a:r>
              <a:rPr lang="pl-PL" b="1" dirty="0">
                <a:solidFill>
                  <a:srgbClr val="002060"/>
                </a:solidFill>
                <a:latin typeface="+mn-lt"/>
              </a:rPr>
              <a:t>Fundusze Europejskie  dla edukacji na Dolnym Śląsku</a:t>
            </a:r>
          </a:p>
          <a:p>
            <a:pPr marL="0">
              <a:lnSpc>
                <a:spcPct val="120000"/>
              </a:lnSpc>
              <a:spcBef>
                <a:spcPts val="0"/>
              </a:spcBef>
            </a:pPr>
            <a:r>
              <a:rPr lang="pl-PL" b="1" dirty="0">
                <a:solidFill>
                  <a:srgbClr val="002060"/>
                </a:solidFill>
                <a:latin typeface="+mn-lt"/>
              </a:rPr>
              <a:t>Fundusze Europejskie na rzecz transformacji obszarów górniczych na Dolnym Śląsku</a:t>
            </a:r>
          </a:p>
          <a:p>
            <a:pPr marL="0">
              <a:lnSpc>
                <a:spcPct val="120000"/>
              </a:lnSpc>
              <a:spcBef>
                <a:spcPts val="0"/>
              </a:spcBef>
            </a:pPr>
            <a:r>
              <a:rPr lang="pl-PL" dirty="0">
                <a:solidFill>
                  <a:srgbClr val="002060"/>
                </a:solidFill>
                <a:latin typeface="+mn-lt"/>
              </a:rPr>
              <a:t>Pomoc techniczna EFRR</a:t>
            </a:r>
          </a:p>
          <a:p>
            <a:pPr marL="0">
              <a:lnSpc>
                <a:spcPct val="120000"/>
              </a:lnSpc>
              <a:spcBef>
                <a:spcPts val="0"/>
              </a:spcBef>
            </a:pPr>
            <a:r>
              <a:rPr lang="pl-PL" dirty="0">
                <a:solidFill>
                  <a:srgbClr val="002060"/>
                </a:solidFill>
                <a:latin typeface="+mn-lt"/>
              </a:rPr>
              <a:t>Pomoc techniczna EFS+</a:t>
            </a:r>
          </a:p>
          <a:p>
            <a:pPr marL="0">
              <a:lnSpc>
                <a:spcPct val="120000"/>
              </a:lnSpc>
              <a:spcBef>
                <a:spcPts val="0"/>
              </a:spcBef>
            </a:pPr>
            <a:r>
              <a:rPr lang="pl-PL" dirty="0">
                <a:solidFill>
                  <a:srgbClr val="002060"/>
                </a:solidFill>
                <a:latin typeface="+mn-lt"/>
              </a:rPr>
              <a:t>Pomoc techniczna FST</a:t>
            </a:r>
          </a:p>
          <a:p>
            <a:pPr marL="0" indent="0" algn="ctr">
              <a:lnSpc>
                <a:spcPct val="120000"/>
              </a:lnSpc>
              <a:buNone/>
            </a:pPr>
            <a:r>
              <a:rPr lang="pl-PL" dirty="0">
                <a:solidFill>
                  <a:srgbClr val="002060"/>
                </a:solidFill>
                <a:latin typeface="+mn-lt"/>
              </a:rPr>
              <a:t>Nowością są dodatkowe środki z Funduszu na rzecz Sprawiedliwej Transformacji (FST) dla subregionu wałbrzyskiego. Cele i wyzwania tego funduszu są związane bezpośrednio z procesem transformacji gospodarczej, społecznej i  przestrzenno-środowiskowej, a docelowo z ograniczaniem emisji i osiągnięciem neutralności klimatycznej. Dedykowany jest im </a:t>
            </a:r>
            <a:r>
              <a:rPr lang="pl-PL" b="1" dirty="0">
                <a:solidFill>
                  <a:srgbClr val="002060"/>
                </a:solidFill>
                <a:latin typeface="+mn-lt"/>
              </a:rPr>
              <a:t>Priorytet 9 - Fundusze Europejskie na rzecz transformacji obszarów górniczych na Dolnym Śląsku.</a:t>
            </a:r>
          </a:p>
        </p:txBody>
      </p:sp>
    </p:spTree>
    <p:extLst>
      <p:ext uri="{BB962C8B-B14F-4D97-AF65-F5344CB8AC3E}">
        <p14:creationId xmlns:p14="http://schemas.microsoft.com/office/powerpoint/2010/main" val="38310507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latin typeface="+mn-lt"/>
                <a:ea typeface="Open Sans" panose="020B0606030504020204" pitchFamily="34" charset="0"/>
                <a:cs typeface="Arial"/>
              </a:rPr>
              <a:t>Trwałość projektu</a:t>
            </a: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30</a:t>
            </a:fld>
            <a:endParaRPr lang="pl-PL" dirty="0"/>
          </a:p>
        </p:txBody>
      </p:sp>
      <p:sp>
        <p:nvSpPr>
          <p:cNvPr id="4" name="Symbol zastępczy zawartości 3">
            <a:extLst>
              <a:ext uri="{FF2B5EF4-FFF2-40B4-BE49-F238E27FC236}">
                <a16:creationId xmlns:a16="http://schemas.microsoft.com/office/drawing/2014/main" id="{7678480A-4478-DBDC-2084-EB07E88CED5D}"/>
              </a:ext>
            </a:extLst>
          </p:cNvPr>
          <p:cNvSpPr>
            <a:spLocks noGrp="1"/>
          </p:cNvSpPr>
          <p:nvPr>
            <p:ph idx="1"/>
          </p:nvPr>
        </p:nvSpPr>
        <p:spPr>
          <a:xfrm>
            <a:off x="1025907" y="899517"/>
            <a:ext cx="8640382" cy="6120320"/>
          </a:xfrm>
        </p:spPr>
        <p:txBody>
          <a:bodyPr>
            <a:normAutofit/>
          </a:bodyPr>
          <a:lstStyle/>
          <a:p>
            <a:pPr marL="503971" lvl="1" indent="0" algn="just">
              <a:lnSpc>
                <a:spcPct val="150000"/>
              </a:lnSpc>
              <a:spcBef>
                <a:spcPct val="0"/>
              </a:spcBef>
              <a:buNone/>
            </a:pPr>
            <a:endParaRPr lang="pl-PL" altLang="pl-PL" i="1" dirty="0">
              <a:solidFill>
                <a:srgbClr val="002060"/>
              </a:solidFill>
              <a:latin typeface="+mn-lt"/>
            </a:endParaRPr>
          </a:p>
          <a:p>
            <a:pPr marL="228600" indent="-228600" algn="just">
              <a:lnSpc>
                <a:spcPct val="100000"/>
              </a:lnSpc>
              <a:buFont typeface="Wingdings"/>
              <a:buChar char="Ø"/>
            </a:pPr>
            <a:r>
              <a:rPr lang="pl-PL" dirty="0">
                <a:solidFill>
                  <a:srgbClr val="002060"/>
                </a:solidFill>
                <a:latin typeface="+mn-lt"/>
                <a:ea typeface="Open Sans"/>
                <a:cs typeface="Open Sans"/>
              </a:rPr>
              <a:t>Trwałość projektu musi być zachowana przez okres 5 lat (3 lata w przypadku MŚP - w odniesieniu do projektów, z którymi związany jest wymóg utrzymania inwestycji lub miejsc pracy) od daty płatności końcowej na rzecz beneficjenta. Przepisy regulujące udzielanie pomocy publicznej mogą wprowadzać inne wymogi w tym zakresie,</a:t>
            </a:r>
            <a:endParaRPr lang="pl-PL" i="1" dirty="0">
              <a:solidFill>
                <a:srgbClr val="002060"/>
              </a:solidFill>
              <a:latin typeface="+mn-lt"/>
              <a:ea typeface="Open Sans"/>
              <a:cs typeface="Open Sans"/>
            </a:endParaRPr>
          </a:p>
          <a:p>
            <a:pPr marL="228600" indent="-228600" algn="just">
              <a:lnSpc>
                <a:spcPct val="100000"/>
              </a:lnSpc>
              <a:buFont typeface="Wingdings"/>
              <a:buChar char="Ø"/>
            </a:pPr>
            <a:r>
              <a:rPr lang="pl-PL" dirty="0">
                <a:solidFill>
                  <a:srgbClr val="002060"/>
                </a:solidFill>
                <a:latin typeface="+mn-lt"/>
                <a:ea typeface="Open Sans"/>
                <a:cs typeface="Open Sans"/>
              </a:rPr>
              <a:t>W przypadku projektów EFS+ zachowanie trwałości projektu obowiązuje wyłącznie w odniesieniu do wydatków ponoszonych jako cross-</a:t>
            </a:r>
            <a:r>
              <a:rPr lang="pl-PL" dirty="0" err="1">
                <a:solidFill>
                  <a:srgbClr val="002060"/>
                </a:solidFill>
                <a:latin typeface="+mn-lt"/>
                <a:ea typeface="Open Sans"/>
                <a:cs typeface="Open Sans"/>
              </a:rPr>
              <a:t>financing</a:t>
            </a:r>
            <a:r>
              <a:rPr lang="pl-PL" dirty="0">
                <a:solidFill>
                  <a:srgbClr val="002060"/>
                </a:solidFill>
                <a:latin typeface="+mn-lt"/>
                <a:ea typeface="Open Sans"/>
                <a:cs typeface="Open Sans"/>
              </a:rPr>
              <a:t> lub w sytuacji, gdy projekt podlega obowiązkowi utrzymania inwestycji zgodnie z obowiązującymi zasadami pomocy publicznej, </a:t>
            </a:r>
          </a:p>
          <a:p>
            <a:pPr marL="228600" indent="-228600" algn="just">
              <a:lnSpc>
                <a:spcPct val="120000"/>
              </a:lnSpc>
              <a:buFont typeface="Wingdings"/>
              <a:buChar char="Ø"/>
            </a:pPr>
            <a:r>
              <a:rPr lang="pl-PL" dirty="0">
                <a:solidFill>
                  <a:srgbClr val="002060"/>
                </a:solidFill>
                <a:latin typeface="+mn-lt"/>
                <a:ea typeface="Open Sans"/>
                <a:cs typeface="Open Sans"/>
              </a:rPr>
              <a:t>Za datę płatności końcowej, uznaje się:</a:t>
            </a:r>
            <a:endParaRPr lang="pl-PL" i="1" dirty="0">
              <a:solidFill>
                <a:srgbClr val="002060"/>
              </a:solidFill>
              <a:latin typeface="+mn-lt"/>
              <a:ea typeface="Open Sans"/>
              <a:cs typeface="Open Sans"/>
            </a:endParaRPr>
          </a:p>
          <a:p>
            <a:pPr marL="685800" lvl="1" indent="-228600" algn="just">
              <a:lnSpc>
                <a:spcPct val="120000"/>
              </a:lnSpc>
              <a:buFont typeface="Courier New"/>
              <a:buChar char="o"/>
            </a:pPr>
            <a:r>
              <a:rPr lang="pl-PL" dirty="0">
                <a:solidFill>
                  <a:srgbClr val="002060"/>
                </a:solidFill>
                <a:latin typeface="+mn-lt"/>
                <a:ea typeface="Open Sans"/>
                <a:cs typeface="Open Sans"/>
              </a:rPr>
              <a:t>datę obciążenia rachunku płatniczego instytucji przekazującej środki beneficjentowi w przypadku, gdy w ramach rozliczenia wniosku o płatność końcową beneficjentowi przekazywane są środki,</a:t>
            </a:r>
            <a:endParaRPr lang="pl-PL" dirty="0">
              <a:solidFill>
                <a:srgbClr val="002060"/>
              </a:solidFill>
              <a:latin typeface="+mn-lt"/>
            </a:endParaRPr>
          </a:p>
          <a:p>
            <a:pPr marL="685800" lvl="1" indent="-228600" algn="just">
              <a:lnSpc>
                <a:spcPct val="120000"/>
              </a:lnSpc>
              <a:buFont typeface="Courier New"/>
              <a:buChar char="o"/>
            </a:pPr>
            <a:r>
              <a:rPr lang="pl-PL" dirty="0">
                <a:solidFill>
                  <a:srgbClr val="002060"/>
                </a:solidFill>
                <a:latin typeface="+mn-lt"/>
                <a:ea typeface="Open Sans"/>
                <a:cs typeface="Open Sans"/>
              </a:rPr>
              <a:t> datę zatwierdzenia wniosku o płatność końcową – w innych  przypadkach.</a:t>
            </a:r>
          </a:p>
          <a:p>
            <a:pPr marL="228600" indent="-228600" algn="just">
              <a:lnSpc>
                <a:spcPct val="120000"/>
              </a:lnSpc>
              <a:buFont typeface="Wingdings"/>
              <a:buChar char="Ø"/>
            </a:pPr>
            <a:r>
              <a:rPr lang="pl-PL" dirty="0">
                <a:solidFill>
                  <a:srgbClr val="002060"/>
                </a:solidFill>
                <a:latin typeface="+mn-lt"/>
                <a:ea typeface="Open Sans"/>
                <a:cs typeface="Open Sans"/>
              </a:rPr>
              <a:t>W przypadku niezachowania trwałości projektu beneficjent jest zobowiązany do zwrotu kwoty dofinansowania proporcjonalnie do okresu, w którym trwałość projektu nie została zachowana,</a:t>
            </a:r>
            <a:endParaRPr lang="pl-PL" i="1" dirty="0">
              <a:solidFill>
                <a:srgbClr val="002060"/>
              </a:solidFill>
              <a:latin typeface="+mn-lt"/>
            </a:endParaRPr>
          </a:p>
          <a:p>
            <a:pPr marL="228600" indent="-228600" algn="just">
              <a:lnSpc>
                <a:spcPct val="100000"/>
              </a:lnSpc>
              <a:buFont typeface="Wingdings"/>
              <a:buChar char="Ø"/>
            </a:pPr>
            <a:endParaRPr lang="pl-PL" dirty="0">
              <a:solidFill>
                <a:srgbClr val="002060"/>
              </a:solidFill>
              <a:latin typeface="+mn-lt"/>
            </a:endParaRPr>
          </a:p>
          <a:p>
            <a:pPr marL="228600" indent="-228600" algn="just">
              <a:lnSpc>
                <a:spcPct val="120000"/>
              </a:lnSpc>
              <a:buFont typeface="Wingdings"/>
              <a:buChar char="Ø"/>
            </a:pPr>
            <a:endParaRPr lang="pl-PL" dirty="0">
              <a:latin typeface="+mn-lt"/>
            </a:endParaRPr>
          </a:p>
        </p:txBody>
      </p:sp>
    </p:spTree>
    <p:extLst>
      <p:ext uri="{BB962C8B-B14F-4D97-AF65-F5344CB8AC3E}">
        <p14:creationId xmlns:p14="http://schemas.microsoft.com/office/powerpoint/2010/main" val="20954637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latin typeface="+mn-lt"/>
                <a:ea typeface="Open Sans" panose="020B0606030504020204" pitchFamily="34" charset="0"/>
                <a:cs typeface="Arial"/>
              </a:rPr>
              <a:t>Trwałość projektu</a:t>
            </a: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31</a:t>
            </a:fld>
            <a:endParaRPr lang="pl-PL" dirty="0"/>
          </a:p>
        </p:txBody>
      </p:sp>
      <p:sp>
        <p:nvSpPr>
          <p:cNvPr id="4" name="Symbol zastępczy zawartości 3">
            <a:extLst>
              <a:ext uri="{FF2B5EF4-FFF2-40B4-BE49-F238E27FC236}">
                <a16:creationId xmlns:a16="http://schemas.microsoft.com/office/drawing/2014/main" id="{7678480A-4478-DBDC-2084-EB07E88CED5D}"/>
              </a:ext>
            </a:extLst>
          </p:cNvPr>
          <p:cNvSpPr>
            <a:spLocks noGrp="1"/>
          </p:cNvSpPr>
          <p:nvPr>
            <p:ph idx="1"/>
          </p:nvPr>
        </p:nvSpPr>
        <p:spPr>
          <a:xfrm>
            <a:off x="1025907" y="899517"/>
            <a:ext cx="8640382" cy="6120320"/>
          </a:xfrm>
        </p:spPr>
        <p:txBody>
          <a:bodyPr>
            <a:normAutofit/>
          </a:bodyPr>
          <a:lstStyle/>
          <a:p>
            <a:pPr marL="503971" lvl="1" indent="0" algn="just">
              <a:lnSpc>
                <a:spcPct val="150000"/>
              </a:lnSpc>
              <a:spcBef>
                <a:spcPct val="0"/>
              </a:spcBef>
              <a:buNone/>
            </a:pPr>
            <a:endParaRPr lang="pl-PL" altLang="pl-PL" i="1" dirty="0">
              <a:solidFill>
                <a:srgbClr val="002060"/>
              </a:solidFill>
              <a:latin typeface="+mn-lt"/>
            </a:endParaRPr>
          </a:p>
          <a:p>
            <a:pPr marL="228600" indent="-228600" algn="just">
              <a:lnSpc>
                <a:spcPct val="150000"/>
              </a:lnSpc>
              <a:buFont typeface="Wingdings"/>
              <a:buChar char="Ø"/>
            </a:pPr>
            <a:r>
              <a:rPr lang="pl-PL" dirty="0">
                <a:solidFill>
                  <a:srgbClr val="002060"/>
                </a:solidFill>
                <a:latin typeface="+mn-lt"/>
                <a:ea typeface="Open Sans"/>
                <a:cs typeface="Open Sans"/>
              </a:rPr>
              <a:t>Naruszenie zasady trwałości projektu następuje w sytuacji wystąpienia w okresie trwałości projektu co najmniej jednej z poniższych przesłanek:</a:t>
            </a:r>
            <a:endParaRPr lang="pl-PL" dirty="0">
              <a:solidFill>
                <a:srgbClr val="002060"/>
              </a:solidFill>
              <a:latin typeface="+mn-lt"/>
            </a:endParaRPr>
          </a:p>
          <a:p>
            <a:pPr marL="685800" lvl="1" indent="-228600" algn="just">
              <a:lnSpc>
                <a:spcPct val="150000"/>
              </a:lnSpc>
              <a:buFont typeface="Courier New"/>
              <a:buChar char="o"/>
            </a:pPr>
            <a:r>
              <a:rPr lang="pl-PL" dirty="0">
                <a:solidFill>
                  <a:srgbClr val="002060"/>
                </a:solidFill>
                <a:latin typeface="+mn-lt"/>
                <a:ea typeface="Open Sans"/>
                <a:cs typeface="Open Sans"/>
              </a:rPr>
              <a:t>zaprzestano lub przeniesiono działalność produkcyjną poza region na poziomie </a:t>
            </a:r>
            <a:br>
              <a:rPr lang="pl-PL" dirty="0">
                <a:solidFill>
                  <a:srgbClr val="002060"/>
                </a:solidFill>
                <a:latin typeface="+mn-lt"/>
                <a:ea typeface="Open Sans"/>
                <a:cs typeface="Open Sans"/>
              </a:rPr>
            </a:br>
            <a:r>
              <a:rPr lang="pl-PL" dirty="0">
                <a:solidFill>
                  <a:srgbClr val="002060"/>
                </a:solidFill>
                <a:latin typeface="+mn-lt"/>
                <a:ea typeface="Open Sans"/>
                <a:cs typeface="Open Sans"/>
              </a:rPr>
              <a:t>NUTS 2, w którym dany projekt otrzymał wsparcie,</a:t>
            </a:r>
            <a:endParaRPr lang="pl-PL" b="1" dirty="0">
              <a:solidFill>
                <a:srgbClr val="002060"/>
              </a:solidFill>
              <a:latin typeface="+mn-lt"/>
            </a:endParaRPr>
          </a:p>
          <a:p>
            <a:pPr marL="685800" lvl="1" indent="-228600" algn="just">
              <a:lnSpc>
                <a:spcPct val="150000"/>
              </a:lnSpc>
              <a:buFont typeface="Courier New"/>
              <a:buChar char="o"/>
            </a:pPr>
            <a:r>
              <a:rPr lang="pl-PL" dirty="0">
                <a:solidFill>
                  <a:srgbClr val="002060"/>
                </a:solidFill>
                <a:latin typeface="+mn-lt"/>
                <a:ea typeface="Open Sans"/>
                <a:cs typeface="Open Sans"/>
              </a:rPr>
              <a:t>nastąpiła zmiana własności elementu infrastruktury, która daje przedsiębiorstwu lub podmiotowi publicznemu nienależną korzyść, </a:t>
            </a:r>
            <a:endParaRPr lang="pl-PL" dirty="0">
              <a:solidFill>
                <a:srgbClr val="002060"/>
              </a:solidFill>
              <a:latin typeface="+mn-lt"/>
            </a:endParaRPr>
          </a:p>
          <a:p>
            <a:pPr marL="685800" lvl="1" indent="-228600" algn="just">
              <a:lnSpc>
                <a:spcPct val="150000"/>
              </a:lnSpc>
              <a:buFont typeface="Courier New"/>
              <a:buChar char="o"/>
            </a:pPr>
            <a:r>
              <a:rPr lang="pl-PL" dirty="0">
                <a:solidFill>
                  <a:srgbClr val="002060"/>
                </a:solidFill>
                <a:latin typeface="+mn-lt"/>
                <a:ea typeface="Open Sans"/>
                <a:cs typeface="Open Sans"/>
              </a:rPr>
              <a:t>nastąpiła istotna zmiana wpływająca na charakter projektu, jego cele lub warunki realizacji, która mogłaby doprowadzić do naruszenia jego pierwotnych celów,</a:t>
            </a:r>
          </a:p>
          <a:p>
            <a:pPr marL="228600" indent="-228600" algn="just">
              <a:lnSpc>
                <a:spcPct val="100000"/>
              </a:lnSpc>
              <a:buFont typeface="Wingdings"/>
              <a:buChar char="Ø"/>
            </a:pPr>
            <a:endParaRPr lang="pl-PL" dirty="0">
              <a:solidFill>
                <a:srgbClr val="002060"/>
              </a:solidFill>
              <a:latin typeface="+mn-lt"/>
            </a:endParaRPr>
          </a:p>
          <a:p>
            <a:pPr marL="228600" indent="-228600" algn="just">
              <a:lnSpc>
                <a:spcPct val="120000"/>
              </a:lnSpc>
              <a:buFont typeface="Wingdings"/>
              <a:buChar char="Ø"/>
            </a:pPr>
            <a:endParaRPr lang="pl-PL" dirty="0">
              <a:latin typeface="+mn-lt"/>
            </a:endParaRPr>
          </a:p>
        </p:txBody>
      </p:sp>
    </p:spTree>
    <p:extLst>
      <p:ext uri="{BB962C8B-B14F-4D97-AF65-F5344CB8AC3E}">
        <p14:creationId xmlns:p14="http://schemas.microsoft.com/office/powerpoint/2010/main" val="31776306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solidFill>
                  <a:srgbClr val="002060"/>
                </a:solidFill>
                <a:latin typeface="+mn-lt"/>
                <a:ea typeface="Open Sans"/>
                <a:cs typeface="Open Sans"/>
              </a:rPr>
              <a:t>Zasada faktycznego poniesionego kosztu</a:t>
            </a:r>
            <a:br>
              <a:rPr lang="pl-PL" sz="2400" dirty="0">
                <a:solidFill>
                  <a:schemeClr val="accent4">
                    <a:lumMod val="75000"/>
                  </a:schemeClr>
                </a:solidFill>
              </a:rPr>
            </a:b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32</a:t>
            </a:fld>
            <a:endParaRPr lang="pl-PL" dirty="0"/>
          </a:p>
        </p:txBody>
      </p:sp>
      <p:sp>
        <p:nvSpPr>
          <p:cNvPr id="4" name="Symbol zastępczy zawartości 3">
            <a:extLst>
              <a:ext uri="{FF2B5EF4-FFF2-40B4-BE49-F238E27FC236}">
                <a16:creationId xmlns:a16="http://schemas.microsoft.com/office/drawing/2014/main" id="{7678480A-4478-DBDC-2084-EB07E88CED5D}"/>
              </a:ext>
            </a:extLst>
          </p:cNvPr>
          <p:cNvSpPr>
            <a:spLocks noGrp="1"/>
          </p:cNvSpPr>
          <p:nvPr>
            <p:ph idx="1"/>
          </p:nvPr>
        </p:nvSpPr>
        <p:spPr>
          <a:xfrm>
            <a:off x="1025907" y="899517"/>
            <a:ext cx="8640382" cy="6120320"/>
          </a:xfrm>
        </p:spPr>
        <p:txBody>
          <a:bodyPr>
            <a:normAutofit lnSpcReduction="10000"/>
          </a:bodyPr>
          <a:lstStyle/>
          <a:p>
            <a:pPr marL="503971" lvl="1" indent="0" algn="just">
              <a:lnSpc>
                <a:spcPct val="150000"/>
              </a:lnSpc>
              <a:spcBef>
                <a:spcPct val="0"/>
              </a:spcBef>
              <a:buNone/>
            </a:pPr>
            <a:endParaRPr lang="pl-PL" altLang="pl-PL" i="1" dirty="0">
              <a:solidFill>
                <a:srgbClr val="002060"/>
              </a:solidFill>
              <a:latin typeface="+mn-lt"/>
            </a:endParaRPr>
          </a:p>
          <a:p>
            <a:pPr marL="228600" indent="-228600" algn="just">
              <a:lnSpc>
                <a:spcPct val="100000"/>
              </a:lnSpc>
              <a:buFont typeface="Wingdings"/>
              <a:buChar char="Ø"/>
            </a:pPr>
            <a:r>
              <a:rPr lang="pl-PL" sz="1700" dirty="0">
                <a:solidFill>
                  <a:srgbClr val="002060"/>
                </a:solidFill>
                <a:latin typeface="+mn-lt"/>
                <a:ea typeface="Open Sans"/>
                <a:cs typeface="Open Sans"/>
              </a:rPr>
              <a:t>Do dofinansowania kwalifikuje się wydatek, który został faktycznie poniesiony,  </a:t>
            </a:r>
          </a:p>
          <a:p>
            <a:pPr marL="228600" indent="-228600" algn="just">
              <a:lnSpc>
                <a:spcPct val="100000"/>
              </a:lnSpc>
              <a:buFont typeface="Wingdings"/>
              <a:buChar char="Ø"/>
            </a:pPr>
            <a:r>
              <a:rPr lang="pl-PL" sz="1700" dirty="0">
                <a:solidFill>
                  <a:srgbClr val="002060"/>
                </a:solidFill>
                <a:latin typeface="+mn-lt"/>
                <a:ea typeface="Open Sans"/>
                <a:cs typeface="Open Sans"/>
              </a:rPr>
              <a:t>Pod pojęciem wydatku faktycznie poniesionego należy rozumieć wydatek poniesiony w znaczeniu kasowym, tj. rozchód środków pieniężnych z kasy lub rachunku płatniczego (obciążenie rachunku płatniczego beneficjenta),</a:t>
            </a:r>
          </a:p>
          <a:p>
            <a:pPr marL="228600" indent="-228600" algn="just">
              <a:lnSpc>
                <a:spcPct val="110000"/>
              </a:lnSpc>
              <a:buFont typeface="Wingdings"/>
              <a:buChar char="Ø"/>
            </a:pPr>
            <a:r>
              <a:rPr lang="pl-PL" sz="1700" dirty="0">
                <a:solidFill>
                  <a:srgbClr val="002060"/>
                </a:solidFill>
                <a:latin typeface="+mn-lt"/>
                <a:ea typeface="Open Sans"/>
                <a:cs typeface="Open Sans"/>
              </a:rPr>
              <a:t>Wyjątki od reguły faktycznego poniesienia stanowią:</a:t>
            </a:r>
            <a:endParaRPr lang="pl-PL" sz="1700" dirty="0">
              <a:solidFill>
                <a:srgbClr val="002060"/>
              </a:solidFill>
              <a:latin typeface="+mn-lt"/>
            </a:endParaRPr>
          </a:p>
          <a:p>
            <a:pPr marL="685800" lvl="1" indent="-228600" algn="just">
              <a:lnSpc>
                <a:spcPct val="110000"/>
              </a:lnSpc>
              <a:buFont typeface="Courier New"/>
              <a:buChar char="o"/>
            </a:pPr>
            <a:r>
              <a:rPr lang="pl-PL" sz="1700" dirty="0">
                <a:solidFill>
                  <a:srgbClr val="002060"/>
                </a:solidFill>
                <a:latin typeface="+mn-lt"/>
                <a:ea typeface="Open Sans"/>
                <a:cs typeface="Open Sans"/>
              </a:rPr>
              <a:t>wkład niepieniężny,</a:t>
            </a:r>
          </a:p>
          <a:p>
            <a:pPr marL="685800" lvl="1" indent="-228600" algn="just">
              <a:lnSpc>
                <a:spcPct val="110000"/>
              </a:lnSpc>
              <a:buFont typeface="Courier New"/>
              <a:buChar char="o"/>
            </a:pPr>
            <a:r>
              <a:rPr lang="pl-PL" sz="1700" dirty="0">
                <a:solidFill>
                  <a:srgbClr val="002060"/>
                </a:solidFill>
                <a:latin typeface="+mn-lt"/>
                <a:ea typeface="Open Sans"/>
                <a:cs typeface="Open Sans"/>
              </a:rPr>
              <a:t>dodatki i wynagrodzenia wypłacone uczestnikom projektu przez stronę trzecią i poświadczone beneficjentowi projektu EFS+,</a:t>
            </a:r>
            <a:endParaRPr lang="pl-PL" sz="1700" dirty="0">
              <a:solidFill>
                <a:srgbClr val="002060"/>
              </a:solidFill>
              <a:latin typeface="+mn-lt"/>
            </a:endParaRPr>
          </a:p>
          <a:p>
            <a:pPr marL="685800" lvl="1" indent="-228600" algn="just">
              <a:lnSpc>
                <a:spcPct val="110000"/>
              </a:lnSpc>
              <a:buFont typeface="Courier New"/>
              <a:buChar char="o"/>
            </a:pPr>
            <a:r>
              <a:rPr lang="pl-PL" sz="1700" dirty="0">
                <a:solidFill>
                  <a:srgbClr val="002060"/>
                </a:solidFill>
                <a:latin typeface="+mn-lt"/>
                <a:ea typeface="Open Sans"/>
                <a:cs typeface="Open Sans"/>
              </a:rPr>
              <a:t>koszty amortyzacji, </a:t>
            </a:r>
          </a:p>
          <a:p>
            <a:pPr marL="685800" lvl="1" indent="-228600" algn="just">
              <a:lnSpc>
                <a:spcPct val="110000"/>
              </a:lnSpc>
              <a:buFont typeface="Courier New"/>
              <a:buChar char="o"/>
            </a:pPr>
            <a:r>
              <a:rPr lang="pl-PL" sz="1700" dirty="0">
                <a:solidFill>
                  <a:srgbClr val="002060"/>
                </a:solidFill>
                <a:latin typeface="+mn-lt"/>
                <a:ea typeface="Open Sans"/>
                <a:cs typeface="Open Sans"/>
              </a:rPr>
              <a:t>rozliczenia dokonywane na podstawie noty księgowej, </a:t>
            </a:r>
          </a:p>
          <a:p>
            <a:pPr marL="685800" lvl="1" indent="-228600" algn="just">
              <a:lnSpc>
                <a:spcPct val="110000"/>
              </a:lnSpc>
              <a:buFont typeface="Courier New"/>
              <a:buChar char="o"/>
            </a:pPr>
            <a:r>
              <a:rPr lang="pl-PL" sz="1700" dirty="0">
                <a:solidFill>
                  <a:srgbClr val="002060"/>
                </a:solidFill>
                <a:latin typeface="+mn-lt"/>
                <a:ea typeface="Open Sans"/>
                <a:cs typeface="Open Sans"/>
              </a:rPr>
              <a:t>potrącenia,</a:t>
            </a:r>
          </a:p>
          <a:p>
            <a:pPr marL="685800" lvl="1" indent="-228600" algn="just">
              <a:lnSpc>
                <a:spcPct val="110000"/>
              </a:lnSpc>
              <a:buFont typeface="Courier New"/>
              <a:buChar char="o"/>
            </a:pPr>
            <a:r>
              <a:rPr lang="pl-PL" sz="1700" dirty="0">
                <a:solidFill>
                  <a:srgbClr val="002060"/>
                </a:solidFill>
                <a:latin typeface="+mn-lt"/>
                <a:ea typeface="Open Sans"/>
                <a:cs typeface="Open Sans"/>
              </a:rPr>
              <a:t>skuteczne złożenie depozytu sądowego przez beneficjenta w związku z realizacją projektu, </a:t>
            </a:r>
            <a:endParaRPr lang="pl-PL" sz="1700" dirty="0">
              <a:solidFill>
                <a:srgbClr val="002060"/>
              </a:solidFill>
              <a:latin typeface="+mn-lt"/>
            </a:endParaRPr>
          </a:p>
          <a:p>
            <a:pPr marL="685800" lvl="1" indent="-228600" algn="just">
              <a:lnSpc>
                <a:spcPct val="110000"/>
              </a:lnSpc>
              <a:buFont typeface="Courier New"/>
              <a:buChar char="o"/>
            </a:pPr>
            <a:r>
              <a:rPr lang="pl-PL" sz="1700" dirty="0">
                <a:solidFill>
                  <a:srgbClr val="002060"/>
                </a:solidFill>
                <a:latin typeface="+mn-lt"/>
                <a:ea typeface="Open Sans"/>
                <a:cs typeface="Open Sans"/>
              </a:rPr>
              <a:t>wydatek z tytułu udzielonej gwarancji/poręczenia</a:t>
            </a:r>
            <a:endParaRPr lang="pl-PL" sz="1700" dirty="0">
              <a:solidFill>
                <a:srgbClr val="002060"/>
              </a:solidFill>
              <a:latin typeface="+mn-lt"/>
            </a:endParaRPr>
          </a:p>
          <a:p>
            <a:pPr lvl="1" algn="just">
              <a:lnSpc>
                <a:spcPct val="110000"/>
              </a:lnSpc>
              <a:buFont typeface="Courier New"/>
              <a:buChar char="o"/>
            </a:pPr>
            <a:r>
              <a:rPr lang="pl-PL" sz="1700" dirty="0">
                <a:solidFill>
                  <a:srgbClr val="002060"/>
                </a:solidFill>
                <a:latin typeface="+mn-lt"/>
                <a:ea typeface="Open Sans"/>
                <a:cs typeface="Open Sans"/>
              </a:rPr>
              <a:t>wydatki poniesione przez partnera prywatnego w ramach projektów hybrydowych</a:t>
            </a:r>
            <a:endParaRPr lang="pl-PL" sz="1700" dirty="0">
              <a:solidFill>
                <a:srgbClr val="002060"/>
              </a:solidFill>
              <a:latin typeface="+mn-lt"/>
            </a:endParaRPr>
          </a:p>
          <a:p>
            <a:pPr lvl="1" algn="just">
              <a:lnSpc>
                <a:spcPct val="110000"/>
              </a:lnSpc>
              <a:buFont typeface="Courier New"/>
              <a:buChar char="o"/>
            </a:pPr>
            <a:r>
              <a:rPr lang="pl-PL" sz="1700" dirty="0">
                <a:solidFill>
                  <a:srgbClr val="002060"/>
                </a:solidFill>
                <a:latin typeface="+mn-lt"/>
                <a:ea typeface="Open Sans"/>
                <a:cs typeface="Open Sans"/>
              </a:rPr>
              <a:t>odpisy na Zakładowy Fundusz Świadczeń Socjalnych, </a:t>
            </a:r>
            <a:endParaRPr lang="pl-PL" sz="1700" dirty="0">
              <a:solidFill>
                <a:srgbClr val="002060"/>
              </a:solidFill>
              <a:latin typeface="+mn-lt"/>
            </a:endParaRPr>
          </a:p>
          <a:p>
            <a:pPr lvl="1" algn="just">
              <a:lnSpc>
                <a:spcPct val="110000"/>
              </a:lnSpc>
              <a:buFont typeface="Courier New"/>
              <a:buChar char="o"/>
            </a:pPr>
            <a:r>
              <a:rPr lang="pl-PL" sz="1700" dirty="0">
                <a:solidFill>
                  <a:srgbClr val="002060"/>
                </a:solidFill>
                <a:latin typeface="+mn-lt"/>
                <a:ea typeface="Open Sans"/>
                <a:cs typeface="Open Sans"/>
              </a:rPr>
              <a:t>płatności dokonywane w imieniu beneficjenta z rachunku ministra właściwego do spraw finansów publicznych w Banku Gospodarstwa Krajowego</a:t>
            </a:r>
            <a:endParaRPr lang="pl-PL" sz="1700" dirty="0">
              <a:solidFill>
                <a:srgbClr val="002060"/>
              </a:solidFill>
              <a:latin typeface="+mn-lt"/>
            </a:endParaRPr>
          </a:p>
          <a:p>
            <a:pPr marL="0" indent="0" algn="just">
              <a:lnSpc>
                <a:spcPct val="120000"/>
              </a:lnSpc>
              <a:buNone/>
            </a:pPr>
            <a:endParaRPr lang="pl-PL" dirty="0">
              <a:latin typeface="+mn-lt"/>
            </a:endParaRPr>
          </a:p>
        </p:txBody>
      </p:sp>
    </p:spTree>
    <p:extLst>
      <p:ext uri="{BB962C8B-B14F-4D97-AF65-F5344CB8AC3E}">
        <p14:creationId xmlns:p14="http://schemas.microsoft.com/office/powerpoint/2010/main" val="6797310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solidFill>
                  <a:srgbClr val="002060"/>
                </a:solidFill>
                <a:latin typeface="+mn-lt"/>
                <a:ea typeface="Open Sans"/>
                <a:cs typeface="Open Sans"/>
              </a:rPr>
              <a:t>Zasada faktycznego poniesionego kosztu</a:t>
            </a:r>
            <a:br>
              <a:rPr lang="pl-PL" sz="2400" dirty="0">
                <a:solidFill>
                  <a:schemeClr val="accent4">
                    <a:lumMod val="75000"/>
                  </a:schemeClr>
                </a:solidFill>
              </a:rPr>
            </a:b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33</a:t>
            </a:fld>
            <a:endParaRPr lang="pl-PL" dirty="0"/>
          </a:p>
        </p:txBody>
      </p:sp>
      <p:sp>
        <p:nvSpPr>
          <p:cNvPr id="4" name="Symbol zastępczy zawartości 3">
            <a:extLst>
              <a:ext uri="{FF2B5EF4-FFF2-40B4-BE49-F238E27FC236}">
                <a16:creationId xmlns:a16="http://schemas.microsoft.com/office/drawing/2014/main" id="{7678480A-4478-DBDC-2084-EB07E88CED5D}"/>
              </a:ext>
            </a:extLst>
          </p:cNvPr>
          <p:cNvSpPr>
            <a:spLocks noGrp="1"/>
          </p:cNvSpPr>
          <p:nvPr>
            <p:ph idx="1"/>
          </p:nvPr>
        </p:nvSpPr>
        <p:spPr>
          <a:xfrm>
            <a:off x="1025907" y="1043533"/>
            <a:ext cx="8640382" cy="5976304"/>
          </a:xfrm>
        </p:spPr>
        <p:txBody>
          <a:bodyPr>
            <a:normAutofit/>
          </a:bodyPr>
          <a:lstStyle/>
          <a:p>
            <a:pPr marL="228600" indent="-228600" algn="just">
              <a:lnSpc>
                <a:spcPct val="110000"/>
              </a:lnSpc>
              <a:buFont typeface="Wingdings"/>
              <a:buChar char="Ø"/>
            </a:pPr>
            <a:r>
              <a:rPr lang="pl-PL" dirty="0">
                <a:solidFill>
                  <a:srgbClr val="002060"/>
                </a:solidFill>
                <a:latin typeface="+mn-lt"/>
                <a:ea typeface="Open Sans"/>
                <a:cs typeface="Open Sans"/>
              </a:rPr>
              <a:t>Wydatek kwalifikowalny polegający na wniesieniu wkładu niepieniężnego uważa się za poniesiony, jeżeli wkład własny został faktycznie wniesiony, tzn. Istnieje udokumentowane potwierdzenie jego wykorzystania w ramach projektu,</a:t>
            </a:r>
            <a:endParaRPr lang="pl-PL" dirty="0">
              <a:solidFill>
                <a:srgbClr val="002060"/>
              </a:solidFill>
              <a:latin typeface="+mn-lt"/>
            </a:endParaRPr>
          </a:p>
          <a:p>
            <a:pPr marL="228600" indent="-228600" algn="just">
              <a:lnSpc>
                <a:spcPct val="110000"/>
              </a:lnSpc>
              <a:buFont typeface="Wingdings"/>
              <a:buChar char="Ø"/>
            </a:pPr>
            <a:r>
              <a:rPr lang="pl-PL" dirty="0">
                <a:solidFill>
                  <a:srgbClr val="002060"/>
                </a:solidFill>
                <a:latin typeface="+mn-lt"/>
                <a:ea typeface="Open Sans"/>
                <a:cs typeface="Open Sans"/>
              </a:rPr>
              <a:t>Za kwalifikowalne mogą być uznane zaliczki wypłacone przez beneficjenta zgodnie z postanowieniami umowy. Jeśli element objęty zaliczką nie jest w ramach tego projektu kwalifikowalny lub nie zostanie zrealizowany lub dostarczony w okresie kwalifikowalności projektu, zaliczka przestaje być wydatkiem kwalifikowalnym,</a:t>
            </a:r>
          </a:p>
          <a:p>
            <a:pPr marL="228600" indent="-228600" algn="just">
              <a:lnSpc>
                <a:spcPct val="110000"/>
              </a:lnSpc>
              <a:buFont typeface="Wingdings"/>
              <a:buChar char="Ø"/>
            </a:pPr>
            <a:r>
              <a:rPr lang="pl-PL" dirty="0">
                <a:solidFill>
                  <a:srgbClr val="002060"/>
                </a:solidFill>
                <a:latin typeface="+mn-lt"/>
                <a:ea typeface="Open Sans"/>
                <a:cs typeface="Open Sans"/>
              </a:rPr>
              <a:t>Co do zasady, za kwalifikowalne uznawane są wydatki ponoszone przez beneficjenta na rzecz wykonawcy. Wydatki ponoszone przez beneficjenta na rzecz innych podmiotów uczestniczących w realizacji tej umowy, w tym podwykonawców, mogą zostać uznane za kwalifikowalne w następujących przypadkach:</a:t>
            </a:r>
            <a:endParaRPr lang="pl-PL" dirty="0">
              <a:solidFill>
                <a:srgbClr val="002060"/>
              </a:solidFill>
              <a:latin typeface="+mn-lt"/>
            </a:endParaRPr>
          </a:p>
          <a:p>
            <a:pPr marL="685800" lvl="1" indent="-228600" algn="just">
              <a:lnSpc>
                <a:spcPct val="110000"/>
              </a:lnSpc>
              <a:buFont typeface="Courier New"/>
              <a:buChar char="o"/>
            </a:pPr>
            <a:r>
              <a:rPr lang="pl-PL" dirty="0">
                <a:solidFill>
                  <a:srgbClr val="002060"/>
                </a:solidFill>
                <a:latin typeface="+mn-lt"/>
                <a:ea typeface="Open Sans"/>
                <a:cs typeface="Open Sans"/>
              </a:rPr>
              <a:t>w przypadku dokonania przez wykonawcę cesji wierzytelności,</a:t>
            </a:r>
            <a:endParaRPr lang="pl-PL" dirty="0">
              <a:solidFill>
                <a:srgbClr val="002060"/>
              </a:solidFill>
              <a:latin typeface="+mn-lt"/>
            </a:endParaRPr>
          </a:p>
          <a:p>
            <a:pPr marL="685800" lvl="1" indent="-228600" algn="just">
              <a:lnSpc>
                <a:spcPct val="110000"/>
              </a:lnSpc>
              <a:buFont typeface="Courier New"/>
              <a:buChar char="o"/>
            </a:pPr>
            <a:r>
              <a:rPr lang="pl-PL" dirty="0">
                <a:solidFill>
                  <a:srgbClr val="002060"/>
                </a:solidFill>
                <a:latin typeface="+mn-lt"/>
                <a:ea typeface="Open Sans"/>
                <a:cs typeface="Open Sans"/>
              </a:rPr>
              <a:t>przypadku, gdy beneficjent dokonuje płatności bezpośrednio na rzecz podwykonawcy,</a:t>
            </a:r>
            <a:endParaRPr lang="pl-PL" dirty="0">
              <a:solidFill>
                <a:srgbClr val="002060"/>
              </a:solidFill>
              <a:latin typeface="+mn-lt"/>
            </a:endParaRPr>
          </a:p>
          <a:p>
            <a:pPr marL="228600" indent="-228600" algn="just">
              <a:lnSpc>
                <a:spcPct val="110000"/>
              </a:lnSpc>
              <a:buFont typeface="Wingdings"/>
              <a:buChar char="Ø"/>
            </a:pPr>
            <a:r>
              <a:rPr lang="pl-PL" dirty="0">
                <a:solidFill>
                  <a:srgbClr val="002060"/>
                </a:solidFill>
                <a:latin typeface="+mn-lt"/>
                <a:ea typeface="Open Sans"/>
                <a:cs typeface="Open Sans"/>
              </a:rPr>
              <a:t>Dowodem poniesienia wydatku jest zapłacona faktura, inny dokument księgowy o równoważnej wartości dowodowej wraz odpowiednim dokumentem potwierdzającym dokonanie płatności (o ile dotyczy),</a:t>
            </a:r>
            <a:endParaRPr lang="pl-PL" dirty="0">
              <a:solidFill>
                <a:srgbClr val="002060"/>
              </a:solidFill>
              <a:latin typeface="+mn-lt"/>
            </a:endParaRPr>
          </a:p>
        </p:txBody>
      </p:sp>
    </p:spTree>
    <p:extLst>
      <p:ext uri="{BB962C8B-B14F-4D97-AF65-F5344CB8AC3E}">
        <p14:creationId xmlns:p14="http://schemas.microsoft.com/office/powerpoint/2010/main" val="1564068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000" dirty="0">
                <a:latin typeface="+mn-lt"/>
              </a:rPr>
              <a:t>Przykładowe wzory opisu/pieczęci</a:t>
            </a:r>
          </a:p>
        </p:txBody>
      </p:sp>
      <p:pic>
        <p:nvPicPr>
          <p:cNvPr id="5" name="Symbol zastępczy zawartości 4"/>
          <p:cNvPicPr>
            <a:picLocks noGrp="1" noChangeAspect="1"/>
          </p:cNvPicPr>
          <p:nvPr>
            <p:ph idx="1"/>
          </p:nvPr>
        </p:nvPicPr>
        <p:blipFill>
          <a:blip r:embed="rId2"/>
          <a:stretch>
            <a:fillRect/>
          </a:stretch>
        </p:blipFill>
        <p:spPr>
          <a:xfrm>
            <a:off x="1655623" y="1979613"/>
            <a:ext cx="7380566" cy="4679950"/>
          </a:xfrm>
          <a:prstGeom prst="rect">
            <a:avLst/>
          </a:prstGeom>
        </p:spPr>
      </p:pic>
      <p:sp>
        <p:nvSpPr>
          <p:cNvPr id="4" name="Symbol zastępczy numeru slajdu 3"/>
          <p:cNvSpPr>
            <a:spLocks noGrp="1"/>
          </p:cNvSpPr>
          <p:nvPr>
            <p:ph type="sldNum" sz="quarter" idx="10"/>
          </p:nvPr>
        </p:nvSpPr>
        <p:spPr/>
        <p:txBody>
          <a:bodyPr/>
          <a:lstStyle/>
          <a:p>
            <a:fld id="{EB4015AA-59F6-416B-87A6-8E3D940284E2}" type="slidenum">
              <a:rPr lang="pl-PL" smtClean="0"/>
              <a:pPr/>
              <a:t>34</a:t>
            </a:fld>
            <a:endParaRPr lang="pl-PL" dirty="0"/>
          </a:p>
        </p:txBody>
      </p:sp>
    </p:spTree>
    <p:extLst>
      <p:ext uri="{BB962C8B-B14F-4D97-AF65-F5344CB8AC3E}">
        <p14:creationId xmlns:p14="http://schemas.microsoft.com/office/powerpoint/2010/main" val="3783195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000" dirty="0">
                <a:latin typeface="+mn-lt"/>
              </a:rPr>
              <a:t>Przykładowe wzory opisu/pieczęci</a:t>
            </a:r>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35</a:t>
            </a:fld>
            <a:endParaRPr lang="pl-PL" dirty="0"/>
          </a:p>
        </p:txBody>
      </p:sp>
      <p:pic>
        <p:nvPicPr>
          <p:cNvPr id="6" name="Symbol zastępczy zawartości 5"/>
          <p:cNvPicPr>
            <a:picLocks noGrp="1" noChangeAspect="1"/>
          </p:cNvPicPr>
          <p:nvPr>
            <p:ph idx="1"/>
          </p:nvPr>
        </p:nvPicPr>
        <p:blipFill>
          <a:blip r:embed="rId2"/>
          <a:stretch>
            <a:fillRect/>
          </a:stretch>
        </p:blipFill>
        <p:spPr>
          <a:xfrm>
            <a:off x="1898399" y="1979613"/>
            <a:ext cx="6895015" cy="4679950"/>
          </a:xfrm>
          <a:prstGeom prst="rect">
            <a:avLst/>
          </a:prstGeom>
        </p:spPr>
      </p:pic>
    </p:spTree>
    <p:extLst>
      <p:ext uri="{BB962C8B-B14F-4D97-AF65-F5344CB8AC3E}">
        <p14:creationId xmlns:p14="http://schemas.microsoft.com/office/powerpoint/2010/main" val="1746680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2000" dirty="0">
                <a:latin typeface="+mn-lt"/>
              </a:rPr>
              <a:t>Przykładowe wzory opisu/pieczęci</a:t>
            </a:r>
          </a:p>
        </p:txBody>
      </p:sp>
      <p:sp>
        <p:nvSpPr>
          <p:cNvPr id="4" name="Symbol zastępczy numeru slajdu 3"/>
          <p:cNvSpPr>
            <a:spLocks noGrp="1"/>
          </p:cNvSpPr>
          <p:nvPr>
            <p:ph type="sldNum" sz="quarter" idx="10"/>
          </p:nvPr>
        </p:nvSpPr>
        <p:spPr/>
        <p:txBody>
          <a:bodyPr/>
          <a:lstStyle/>
          <a:p>
            <a:fld id="{EB4015AA-59F6-416B-87A6-8E3D940284E2}" type="slidenum">
              <a:rPr lang="pl-PL" smtClean="0"/>
              <a:pPr/>
              <a:t>36</a:t>
            </a:fld>
            <a:endParaRPr lang="pl-PL" dirty="0"/>
          </a:p>
        </p:txBody>
      </p:sp>
      <p:pic>
        <p:nvPicPr>
          <p:cNvPr id="6" name="Symbol zastępczy zawartości 5"/>
          <p:cNvPicPr>
            <a:picLocks noGrp="1" noChangeAspect="1"/>
          </p:cNvPicPr>
          <p:nvPr>
            <p:ph idx="1"/>
          </p:nvPr>
        </p:nvPicPr>
        <p:blipFill>
          <a:blip r:embed="rId2"/>
          <a:stretch>
            <a:fillRect/>
          </a:stretch>
        </p:blipFill>
        <p:spPr>
          <a:xfrm>
            <a:off x="1898399" y="1979613"/>
            <a:ext cx="6895015" cy="4679950"/>
          </a:xfrm>
          <a:prstGeom prst="rect">
            <a:avLst/>
          </a:prstGeom>
        </p:spPr>
      </p:pic>
    </p:spTree>
    <p:extLst>
      <p:ext uri="{BB962C8B-B14F-4D97-AF65-F5344CB8AC3E}">
        <p14:creationId xmlns:p14="http://schemas.microsoft.com/office/powerpoint/2010/main" val="28167182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solidFill>
                  <a:srgbClr val="002060"/>
                </a:solidFill>
                <a:latin typeface="+mn-lt"/>
                <a:ea typeface="Open Sans"/>
                <a:cs typeface="Open Sans"/>
              </a:rPr>
              <a:t>Zasada faktycznego poniesionego kosztu</a:t>
            </a:r>
            <a:br>
              <a:rPr lang="pl-PL" sz="2400" dirty="0">
                <a:solidFill>
                  <a:schemeClr val="accent4">
                    <a:lumMod val="75000"/>
                  </a:schemeClr>
                </a:solidFill>
              </a:rPr>
            </a:b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37</a:t>
            </a:fld>
            <a:endParaRPr lang="pl-PL" dirty="0"/>
          </a:p>
        </p:txBody>
      </p:sp>
      <p:sp>
        <p:nvSpPr>
          <p:cNvPr id="4" name="Symbol zastępczy zawartości 3">
            <a:extLst>
              <a:ext uri="{FF2B5EF4-FFF2-40B4-BE49-F238E27FC236}">
                <a16:creationId xmlns:a16="http://schemas.microsoft.com/office/drawing/2014/main" id="{7678480A-4478-DBDC-2084-EB07E88CED5D}"/>
              </a:ext>
            </a:extLst>
          </p:cNvPr>
          <p:cNvSpPr>
            <a:spLocks noGrp="1"/>
          </p:cNvSpPr>
          <p:nvPr>
            <p:ph idx="1"/>
          </p:nvPr>
        </p:nvSpPr>
        <p:spPr>
          <a:xfrm>
            <a:off x="1025907" y="1331565"/>
            <a:ext cx="8640382" cy="5688272"/>
          </a:xfrm>
        </p:spPr>
        <p:txBody>
          <a:bodyPr>
            <a:noAutofit/>
          </a:bodyPr>
          <a:lstStyle/>
          <a:p>
            <a:pPr marL="228600" indent="-228600" algn="just">
              <a:lnSpc>
                <a:spcPct val="100000"/>
              </a:lnSpc>
              <a:buFont typeface="Wingdings"/>
              <a:buChar char="Ø"/>
            </a:pPr>
            <a:r>
              <a:rPr lang="pl-PL" dirty="0">
                <a:solidFill>
                  <a:srgbClr val="002060"/>
                </a:solidFill>
                <a:latin typeface="+mn-lt"/>
                <a:ea typeface="Open Sans"/>
                <a:cs typeface="Open Sans"/>
              </a:rPr>
              <a:t>Za datę poniesienia wydatku przyjmuje się: (zapis w nowej formie, zasad obowiązująca):</a:t>
            </a:r>
            <a:endParaRPr lang="pl-PL" dirty="0">
              <a:solidFill>
                <a:srgbClr val="002060"/>
              </a:solidFill>
              <a:latin typeface="+mn-lt"/>
            </a:endParaRPr>
          </a:p>
          <a:p>
            <a:pPr marL="457200" lvl="1" indent="0" algn="just">
              <a:lnSpc>
                <a:spcPct val="100000"/>
              </a:lnSpc>
              <a:buNone/>
            </a:pPr>
            <a:r>
              <a:rPr lang="pl-PL" dirty="0">
                <a:solidFill>
                  <a:srgbClr val="002060"/>
                </a:solidFill>
                <a:latin typeface="+mn-lt"/>
                <a:ea typeface="Open Sans"/>
                <a:cs typeface="Open Sans"/>
              </a:rPr>
              <a:t>a) w przypadku wydatków pieniężnych:</a:t>
            </a:r>
            <a:endParaRPr lang="pl-PL" dirty="0">
              <a:solidFill>
                <a:srgbClr val="002060"/>
              </a:solidFill>
              <a:latin typeface="+mn-lt"/>
            </a:endParaRPr>
          </a:p>
          <a:p>
            <a:pPr marL="685800" lvl="1" indent="-228600" algn="just">
              <a:lnSpc>
                <a:spcPct val="100000"/>
              </a:lnSpc>
              <a:buFont typeface="Courier New"/>
              <a:buChar char="o"/>
            </a:pPr>
            <a:r>
              <a:rPr lang="pl-PL" dirty="0">
                <a:solidFill>
                  <a:srgbClr val="002060"/>
                </a:solidFill>
                <a:latin typeface="+mn-lt"/>
                <a:ea typeface="Open Sans"/>
                <a:cs typeface="Open Sans"/>
              </a:rPr>
              <a:t>dokonanych przelewem lub obciążeniową kartą płatniczą – datę obciążenia rachunku płatniczego, tj. datę księgowania operacji,</a:t>
            </a:r>
            <a:endParaRPr lang="pl-PL" dirty="0">
              <a:solidFill>
                <a:srgbClr val="002060"/>
              </a:solidFill>
              <a:latin typeface="+mn-lt"/>
            </a:endParaRPr>
          </a:p>
          <a:p>
            <a:pPr marL="685800" lvl="1" indent="-228600" algn="just">
              <a:lnSpc>
                <a:spcPct val="100000"/>
              </a:lnSpc>
              <a:buFont typeface="Courier New"/>
              <a:buChar char="o"/>
            </a:pPr>
            <a:r>
              <a:rPr lang="pl-PL" dirty="0">
                <a:solidFill>
                  <a:srgbClr val="002060"/>
                </a:solidFill>
                <a:latin typeface="+mn-lt"/>
                <a:ea typeface="Open Sans"/>
                <a:cs typeface="Open Sans"/>
              </a:rPr>
              <a:t>dokonanych kartą kredytową lub podobnym instrumentem płatniczym o odroczonej płatności – datę transakcji skutkującej obciążeniem rachunku karty kredytowej lub podobnego instrumentu,</a:t>
            </a:r>
            <a:endParaRPr lang="pl-PL" dirty="0">
              <a:solidFill>
                <a:srgbClr val="002060"/>
              </a:solidFill>
              <a:latin typeface="+mn-lt"/>
            </a:endParaRPr>
          </a:p>
          <a:p>
            <a:pPr marL="685800" lvl="1" indent="-228600" algn="just">
              <a:lnSpc>
                <a:spcPct val="100000"/>
              </a:lnSpc>
              <a:buFont typeface="Courier New"/>
              <a:buChar char="o"/>
            </a:pPr>
            <a:r>
              <a:rPr lang="pl-PL" dirty="0">
                <a:solidFill>
                  <a:srgbClr val="002060"/>
                </a:solidFill>
                <a:latin typeface="+mn-lt"/>
                <a:ea typeface="Open Sans"/>
                <a:cs typeface="Open Sans"/>
              </a:rPr>
              <a:t>dokonanych gotówką – datę faktycznego dokonania płatności,</a:t>
            </a:r>
            <a:endParaRPr lang="pl-PL" dirty="0">
              <a:solidFill>
                <a:srgbClr val="002060"/>
              </a:solidFill>
              <a:latin typeface="+mn-lt"/>
            </a:endParaRPr>
          </a:p>
          <a:p>
            <a:pPr marL="457200" lvl="1" indent="0" algn="just">
              <a:lnSpc>
                <a:spcPct val="100000"/>
              </a:lnSpc>
              <a:buNone/>
            </a:pPr>
            <a:r>
              <a:rPr lang="pl-PL" dirty="0">
                <a:solidFill>
                  <a:srgbClr val="002060"/>
                </a:solidFill>
                <a:latin typeface="+mn-lt"/>
                <a:ea typeface="Open Sans"/>
                <a:cs typeface="Open Sans"/>
              </a:rPr>
              <a:t>b) w przypadku wkładu niepieniężnego – datę faktycznego wniesienia wkładu(np. datę pierwszego wykorzystania środka trwałego na rzecz projektu lub wykonania nieodpłatnej pracy przez wolontariusza) lub inną datę wskazaną przez beneficjenta i zaakceptowaną przez właściwą instytucję będącą stroną umowy,</a:t>
            </a:r>
          </a:p>
          <a:p>
            <a:pPr marL="457200" lvl="1" indent="0" algn="just">
              <a:lnSpc>
                <a:spcPct val="100000"/>
              </a:lnSpc>
              <a:buNone/>
            </a:pPr>
            <a:r>
              <a:rPr lang="pl-PL" dirty="0">
                <a:solidFill>
                  <a:srgbClr val="002060"/>
                </a:solidFill>
                <a:latin typeface="+mn-lt"/>
                <a:ea typeface="Open Sans"/>
                <a:cs typeface="Open Sans"/>
              </a:rPr>
              <a:t>c) w przypadku amortyzacji – datę dokonania odpisu amortyzacyjnego,</a:t>
            </a:r>
            <a:endParaRPr lang="pl-PL" dirty="0">
              <a:solidFill>
                <a:srgbClr val="002060"/>
              </a:solidFill>
              <a:latin typeface="+mn-lt"/>
            </a:endParaRPr>
          </a:p>
          <a:p>
            <a:pPr marL="457200" lvl="1" indent="0" algn="just">
              <a:lnSpc>
                <a:spcPct val="100000"/>
              </a:lnSpc>
              <a:buNone/>
            </a:pPr>
            <a:r>
              <a:rPr lang="pl-PL" dirty="0">
                <a:solidFill>
                  <a:srgbClr val="002060"/>
                </a:solidFill>
                <a:latin typeface="+mn-lt"/>
                <a:ea typeface="Open Sans"/>
                <a:cs typeface="Open Sans"/>
              </a:rPr>
              <a:t>d) w przypadku potrącenia – datę potrącenia </a:t>
            </a:r>
            <a:endParaRPr lang="pl-PL" dirty="0">
              <a:solidFill>
                <a:srgbClr val="002060"/>
              </a:solidFill>
              <a:latin typeface="+mn-lt"/>
            </a:endParaRPr>
          </a:p>
          <a:p>
            <a:pPr marL="457200" lvl="1" indent="0" algn="just">
              <a:lnSpc>
                <a:spcPct val="100000"/>
              </a:lnSpc>
              <a:buNone/>
            </a:pPr>
            <a:r>
              <a:rPr lang="pl-PL" dirty="0">
                <a:solidFill>
                  <a:srgbClr val="002060"/>
                </a:solidFill>
                <a:latin typeface="+mn-lt"/>
                <a:ea typeface="Open Sans"/>
                <a:cs typeface="Open Sans"/>
              </a:rPr>
              <a:t>e) w przypadku depozytu sądowego – datę faktycznego wniesienia depozytu</a:t>
            </a:r>
            <a:endParaRPr lang="pl-PL" dirty="0">
              <a:solidFill>
                <a:srgbClr val="002060"/>
              </a:solidFill>
              <a:latin typeface="+mn-lt"/>
            </a:endParaRPr>
          </a:p>
          <a:p>
            <a:pPr marL="457200" lvl="1" indent="0" algn="just">
              <a:lnSpc>
                <a:spcPct val="100000"/>
              </a:lnSpc>
              <a:buNone/>
            </a:pPr>
            <a:r>
              <a:rPr lang="pl-PL" dirty="0">
                <a:solidFill>
                  <a:srgbClr val="002060"/>
                </a:solidFill>
                <a:latin typeface="+mn-lt"/>
                <a:ea typeface="Open Sans"/>
                <a:cs typeface="Open Sans"/>
              </a:rPr>
              <a:t>f) w przypadku rozliczeń na podstawie noty księgowej – datę zaksięgowania noty</a:t>
            </a:r>
            <a:endParaRPr lang="pl-PL" dirty="0">
              <a:solidFill>
                <a:srgbClr val="002060"/>
              </a:solidFill>
              <a:latin typeface="+mn-lt"/>
            </a:endParaRPr>
          </a:p>
          <a:p>
            <a:pPr marL="457200" lvl="1" indent="0" algn="just">
              <a:lnSpc>
                <a:spcPct val="100000"/>
              </a:lnSpc>
              <a:buNone/>
            </a:pPr>
            <a:endParaRPr lang="pl-PL" dirty="0">
              <a:solidFill>
                <a:srgbClr val="002060"/>
              </a:solidFill>
              <a:latin typeface="+mn-lt"/>
            </a:endParaRPr>
          </a:p>
        </p:txBody>
      </p:sp>
    </p:spTree>
    <p:extLst>
      <p:ext uri="{BB962C8B-B14F-4D97-AF65-F5344CB8AC3E}">
        <p14:creationId xmlns:p14="http://schemas.microsoft.com/office/powerpoint/2010/main" val="24144843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latin typeface="+mn-lt"/>
                <a:ea typeface="Open Sans" panose="020B0606030504020204" pitchFamily="34" charset="0"/>
                <a:cs typeface="Arial"/>
              </a:rPr>
              <a:t>Klasyfikacja budżetowa</a:t>
            </a: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38</a:t>
            </a:fld>
            <a:endParaRPr lang="pl-PL" dirty="0"/>
          </a:p>
        </p:txBody>
      </p:sp>
      <p:sp>
        <p:nvSpPr>
          <p:cNvPr id="4" name="Symbol zastępczy zawartości 3">
            <a:extLst>
              <a:ext uri="{FF2B5EF4-FFF2-40B4-BE49-F238E27FC236}">
                <a16:creationId xmlns:a16="http://schemas.microsoft.com/office/drawing/2014/main" id="{7678480A-4478-DBDC-2084-EB07E88CED5D}"/>
              </a:ext>
            </a:extLst>
          </p:cNvPr>
          <p:cNvSpPr>
            <a:spLocks noGrp="1"/>
          </p:cNvSpPr>
          <p:nvPr>
            <p:ph idx="1"/>
          </p:nvPr>
        </p:nvSpPr>
        <p:spPr>
          <a:xfrm>
            <a:off x="1025907" y="899517"/>
            <a:ext cx="8640382" cy="6120320"/>
          </a:xfrm>
        </p:spPr>
        <p:txBody>
          <a:bodyPr>
            <a:normAutofit fontScale="47500" lnSpcReduction="20000"/>
          </a:bodyPr>
          <a:lstStyle/>
          <a:p>
            <a:pPr marL="503971" lvl="1" indent="0" algn="just">
              <a:lnSpc>
                <a:spcPct val="150000"/>
              </a:lnSpc>
              <a:spcBef>
                <a:spcPct val="0"/>
              </a:spcBef>
              <a:buNone/>
            </a:pPr>
            <a:endParaRPr lang="pl-PL" altLang="pl-PL" i="1" dirty="0">
              <a:solidFill>
                <a:schemeClr val="tx2"/>
              </a:solidFill>
              <a:latin typeface="+mn-lt"/>
            </a:endParaRPr>
          </a:p>
          <a:p>
            <a:pPr marL="0" indent="0" algn="ctr">
              <a:lnSpc>
                <a:spcPct val="120000"/>
              </a:lnSpc>
              <a:buNone/>
            </a:pPr>
            <a:r>
              <a:rPr lang="pl-PL" sz="3400" dirty="0">
                <a:solidFill>
                  <a:srgbClr val="002060"/>
                </a:solidFill>
                <a:latin typeface="+mn-lt"/>
              </a:rPr>
              <a:t>W projektach FEDS w obecnej perspektywie 2021-2027 nastąpiła drobna zmiana przekazywania wydatków inwestycyjnych.</a:t>
            </a:r>
          </a:p>
          <a:p>
            <a:pPr marL="0" indent="0" algn="ctr">
              <a:lnSpc>
                <a:spcPct val="120000"/>
              </a:lnSpc>
              <a:buNone/>
            </a:pPr>
            <a:endParaRPr lang="pl-PL" sz="3400" dirty="0">
              <a:solidFill>
                <a:srgbClr val="002060"/>
              </a:solidFill>
              <a:latin typeface="+mn-lt"/>
            </a:endParaRPr>
          </a:p>
          <a:p>
            <a:pPr marL="0" indent="0">
              <a:lnSpc>
                <a:spcPct val="120000"/>
              </a:lnSpc>
              <a:buNone/>
            </a:pPr>
            <a:r>
              <a:rPr lang="pl-PL" sz="3400" dirty="0">
                <a:solidFill>
                  <a:srgbClr val="002060"/>
                </a:solidFill>
                <a:latin typeface="+mn-lt"/>
              </a:rPr>
              <a:t>•             Jeśli beneficjentem jest podmiot spoza sektora JST (np. Fundacja), mimo że realizuje z partnerem JST (Gmina) – na karcie projektu musi zostać zaangażowany paragraf wydatków majątkowych:  6207 i 6209 </a:t>
            </a:r>
            <a:r>
              <a:rPr lang="pl-PL" sz="3400" b="1" dirty="0">
                <a:solidFill>
                  <a:srgbClr val="002060"/>
                </a:solidFill>
                <a:latin typeface="+mn-lt"/>
              </a:rPr>
              <a:t>(nowa zmiana)</a:t>
            </a:r>
            <a:endParaRPr lang="pl-PL" sz="3400" dirty="0">
              <a:solidFill>
                <a:srgbClr val="002060"/>
              </a:solidFill>
              <a:latin typeface="+mn-lt"/>
            </a:endParaRPr>
          </a:p>
          <a:p>
            <a:pPr marL="0" indent="0">
              <a:lnSpc>
                <a:spcPct val="120000"/>
              </a:lnSpc>
              <a:buNone/>
            </a:pPr>
            <a:r>
              <a:rPr lang="pl-PL" sz="3400" dirty="0">
                <a:solidFill>
                  <a:srgbClr val="002060"/>
                </a:solidFill>
                <a:latin typeface="+mn-lt"/>
              </a:rPr>
              <a:t>•             Dla wydatków bieżących, gdy beneficjentem jest podmiot spoza sektora JST (np. Fundacja), ale realizuje z partnerem JST (Gmina) - paragraf 2007 i 2009 </a:t>
            </a:r>
            <a:r>
              <a:rPr lang="pl-PL" sz="3400" b="1" dirty="0">
                <a:solidFill>
                  <a:srgbClr val="002060"/>
                </a:solidFill>
                <a:latin typeface="+mn-lt"/>
              </a:rPr>
              <a:t>(bez zmian z poprzedniej perspektywy).</a:t>
            </a:r>
            <a:endParaRPr lang="pl-PL" sz="3400" dirty="0">
              <a:solidFill>
                <a:srgbClr val="002060"/>
              </a:solidFill>
              <a:latin typeface="+mn-lt"/>
            </a:endParaRPr>
          </a:p>
          <a:p>
            <a:pPr marL="0" indent="0">
              <a:lnSpc>
                <a:spcPct val="120000"/>
              </a:lnSpc>
              <a:buNone/>
            </a:pPr>
            <a:r>
              <a:rPr lang="pl-PL" sz="3400" dirty="0">
                <a:solidFill>
                  <a:srgbClr val="002060"/>
                </a:solidFill>
                <a:latin typeface="+mn-lt"/>
              </a:rPr>
              <a:t>•             Jeśli beneficjentem jest Gmina, ale realizuje z partnerem, którym jest podmiot spoza sektora JST       (np. Fundacja) – wówczas paragraf wydatków majątkowych na Gminę 6257 i 6259 oraz na Fundację 6207 i 6209 musi zostać zaangażowany na karcie projektu </a:t>
            </a:r>
            <a:r>
              <a:rPr lang="pl-PL" sz="3400" b="1" dirty="0">
                <a:solidFill>
                  <a:srgbClr val="002060"/>
                </a:solidFill>
                <a:latin typeface="+mn-lt"/>
              </a:rPr>
              <a:t>(nowa zmiana)</a:t>
            </a:r>
          </a:p>
          <a:p>
            <a:pPr>
              <a:lnSpc>
                <a:spcPct val="120000"/>
              </a:lnSpc>
              <a:buFont typeface="Arial" panose="020B0604020202020204" pitchFamily="34" charset="0"/>
              <a:buChar char="•"/>
            </a:pPr>
            <a:r>
              <a:rPr lang="pl-PL" sz="3400" dirty="0">
                <a:solidFill>
                  <a:srgbClr val="002060"/>
                </a:solidFill>
                <a:latin typeface="+mn-lt"/>
              </a:rPr>
              <a:t>          I dla bieżących wydatków: Gmina 2057 i 2059 i Fundacja/Gmina 2007 i 2009 </a:t>
            </a:r>
            <a:r>
              <a:rPr lang="pl-PL" sz="3400" b="1" dirty="0">
                <a:solidFill>
                  <a:srgbClr val="002060"/>
                </a:solidFill>
                <a:latin typeface="+mn-lt"/>
              </a:rPr>
              <a:t>(bez zmian z poprzedniej perspektywy).</a:t>
            </a:r>
            <a:endParaRPr lang="pl-PL" sz="3400" dirty="0">
              <a:solidFill>
                <a:srgbClr val="002060"/>
              </a:solidFill>
              <a:latin typeface="+mn-lt"/>
            </a:endParaRPr>
          </a:p>
          <a:p>
            <a:pPr marL="0" indent="0">
              <a:lnSpc>
                <a:spcPct val="120000"/>
              </a:lnSpc>
              <a:buNone/>
            </a:pPr>
            <a:endParaRPr lang="pl-PL" sz="3400" dirty="0">
              <a:solidFill>
                <a:srgbClr val="002060"/>
              </a:solidFill>
              <a:latin typeface="+mn-lt"/>
            </a:endParaRPr>
          </a:p>
          <a:p>
            <a:pPr marL="0" indent="0">
              <a:lnSpc>
                <a:spcPct val="120000"/>
              </a:lnSpc>
              <a:buNone/>
            </a:pPr>
            <a:r>
              <a:rPr lang="pl-PL" sz="3400" dirty="0">
                <a:solidFill>
                  <a:srgbClr val="002060"/>
                </a:solidFill>
                <a:latin typeface="+mn-lt"/>
              </a:rPr>
              <a:t>Paragrafy 2057 i 2059 (bieżące) oraz 6257 i 6259 (majątkowe) stosujemy tylko wtedy, kiedy zaliczkę wypłacamy BEZPOŚREDNIO do JST (np. Gmina).</a:t>
            </a:r>
          </a:p>
          <a:p>
            <a:pPr marL="0" indent="0">
              <a:lnSpc>
                <a:spcPct val="120000"/>
              </a:lnSpc>
              <a:buNone/>
            </a:pPr>
            <a:r>
              <a:rPr lang="pl-PL" sz="3400" dirty="0">
                <a:solidFill>
                  <a:srgbClr val="002060"/>
                </a:solidFill>
                <a:latin typeface="+mn-lt"/>
              </a:rPr>
              <a:t>Natomiast, jeśli JST jest partnerem, a zaliczkę w całości wypłacamy liderowi (spoza JST) to stosujemy paragrafy 2007 i 2009 (bieżące) oraz 6207 i 6209 (majątkowe).</a:t>
            </a:r>
          </a:p>
          <a:p>
            <a:pPr marL="0" indent="0">
              <a:buNone/>
            </a:pPr>
            <a:endParaRPr lang="pl-PL" dirty="0">
              <a:latin typeface="+mn-lt"/>
            </a:endParaRPr>
          </a:p>
        </p:txBody>
      </p:sp>
    </p:spTree>
    <p:extLst>
      <p:ext uri="{BB962C8B-B14F-4D97-AF65-F5344CB8AC3E}">
        <p14:creationId xmlns:p14="http://schemas.microsoft.com/office/powerpoint/2010/main" val="21944487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latin typeface="+mn-lt"/>
                <a:ea typeface="Open Sans" panose="020B0606030504020204" pitchFamily="34" charset="0"/>
                <a:cs typeface="Arial"/>
              </a:rPr>
              <a:t>Weryfikacja wniosków o płatność </a:t>
            </a: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39</a:t>
            </a:fld>
            <a:endParaRPr lang="pl-PL" dirty="0"/>
          </a:p>
        </p:txBody>
      </p:sp>
      <p:sp>
        <p:nvSpPr>
          <p:cNvPr id="4" name="Symbol zastępczy zawartości 3">
            <a:extLst>
              <a:ext uri="{FF2B5EF4-FFF2-40B4-BE49-F238E27FC236}">
                <a16:creationId xmlns:a16="http://schemas.microsoft.com/office/drawing/2014/main" id="{7678480A-4478-DBDC-2084-EB07E88CED5D}"/>
              </a:ext>
            </a:extLst>
          </p:cNvPr>
          <p:cNvSpPr>
            <a:spLocks noGrp="1"/>
          </p:cNvSpPr>
          <p:nvPr>
            <p:ph idx="1"/>
          </p:nvPr>
        </p:nvSpPr>
        <p:spPr>
          <a:xfrm>
            <a:off x="1025907" y="899517"/>
            <a:ext cx="8640382" cy="6120320"/>
          </a:xfrm>
        </p:spPr>
        <p:txBody>
          <a:bodyPr>
            <a:normAutofit/>
          </a:bodyPr>
          <a:lstStyle/>
          <a:p>
            <a:pPr marL="503971" lvl="1" indent="0" algn="just">
              <a:lnSpc>
                <a:spcPct val="150000"/>
              </a:lnSpc>
              <a:spcBef>
                <a:spcPct val="0"/>
              </a:spcBef>
              <a:buNone/>
            </a:pPr>
            <a:endParaRPr lang="pl-PL" altLang="pl-PL" i="1" dirty="0">
              <a:solidFill>
                <a:schemeClr val="tx2"/>
              </a:solidFill>
              <a:latin typeface="+mn-lt"/>
            </a:endParaRPr>
          </a:p>
          <a:p>
            <a:pPr lvl="0">
              <a:lnSpc>
                <a:spcPct val="100000"/>
              </a:lnSpc>
            </a:pPr>
            <a:r>
              <a:rPr lang="pl-PL" dirty="0">
                <a:solidFill>
                  <a:srgbClr val="002060"/>
                </a:solidFill>
                <a:latin typeface="+mn-lt"/>
              </a:rPr>
              <a:t>Wnioski o płatność w zależności od ich rodzaju podlegają:</a:t>
            </a:r>
            <a:endParaRPr lang="pl-PL" sz="2400" dirty="0">
              <a:solidFill>
                <a:srgbClr val="002060"/>
              </a:solidFill>
              <a:latin typeface="+mn-lt"/>
            </a:endParaRPr>
          </a:p>
          <a:p>
            <a:pPr lvl="1">
              <a:lnSpc>
                <a:spcPct val="100000"/>
              </a:lnSpc>
            </a:pPr>
            <a:r>
              <a:rPr lang="pl-PL" dirty="0">
                <a:solidFill>
                  <a:srgbClr val="002060"/>
                </a:solidFill>
                <a:latin typeface="+mn-lt"/>
              </a:rPr>
              <a:t>kompleksowej weryfikacji, </a:t>
            </a:r>
            <a:endParaRPr lang="pl-PL" sz="2400" dirty="0">
              <a:solidFill>
                <a:srgbClr val="002060"/>
              </a:solidFill>
              <a:latin typeface="+mn-lt"/>
            </a:endParaRPr>
          </a:p>
          <a:p>
            <a:pPr lvl="1">
              <a:lnSpc>
                <a:spcPct val="100000"/>
              </a:lnSpc>
            </a:pPr>
            <a:r>
              <a:rPr lang="pl-PL" dirty="0">
                <a:solidFill>
                  <a:srgbClr val="002060"/>
                </a:solidFill>
                <a:latin typeface="+mn-lt"/>
              </a:rPr>
              <a:t>częściowej weryfikacji, lub </a:t>
            </a:r>
            <a:endParaRPr lang="pl-PL" sz="2400" dirty="0">
              <a:solidFill>
                <a:srgbClr val="002060"/>
              </a:solidFill>
              <a:latin typeface="+mn-lt"/>
            </a:endParaRPr>
          </a:p>
          <a:p>
            <a:pPr lvl="1">
              <a:lnSpc>
                <a:spcPct val="100000"/>
              </a:lnSpc>
            </a:pPr>
            <a:r>
              <a:rPr lang="pl-PL" dirty="0">
                <a:solidFill>
                  <a:srgbClr val="002060"/>
                </a:solidFill>
                <a:latin typeface="+mn-lt"/>
              </a:rPr>
              <a:t>weryfikacji w zakresie minimalnym wyznaczonym przez CST2021 bez konieczności wypełniania i załączania Listy sprawdzającej.</a:t>
            </a:r>
            <a:endParaRPr lang="pl-PL" sz="2400" dirty="0">
              <a:solidFill>
                <a:srgbClr val="002060"/>
              </a:solidFill>
              <a:latin typeface="+mn-lt"/>
            </a:endParaRPr>
          </a:p>
          <a:p>
            <a:pPr>
              <a:lnSpc>
                <a:spcPct val="100000"/>
              </a:lnSpc>
            </a:pPr>
            <a:r>
              <a:rPr lang="pl-PL" b="1" dirty="0">
                <a:solidFill>
                  <a:srgbClr val="002060"/>
                </a:solidFill>
                <a:latin typeface="+mn-lt"/>
              </a:rPr>
              <a:t>Kompleksowa weryfikacja</a:t>
            </a:r>
            <a:r>
              <a:rPr lang="pl-PL" dirty="0">
                <a:solidFill>
                  <a:srgbClr val="002060"/>
                </a:solidFill>
                <a:latin typeface="+mn-lt"/>
              </a:rPr>
              <a:t> wniosków o płatność polega na kontroli 100% dokumentów poświadczających prawidłowość wydatków ujętych we wniosku. W przypadku kontroli </a:t>
            </a:r>
            <a:r>
              <a:rPr lang="pl-PL" b="1" dirty="0">
                <a:solidFill>
                  <a:srgbClr val="002060"/>
                </a:solidFill>
                <a:latin typeface="+mn-lt"/>
              </a:rPr>
              <a:t>częściowej weryfikacja</a:t>
            </a:r>
            <a:r>
              <a:rPr lang="pl-PL" dirty="0">
                <a:solidFill>
                  <a:srgbClr val="002060"/>
                </a:solidFill>
                <a:latin typeface="+mn-lt"/>
              </a:rPr>
              <a:t> obejmuje co najmniej próbę dokumentów poświadczających prawidłowość wydatków ujętych we wniosku. </a:t>
            </a:r>
            <a:endParaRPr lang="pl-PL" sz="2400" dirty="0">
              <a:solidFill>
                <a:srgbClr val="002060"/>
              </a:solidFill>
              <a:latin typeface="+mn-lt"/>
            </a:endParaRPr>
          </a:p>
          <a:p>
            <a:pPr>
              <a:lnSpc>
                <a:spcPct val="100000"/>
              </a:lnSpc>
            </a:pPr>
            <a:r>
              <a:rPr lang="pl-PL" dirty="0">
                <a:solidFill>
                  <a:srgbClr val="002060"/>
                </a:solidFill>
                <a:latin typeface="+mn-lt"/>
              </a:rPr>
              <a:t>W przypadku </a:t>
            </a:r>
            <a:r>
              <a:rPr lang="pl-PL" b="1" dirty="0">
                <a:solidFill>
                  <a:srgbClr val="002060"/>
                </a:solidFill>
                <a:latin typeface="+mn-lt"/>
              </a:rPr>
              <a:t>weryfikacji w zakresie minimalnym</a:t>
            </a:r>
            <a:r>
              <a:rPr lang="pl-PL" dirty="0">
                <a:solidFill>
                  <a:srgbClr val="002060"/>
                </a:solidFill>
                <a:latin typeface="+mn-lt"/>
              </a:rPr>
              <a:t> nie sporządza się Listy sprawdzającej. Opiekun projektu wypełnia kartę weryfikacji wniosku w CST2021</a:t>
            </a:r>
          </a:p>
        </p:txBody>
      </p:sp>
    </p:spTree>
    <p:extLst>
      <p:ext uri="{BB962C8B-B14F-4D97-AF65-F5344CB8AC3E}">
        <p14:creationId xmlns:p14="http://schemas.microsoft.com/office/powerpoint/2010/main" val="41013854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881411" y="683494"/>
            <a:ext cx="8784496" cy="720079"/>
          </a:xfrm>
        </p:spPr>
        <p:txBody>
          <a:bodyPr>
            <a:normAutofit/>
          </a:bodyPr>
          <a:lstStyle/>
          <a:p>
            <a:pPr>
              <a:lnSpc>
                <a:spcPct val="100000"/>
              </a:lnSpc>
              <a:defRPr/>
            </a:pPr>
            <a:r>
              <a:rPr lang="pl-PL" altLang="pl-PL" sz="2000" dirty="0">
                <a:solidFill>
                  <a:srgbClr val="002060"/>
                </a:solidFill>
                <a:ea typeface="Open Sans"/>
                <a:cs typeface="Open Sans"/>
              </a:rPr>
              <a:t>Dane do kontaktu zapis </a:t>
            </a:r>
            <a:r>
              <a:rPr lang="pl-PL" altLang="pl-PL" sz="2000" dirty="0">
                <a:solidFill>
                  <a:srgbClr val="002060"/>
                </a:solidFill>
              </a:rPr>
              <a:t>§ 9 umowy – na start współpracy z opiekunem</a:t>
            </a:r>
            <a:endParaRPr lang="pl-PL" sz="2000" dirty="0">
              <a:latin typeface="+mn-lt"/>
              <a:ea typeface="Open Sans" panose="020B0606030504020204" pitchFamily="34" charset="0"/>
              <a:cs typeface="Open Sans" panose="020B0606030504020204" pitchFamily="34" charset="0"/>
            </a:endParaRPr>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4</a:t>
            </a:fld>
            <a:endParaRPr lang="pl-PL" dirty="0"/>
          </a:p>
        </p:txBody>
      </p:sp>
      <p:sp>
        <p:nvSpPr>
          <p:cNvPr id="4" name="Symbol zastępczy zawartości 3">
            <a:extLst>
              <a:ext uri="{FF2B5EF4-FFF2-40B4-BE49-F238E27FC236}">
                <a16:creationId xmlns:a16="http://schemas.microsoft.com/office/drawing/2014/main" id="{7678480A-4478-DBDC-2084-EB07E88CED5D}"/>
              </a:ext>
            </a:extLst>
          </p:cNvPr>
          <p:cNvSpPr>
            <a:spLocks noGrp="1"/>
          </p:cNvSpPr>
          <p:nvPr>
            <p:ph idx="1"/>
          </p:nvPr>
        </p:nvSpPr>
        <p:spPr>
          <a:xfrm>
            <a:off x="881410" y="1547589"/>
            <a:ext cx="8783790" cy="5594915"/>
          </a:xfrm>
        </p:spPr>
        <p:txBody>
          <a:bodyPr>
            <a:normAutofit/>
          </a:bodyPr>
          <a:lstStyle/>
          <a:p>
            <a:pPr marL="0" indent="0" algn="ctr">
              <a:lnSpc>
                <a:spcPct val="150000"/>
              </a:lnSpc>
              <a:spcBef>
                <a:spcPct val="0"/>
              </a:spcBef>
              <a:buNone/>
            </a:pPr>
            <a:r>
              <a:rPr lang="pl-PL" dirty="0">
                <a:solidFill>
                  <a:srgbClr val="002060"/>
                </a:solidFill>
              </a:rPr>
              <a:t>W celu prawidłowej realizacji Projektu, w ramach kosztów pośrednich, Beneficjent zobowiązuje się zapewnić personel do obsługi Projektu posiadający kwalifikacje określone we Wniosku lub zaangażować do obsługi Projektu osoby bezpośrednio wskazane we Wniosku, w szczególności zapewnić koordynatora Projektu, zgodnie z opisem wskazanym we Wniosku. Beneficjent zobowiązuje się przekazać dane koordynatora Projektu do Instytucji Pośredniczącej w terminie 5 dni od dnia podpisania Umowy, a w przypadku zmiany na stanowisku koordynatora Projektu, w terminie 5 dni od dnia wystąpienia zmiany. </a:t>
            </a:r>
          </a:p>
        </p:txBody>
      </p:sp>
    </p:spTree>
    <p:extLst>
      <p:ext uri="{BB962C8B-B14F-4D97-AF65-F5344CB8AC3E}">
        <p14:creationId xmlns:p14="http://schemas.microsoft.com/office/powerpoint/2010/main" val="18257409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latin typeface="+mn-lt"/>
                <a:ea typeface="Open Sans" panose="020B0606030504020204" pitchFamily="34" charset="0"/>
                <a:cs typeface="Arial"/>
              </a:rPr>
              <a:t>Weryfikacja wniosków o płatność </a:t>
            </a: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40</a:t>
            </a:fld>
            <a:endParaRPr lang="pl-PL" dirty="0"/>
          </a:p>
        </p:txBody>
      </p:sp>
      <p:sp>
        <p:nvSpPr>
          <p:cNvPr id="4" name="Symbol zastępczy zawartości 3">
            <a:extLst>
              <a:ext uri="{FF2B5EF4-FFF2-40B4-BE49-F238E27FC236}">
                <a16:creationId xmlns:a16="http://schemas.microsoft.com/office/drawing/2014/main" id="{7678480A-4478-DBDC-2084-EB07E88CED5D}"/>
              </a:ext>
            </a:extLst>
          </p:cNvPr>
          <p:cNvSpPr>
            <a:spLocks noGrp="1"/>
          </p:cNvSpPr>
          <p:nvPr>
            <p:ph idx="1"/>
          </p:nvPr>
        </p:nvSpPr>
        <p:spPr>
          <a:xfrm>
            <a:off x="1025907" y="971525"/>
            <a:ext cx="8640382" cy="6048312"/>
          </a:xfrm>
        </p:spPr>
        <p:txBody>
          <a:bodyPr>
            <a:normAutofit/>
          </a:bodyPr>
          <a:lstStyle/>
          <a:p>
            <a:pPr lvl="0">
              <a:lnSpc>
                <a:spcPct val="100000"/>
              </a:lnSpc>
            </a:pPr>
            <a:r>
              <a:rPr lang="pl-PL" dirty="0">
                <a:solidFill>
                  <a:srgbClr val="002060"/>
                </a:solidFill>
                <a:latin typeface="+mn-lt"/>
              </a:rPr>
              <a:t>Weryfikacja wniosków o płatność prowadzona jest w terminach określonych dla poszczególnych ich typów w poniższy sposób:</a:t>
            </a:r>
          </a:p>
          <a:p>
            <a:pPr lvl="1">
              <a:lnSpc>
                <a:spcPct val="100000"/>
              </a:lnSpc>
            </a:pPr>
            <a:r>
              <a:rPr lang="pl-PL" b="1" dirty="0">
                <a:solidFill>
                  <a:srgbClr val="002060"/>
                </a:solidFill>
                <a:latin typeface="+mn-lt"/>
              </a:rPr>
              <a:t>dla wniosków podlegających weryfikacji kompleksowej,</a:t>
            </a:r>
            <a:r>
              <a:rPr lang="pl-PL" dirty="0">
                <a:solidFill>
                  <a:srgbClr val="002060"/>
                </a:solidFill>
                <a:latin typeface="+mn-lt"/>
              </a:rPr>
              <a:t> tj. wniosków rozliczających wydatki w projektach ryczałtowych (dokumenty rozliczające zadania/kwoty ryczałtowe) weryfikacja prowadzona jest w terminie maksymalnie </a:t>
            </a:r>
            <a:r>
              <a:rPr lang="pl-PL" b="1" dirty="0">
                <a:solidFill>
                  <a:srgbClr val="002060"/>
                </a:solidFill>
                <a:latin typeface="+mn-lt"/>
              </a:rPr>
              <a:t>20 dni</a:t>
            </a:r>
            <a:r>
              <a:rPr lang="pl-PL" dirty="0">
                <a:solidFill>
                  <a:srgbClr val="002060"/>
                </a:solidFill>
                <a:latin typeface="+mn-lt"/>
              </a:rPr>
              <a:t> liczonych od dnia następnego po wpływie wniosku w CST2021. Termin ten dotyczy pierwszej wersji wniosku. Weryfikacja kolejnych wersji wniosku przeprowadzana jest w ciągu maksymalnie </a:t>
            </a:r>
            <a:r>
              <a:rPr lang="pl-PL" b="1" dirty="0">
                <a:solidFill>
                  <a:srgbClr val="002060"/>
                </a:solidFill>
                <a:latin typeface="+mn-lt"/>
              </a:rPr>
              <a:t>15 dni</a:t>
            </a:r>
            <a:r>
              <a:rPr lang="pl-PL" dirty="0">
                <a:solidFill>
                  <a:srgbClr val="002060"/>
                </a:solidFill>
                <a:latin typeface="+mn-lt"/>
              </a:rPr>
              <a:t> liczonych od dnia następnego po wpływie wniosku do IP FEDS 2021-2027.</a:t>
            </a:r>
          </a:p>
          <a:p>
            <a:pPr lvl="1">
              <a:lnSpc>
                <a:spcPct val="100000"/>
              </a:lnSpc>
            </a:pPr>
            <a:r>
              <a:rPr lang="pl-PL" b="1" dirty="0">
                <a:solidFill>
                  <a:srgbClr val="002060"/>
                </a:solidFill>
                <a:latin typeface="+mn-lt"/>
              </a:rPr>
              <a:t>dla wniosków podlegających weryfikacji częściowej</a:t>
            </a:r>
            <a:r>
              <a:rPr lang="pl-PL" dirty="0">
                <a:solidFill>
                  <a:srgbClr val="002060"/>
                </a:solidFill>
                <a:latin typeface="+mn-lt"/>
              </a:rPr>
              <a:t>, tj. wniosków rozliczających wydatki w ramach projektów rzeczywistych, weryfikacja prowadzona jest w terminie maksymalnie </a:t>
            </a:r>
            <a:r>
              <a:rPr lang="pl-PL" b="1" dirty="0">
                <a:solidFill>
                  <a:srgbClr val="002060"/>
                </a:solidFill>
                <a:latin typeface="+mn-lt"/>
              </a:rPr>
              <a:t>20 dni</a:t>
            </a:r>
            <a:r>
              <a:rPr lang="pl-PL" dirty="0">
                <a:solidFill>
                  <a:srgbClr val="002060"/>
                </a:solidFill>
                <a:latin typeface="+mn-lt"/>
              </a:rPr>
              <a:t> liczonych od dnia następnego po wpływie wniosku w CST2021. Termin ten dotyczy pierwszej wersji wniosku. Weryfikacja kolejnych wersji wniosku przeprowadzana jest w ciągu maksymalnie </a:t>
            </a:r>
            <a:r>
              <a:rPr lang="pl-PL" b="1" dirty="0">
                <a:solidFill>
                  <a:srgbClr val="002060"/>
                </a:solidFill>
                <a:latin typeface="+mn-lt"/>
              </a:rPr>
              <a:t>15 dni</a:t>
            </a:r>
            <a:r>
              <a:rPr lang="pl-PL" dirty="0">
                <a:solidFill>
                  <a:srgbClr val="002060"/>
                </a:solidFill>
                <a:latin typeface="+mn-lt"/>
              </a:rPr>
              <a:t> liczonych od dnia następnego po wpływie wniosku do IP FEDS 2021-2027.</a:t>
            </a:r>
          </a:p>
          <a:p>
            <a:pPr lvl="1">
              <a:lnSpc>
                <a:spcPct val="100000"/>
              </a:lnSpc>
            </a:pPr>
            <a:r>
              <a:rPr lang="pl-PL" b="1" dirty="0">
                <a:solidFill>
                  <a:srgbClr val="002060"/>
                </a:solidFill>
                <a:latin typeface="+mn-lt"/>
              </a:rPr>
              <a:t>dla wniosków podlegających weryfikacji w zakresie minimalnym</a:t>
            </a:r>
            <a:r>
              <a:rPr lang="pl-PL" dirty="0">
                <a:solidFill>
                  <a:srgbClr val="002060"/>
                </a:solidFill>
                <a:latin typeface="+mn-lt"/>
              </a:rPr>
              <a:t> wyznaczonym przez CST2021 weryfikacja prowadzona jest w terminie maksymalnie </a:t>
            </a:r>
            <a:r>
              <a:rPr lang="pl-PL" b="1" dirty="0">
                <a:solidFill>
                  <a:srgbClr val="002060"/>
                </a:solidFill>
                <a:latin typeface="+mn-lt"/>
              </a:rPr>
              <a:t>15 dni </a:t>
            </a:r>
            <a:r>
              <a:rPr lang="pl-PL" dirty="0">
                <a:solidFill>
                  <a:srgbClr val="002060"/>
                </a:solidFill>
                <a:latin typeface="+mn-lt"/>
              </a:rPr>
              <a:t>liczonych od dnia następnego po wpływie wniosku w CST2021. Termin ten dotyczy pierwszej wersji wniosku. Weryfikacja kolejnych wersji wniosku przeprowadzana jest w ciągu maksymalnie </a:t>
            </a:r>
            <a:r>
              <a:rPr lang="pl-PL" b="1" dirty="0">
                <a:solidFill>
                  <a:srgbClr val="002060"/>
                </a:solidFill>
                <a:latin typeface="+mn-lt"/>
              </a:rPr>
              <a:t>10 dni</a:t>
            </a:r>
            <a:r>
              <a:rPr lang="pl-PL" dirty="0">
                <a:solidFill>
                  <a:srgbClr val="002060"/>
                </a:solidFill>
                <a:latin typeface="+mn-lt"/>
              </a:rPr>
              <a:t> liczonych od dnia następnego po wpływie wniosku do IP FEDS 2021-2027.</a:t>
            </a:r>
          </a:p>
          <a:p>
            <a:pPr marL="503971" lvl="1" indent="0" algn="just">
              <a:lnSpc>
                <a:spcPct val="110000"/>
              </a:lnSpc>
              <a:spcBef>
                <a:spcPct val="0"/>
              </a:spcBef>
              <a:buNone/>
            </a:pPr>
            <a:endParaRPr lang="pl-PL" altLang="pl-PL" i="1" dirty="0">
              <a:solidFill>
                <a:schemeClr val="tx2"/>
              </a:solidFill>
              <a:latin typeface="+mn-lt"/>
            </a:endParaRPr>
          </a:p>
        </p:txBody>
      </p:sp>
    </p:spTree>
    <p:extLst>
      <p:ext uri="{BB962C8B-B14F-4D97-AF65-F5344CB8AC3E}">
        <p14:creationId xmlns:p14="http://schemas.microsoft.com/office/powerpoint/2010/main" val="37182021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latin typeface="+mn-lt"/>
                <a:ea typeface="Open Sans" panose="020B0606030504020204" pitchFamily="34" charset="0"/>
                <a:cs typeface="Arial"/>
              </a:rPr>
              <a:t>Weryfikacja wniosków o płatność </a:t>
            </a: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41</a:t>
            </a:fld>
            <a:endParaRPr lang="pl-PL" dirty="0"/>
          </a:p>
        </p:txBody>
      </p:sp>
      <p:pic>
        <p:nvPicPr>
          <p:cNvPr id="6" name="Obraz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5525" y="1543717"/>
            <a:ext cx="8784877" cy="5260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07632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latin typeface="+mn-lt"/>
                <a:ea typeface="Open Sans" panose="020B0606030504020204" pitchFamily="34" charset="0"/>
                <a:cs typeface="Arial"/>
              </a:rPr>
              <a:t>Weryfikacja wniosków o płatność </a:t>
            </a: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42</a:t>
            </a:fld>
            <a:endParaRPr lang="pl-PL" dirty="0"/>
          </a:p>
        </p:txBody>
      </p:sp>
      <p:sp>
        <p:nvSpPr>
          <p:cNvPr id="3" name="Symbol zastępczy zawartości 2"/>
          <p:cNvSpPr>
            <a:spLocks noGrp="1"/>
          </p:cNvSpPr>
          <p:nvPr>
            <p:ph idx="1"/>
          </p:nvPr>
        </p:nvSpPr>
        <p:spPr/>
        <p:txBody>
          <a:bodyPr/>
          <a:lstStyle/>
          <a:p>
            <a:endParaRPr lang="pl-PL"/>
          </a:p>
        </p:txBody>
      </p:sp>
      <p:pic>
        <p:nvPicPr>
          <p:cNvPr id="7" name="Obraz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5427" y="1619555"/>
            <a:ext cx="8675990" cy="504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72691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latin typeface="+mn-lt"/>
                <a:ea typeface="Open Sans" panose="020B0606030504020204" pitchFamily="34" charset="0"/>
                <a:cs typeface="Arial"/>
              </a:rPr>
              <a:t>Weryfikacja wniosków o płatność </a:t>
            </a: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43</a:t>
            </a:fld>
            <a:endParaRPr lang="pl-PL" dirty="0"/>
          </a:p>
        </p:txBody>
      </p:sp>
      <p:sp>
        <p:nvSpPr>
          <p:cNvPr id="3" name="Symbol zastępczy zawartości 2"/>
          <p:cNvSpPr>
            <a:spLocks noGrp="1"/>
          </p:cNvSpPr>
          <p:nvPr>
            <p:ph idx="1"/>
          </p:nvPr>
        </p:nvSpPr>
        <p:spPr/>
        <p:txBody>
          <a:bodyPr/>
          <a:lstStyle/>
          <a:p>
            <a:endParaRPr lang="pl-PL"/>
          </a:p>
        </p:txBody>
      </p:sp>
      <p:pic>
        <p:nvPicPr>
          <p:cNvPr id="6" name="Obraz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1410" y="1547589"/>
            <a:ext cx="8783790" cy="5112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00573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latin typeface="+mn-lt"/>
                <a:ea typeface="Open Sans" panose="020B0606030504020204" pitchFamily="34" charset="0"/>
                <a:cs typeface="Arial"/>
              </a:rPr>
              <a:t>Weryfikacja wniosków o płatność </a:t>
            </a: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44</a:t>
            </a:fld>
            <a:endParaRPr lang="pl-PL" dirty="0"/>
          </a:p>
        </p:txBody>
      </p:sp>
      <p:pic>
        <p:nvPicPr>
          <p:cNvPr id="7" name="Obraz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5525" y="1475582"/>
            <a:ext cx="8640763" cy="5159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29833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latin typeface="+mn-lt"/>
                <a:ea typeface="Open Sans" panose="020B0606030504020204" pitchFamily="34" charset="0"/>
                <a:cs typeface="Arial"/>
              </a:rPr>
              <a:t>Weryfikacja wniosków o płatność </a:t>
            </a: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45</a:t>
            </a:fld>
            <a:endParaRPr lang="pl-PL" dirty="0"/>
          </a:p>
        </p:txBody>
      </p:sp>
      <p:pic>
        <p:nvPicPr>
          <p:cNvPr id="6" name="Obraz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5525" y="1403574"/>
            <a:ext cx="8640763" cy="5196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20936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latin typeface="+mn-lt"/>
                <a:ea typeface="Open Sans" panose="020B0606030504020204" pitchFamily="34" charset="0"/>
                <a:cs typeface="Arial"/>
              </a:rPr>
              <a:t>Weryfikacja wniosków o płatność </a:t>
            </a: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46</a:t>
            </a:fld>
            <a:endParaRPr lang="pl-PL" dirty="0"/>
          </a:p>
        </p:txBody>
      </p:sp>
      <p:sp>
        <p:nvSpPr>
          <p:cNvPr id="4" name="Symbol zastępczy zawartości 3"/>
          <p:cNvSpPr>
            <a:spLocks noGrp="1"/>
          </p:cNvSpPr>
          <p:nvPr>
            <p:ph idx="1"/>
          </p:nvPr>
        </p:nvSpPr>
        <p:spPr/>
        <p:txBody>
          <a:bodyPr/>
          <a:lstStyle/>
          <a:p>
            <a:pPr algn="ctr">
              <a:spcBef>
                <a:spcPct val="0"/>
              </a:spcBef>
              <a:buNone/>
            </a:pPr>
            <a:r>
              <a:rPr lang="pl-PL" altLang="pl-PL" sz="2000" b="1" dirty="0">
                <a:solidFill>
                  <a:srgbClr val="002060"/>
                </a:solidFill>
                <a:latin typeface="+mn-lt"/>
              </a:rPr>
              <a:t>Złożenie I wniosku o płatność przekazanie transz, zmiana harmonogramu</a:t>
            </a:r>
            <a:endParaRPr lang="pl-PL" altLang="pl-PL" sz="2000" dirty="0">
              <a:solidFill>
                <a:srgbClr val="002060"/>
              </a:solidFill>
              <a:latin typeface="+mn-lt"/>
            </a:endParaRPr>
          </a:p>
          <a:p>
            <a:pPr algn="ctr">
              <a:spcBef>
                <a:spcPct val="0"/>
              </a:spcBef>
              <a:buNone/>
            </a:pPr>
            <a:endParaRPr lang="pl-PL" altLang="pl-PL" dirty="0">
              <a:solidFill>
                <a:srgbClr val="002060"/>
              </a:solidFill>
              <a:latin typeface="+mn-lt"/>
            </a:endParaRPr>
          </a:p>
          <a:p>
            <a:pPr algn="ctr">
              <a:spcBef>
                <a:spcPct val="0"/>
              </a:spcBef>
              <a:buNone/>
            </a:pPr>
            <a:r>
              <a:rPr lang="pl-PL" altLang="pl-PL" dirty="0">
                <a:solidFill>
                  <a:srgbClr val="002060"/>
                </a:solidFill>
                <a:latin typeface="+mn-lt"/>
              </a:rPr>
              <a:t>Wnioski o płatność składane są za pośrednictwem systemu teleinformatycznego SL2021. W przypadku ubiegania się o I transzę, Beneficjent zobowiązany jest złożyć wniosek o płatność (wniosek o zaliczkę). Kolejne wnioski o płatność są składane zgodnie z harmonogramem płatności, który nie jest funkcjonalnie powiązany z umową lub wnioskiem o płatność (jest oddzielną kartą/modułem) – co zapewnia maksymalną elastyczność. </a:t>
            </a:r>
          </a:p>
          <a:p>
            <a:pPr algn="ctr">
              <a:spcBef>
                <a:spcPct val="0"/>
              </a:spcBef>
              <a:buNone/>
            </a:pPr>
            <a:endParaRPr lang="pl-PL" altLang="pl-PL" dirty="0">
              <a:solidFill>
                <a:srgbClr val="002060"/>
              </a:solidFill>
              <a:latin typeface="+mn-lt"/>
            </a:endParaRPr>
          </a:p>
          <a:p>
            <a:pPr algn="ctr">
              <a:spcBef>
                <a:spcPct val="0"/>
              </a:spcBef>
              <a:buNone/>
            </a:pPr>
            <a:r>
              <a:rPr lang="pl-PL" altLang="pl-PL" dirty="0">
                <a:solidFill>
                  <a:srgbClr val="002060"/>
                </a:solidFill>
                <a:latin typeface="+mn-lt"/>
              </a:rPr>
              <a:t>Aktualizacja harmonogramu – ramy czasowe, w czasie których możliwa jest aktualizacja harmonogramu płatności, określa instytucja w umowie o dofinansowanie projektu. </a:t>
            </a:r>
          </a:p>
          <a:p>
            <a:pPr marL="0" indent="0">
              <a:buNone/>
            </a:pPr>
            <a:endParaRPr lang="pl-PL" dirty="0"/>
          </a:p>
        </p:txBody>
      </p:sp>
    </p:spTree>
    <p:extLst>
      <p:ext uri="{BB962C8B-B14F-4D97-AF65-F5344CB8AC3E}">
        <p14:creationId xmlns:p14="http://schemas.microsoft.com/office/powerpoint/2010/main" val="16041073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latin typeface="+mn-lt"/>
                <a:ea typeface="Open Sans" panose="020B0606030504020204" pitchFamily="34" charset="0"/>
                <a:cs typeface="Arial"/>
              </a:rPr>
              <a:t>Weryfikacja wniosków o płatność </a:t>
            </a: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47</a:t>
            </a:fld>
            <a:endParaRPr lang="pl-PL" dirty="0"/>
          </a:p>
        </p:txBody>
      </p:sp>
      <p:sp>
        <p:nvSpPr>
          <p:cNvPr id="4" name="Symbol zastępczy zawartości 3"/>
          <p:cNvSpPr>
            <a:spLocks noGrp="1"/>
          </p:cNvSpPr>
          <p:nvPr>
            <p:ph idx="1"/>
          </p:nvPr>
        </p:nvSpPr>
        <p:spPr/>
        <p:txBody>
          <a:bodyPr/>
          <a:lstStyle/>
          <a:p>
            <a:pPr algn="ctr">
              <a:spcBef>
                <a:spcPct val="0"/>
              </a:spcBef>
              <a:buNone/>
            </a:pPr>
            <a:r>
              <a:rPr lang="pl-PL" altLang="pl-PL" b="1" dirty="0">
                <a:solidFill>
                  <a:srgbClr val="002060"/>
                </a:solidFill>
                <a:latin typeface="+mn-lt"/>
              </a:rPr>
              <a:t>Procedura związana z weryfikacją wniosków o płatność </a:t>
            </a:r>
          </a:p>
          <a:p>
            <a:pPr algn="ctr">
              <a:spcBef>
                <a:spcPct val="0"/>
              </a:spcBef>
              <a:buNone/>
            </a:pPr>
            <a:endParaRPr lang="pl-PL" altLang="pl-PL" dirty="0">
              <a:solidFill>
                <a:srgbClr val="002060"/>
              </a:solidFill>
              <a:latin typeface="+mn-lt"/>
            </a:endParaRPr>
          </a:p>
          <a:p>
            <a:pPr algn="ctr">
              <a:spcBef>
                <a:spcPct val="0"/>
              </a:spcBef>
              <a:buNone/>
            </a:pPr>
            <a:r>
              <a:rPr lang="pl-PL" altLang="pl-PL" dirty="0">
                <a:solidFill>
                  <a:srgbClr val="002060"/>
                </a:solidFill>
                <a:latin typeface="+mn-lt"/>
              </a:rPr>
              <a:t>Instytucja Pośrednicząca po otrzymaniu od Beneficjenta wniosku o płatność dokonuje jego weryfikacji i oceny kwalifikowalności wydatków w odniesieniu do zestawienia wydatków sporządzonego przez Beneficjenta. Zatem, </a:t>
            </a:r>
            <a:r>
              <a:rPr lang="pl-PL" altLang="pl-PL" b="1" dirty="0">
                <a:solidFill>
                  <a:srgbClr val="002060"/>
                </a:solidFill>
                <a:latin typeface="+mn-lt"/>
              </a:rPr>
              <a:t>w przypadku gdy Instytucja Pośrednicząca zidentyfikuje, że beneficjent nie ujął jakiegoś wydatku</a:t>
            </a:r>
            <a:r>
              <a:rPr lang="pl-PL" altLang="pl-PL" dirty="0">
                <a:solidFill>
                  <a:srgbClr val="002060"/>
                </a:solidFill>
                <a:latin typeface="+mn-lt"/>
              </a:rPr>
              <a:t> (np. wynikających z dokumentów księgowych), wówczas </a:t>
            </a:r>
            <a:r>
              <a:rPr lang="pl-PL" altLang="pl-PL" b="1" dirty="0">
                <a:solidFill>
                  <a:srgbClr val="002060"/>
                </a:solidFill>
                <a:latin typeface="+mn-lt"/>
              </a:rPr>
              <a:t>należy odesłać wniosek do Beneficjenta celem jego poprawy. </a:t>
            </a:r>
            <a:r>
              <a:rPr lang="pl-PL" altLang="pl-PL" dirty="0">
                <a:solidFill>
                  <a:srgbClr val="002060"/>
                </a:solidFill>
                <a:latin typeface="+mn-lt"/>
              </a:rPr>
              <a:t>Instytucja Pośrednicząca nie dokonuje samodzielnie zwiększenia kwoty wydatków uznanych za kwalifikowalne. Należy bowiem podkreślić, że na karcie wniosku o płatność  utworzonym na potrzeby certyfikacji </a:t>
            </a:r>
            <a:r>
              <a:rPr lang="pl-PL" altLang="pl-PL" b="1" dirty="0">
                <a:solidFill>
                  <a:srgbClr val="002060"/>
                </a:solidFill>
                <a:latin typeface="+mn-lt"/>
              </a:rPr>
              <a:t>wydatki uznane za kwalifikowalne nie mogą być wyższe od wydatków kwalifikowalnych objętych wnioskiem.  </a:t>
            </a:r>
          </a:p>
          <a:p>
            <a:pPr algn="ctr">
              <a:spcBef>
                <a:spcPct val="0"/>
              </a:spcBef>
              <a:buNone/>
            </a:pPr>
            <a:r>
              <a:rPr lang="pl-PL" altLang="pl-PL" b="1" dirty="0">
                <a:solidFill>
                  <a:srgbClr val="002060"/>
                </a:solidFill>
                <a:latin typeface="+mn-lt"/>
              </a:rPr>
              <a:t>   </a:t>
            </a:r>
          </a:p>
          <a:p>
            <a:pPr algn="ctr">
              <a:spcBef>
                <a:spcPct val="0"/>
              </a:spcBef>
              <a:buNone/>
            </a:pPr>
            <a:r>
              <a:rPr lang="pl-PL" altLang="pl-PL" dirty="0">
                <a:solidFill>
                  <a:srgbClr val="002060"/>
                </a:solidFill>
              </a:rPr>
              <a:t>Wydatki uznane za niekwalifikowalne stwierdzone w zatwierdzonym wniosku o płatność Instytucja Pośrednicząca uznaje za nieprawidłowość i dokonuje zarejestrowania w systemie CST2021 w „Rejestrze obciążeń na projekcie” </a:t>
            </a:r>
          </a:p>
          <a:p>
            <a:pPr algn="ctr">
              <a:spcBef>
                <a:spcPct val="0"/>
              </a:spcBef>
              <a:buNone/>
            </a:pPr>
            <a:endParaRPr lang="pl-PL" altLang="pl-PL" b="1" dirty="0">
              <a:solidFill>
                <a:srgbClr val="002060"/>
              </a:solidFill>
              <a:latin typeface="+mn-lt"/>
            </a:endParaRPr>
          </a:p>
          <a:p>
            <a:pPr marL="0" indent="0">
              <a:buNone/>
            </a:pPr>
            <a:endParaRPr lang="pl-PL" dirty="0"/>
          </a:p>
        </p:txBody>
      </p:sp>
    </p:spTree>
    <p:extLst>
      <p:ext uri="{BB962C8B-B14F-4D97-AF65-F5344CB8AC3E}">
        <p14:creationId xmlns:p14="http://schemas.microsoft.com/office/powerpoint/2010/main" val="310721610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latin typeface="+mn-lt"/>
                <a:ea typeface="Open Sans" panose="020B0606030504020204" pitchFamily="34" charset="0"/>
                <a:cs typeface="Arial"/>
              </a:rPr>
              <a:t>Weryfikacja wniosków o płatność </a:t>
            </a: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48</a:t>
            </a:fld>
            <a:endParaRPr lang="pl-PL" dirty="0"/>
          </a:p>
        </p:txBody>
      </p:sp>
      <p:sp>
        <p:nvSpPr>
          <p:cNvPr id="3" name="Symbol zastępczy zawartości 2"/>
          <p:cNvSpPr>
            <a:spLocks noGrp="1"/>
          </p:cNvSpPr>
          <p:nvPr>
            <p:ph idx="1"/>
          </p:nvPr>
        </p:nvSpPr>
        <p:spPr>
          <a:xfrm>
            <a:off x="1025907" y="1547589"/>
            <a:ext cx="8640382" cy="5112250"/>
          </a:xfrm>
        </p:spPr>
        <p:txBody>
          <a:bodyPr/>
          <a:lstStyle/>
          <a:p>
            <a:pPr algn="ctr">
              <a:spcBef>
                <a:spcPct val="0"/>
              </a:spcBef>
              <a:buNone/>
            </a:pPr>
            <a:r>
              <a:rPr lang="pl-PL" altLang="pl-PL" sz="2000" b="1" dirty="0">
                <a:solidFill>
                  <a:srgbClr val="002060"/>
                </a:solidFill>
                <a:latin typeface="+mn-lt"/>
              </a:rPr>
              <a:t>Dobór próby dokumentów do kontroli wniosków o płatność. Założenia metodyki Instytucji Pośredniczącej FEDS</a:t>
            </a:r>
          </a:p>
          <a:p>
            <a:pPr algn="ctr">
              <a:spcBef>
                <a:spcPct val="0"/>
              </a:spcBef>
              <a:buNone/>
            </a:pPr>
            <a:endParaRPr lang="pl-PL" altLang="pl-PL" sz="2000" b="1" dirty="0">
              <a:solidFill>
                <a:srgbClr val="002060"/>
              </a:solidFill>
              <a:latin typeface="+mn-lt"/>
            </a:endParaRPr>
          </a:p>
          <a:p>
            <a:pPr algn="ctr">
              <a:spcBef>
                <a:spcPct val="0"/>
              </a:spcBef>
              <a:buNone/>
            </a:pPr>
            <a:r>
              <a:rPr lang="pl-PL" altLang="pl-PL" dirty="0">
                <a:solidFill>
                  <a:srgbClr val="002060"/>
                </a:solidFill>
                <a:latin typeface="+mn-lt"/>
              </a:rPr>
              <a:t>Weryfikacja dokumentów w odniesieniu do projektów rozliczanych na podstawie rzeczywiście poniesionych wydatków na etapie weryfikacji wniosku Beneficjenta o płatność może przybrać dwojaką formę:</a:t>
            </a:r>
          </a:p>
          <a:p>
            <a:pPr algn="ctr">
              <a:spcBef>
                <a:spcPct val="0"/>
              </a:spcBef>
              <a:buNone/>
            </a:pPr>
            <a:endParaRPr lang="pl-PL" altLang="pl-PL" dirty="0">
              <a:solidFill>
                <a:srgbClr val="002060"/>
              </a:solidFill>
              <a:latin typeface="+mn-lt"/>
            </a:endParaRPr>
          </a:p>
          <a:p>
            <a:pPr algn="ctr">
              <a:spcBef>
                <a:spcPct val="0"/>
              </a:spcBef>
              <a:buNone/>
            </a:pPr>
            <a:r>
              <a:rPr lang="pl-PL" altLang="pl-PL" b="1" i="1" dirty="0">
                <a:solidFill>
                  <a:srgbClr val="002060"/>
                </a:solidFill>
                <a:latin typeface="+mn-lt"/>
              </a:rPr>
              <a:t>weryfikacja podstawowa </a:t>
            </a:r>
            <a:r>
              <a:rPr lang="pl-PL" altLang="pl-PL" dirty="0">
                <a:solidFill>
                  <a:srgbClr val="002060"/>
                </a:solidFill>
                <a:latin typeface="+mn-lt"/>
              </a:rPr>
              <a:t>– weryfikacja dokumentów źródłowych dotyczących poniesionych wydatków (np. faktury, dowody zapłaty).</a:t>
            </a:r>
          </a:p>
          <a:p>
            <a:pPr algn="ctr">
              <a:spcBef>
                <a:spcPct val="0"/>
              </a:spcBef>
              <a:buNone/>
            </a:pPr>
            <a:endParaRPr lang="pl-PL" altLang="pl-PL" dirty="0">
              <a:solidFill>
                <a:srgbClr val="002060"/>
              </a:solidFill>
              <a:latin typeface="+mn-lt"/>
            </a:endParaRPr>
          </a:p>
          <a:p>
            <a:pPr algn="ctr">
              <a:spcBef>
                <a:spcPct val="0"/>
              </a:spcBef>
              <a:buNone/>
            </a:pPr>
            <a:r>
              <a:rPr lang="pl-PL" altLang="pl-PL" b="1" i="1" dirty="0">
                <a:solidFill>
                  <a:srgbClr val="002060"/>
                </a:solidFill>
                <a:latin typeface="+mn-lt"/>
              </a:rPr>
              <a:t>weryfikacja pogłębiona </a:t>
            </a:r>
            <a:r>
              <a:rPr lang="pl-PL" altLang="pl-PL" dirty="0">
                <a:solidFill>
                  <a:srgbClr val="002060"/>
                </a:solidFill>
                <a:latin typeface="+mn-lt"/>
              </a:rPr>
              <a:t>– kontroli podlegają oprócz faktur i dowodów zapłaty również pozostałe dokumenty źródłowe dotyczące danego wydatku, wybór postępowania publicznego, zasada konkurencyjności lub w przypadku jednostek sektora finansów publicznych Ustawy prawo zamówień publicznych. </a:t>
            </a:r>
          </a:p>
          <a:p>
            <a:pPr marL="0" indent="0">
              <a:buNone/>
            </a:pPr>
            <a:endParaRPr lang="pl-PL" dirty="0"/>
          </a:p>
        </p:txBody>
      </p:sp>
    </p:spTree>
    <p:extLst>
      <p:ext uri="{BB962C8B-B14F-4D97-AF65-F5344CB8AC3E}">
        <p14:creationId xmlns:p14="http://schemas.microsoft.com/office/powerpoint/2010/main" val="33807654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latin typeface="+mn-lt"/>
                <a:ea typeface="Open Sans" panose="020B0606030504020204" pitchFamily="34" charset="0"/>
                <a:cs typeface="Arial"/>
              </a:rPr>
              <a:t>Weryfikacja wniosków o płatność </a:t>
            </a: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49</a:t>
            </a:fld>
            <a:endParaRPr lang="pl-PL" dirty="0"/>
          </a:p>
        </p:txBody>
      </p:sp>
      <p:sp>
        <p:nvSpPr>
          <p:cNvPr id="3" name="Symbol zastępczy zawartości 2"/>
          <p:cNvSpPr>
            <a:spLocks noGrp="1"/>
          </p:cNvSpPr>
          <p:nvPr>
            <p:ph idx="1"/>
          </p:nvPr>
        </p:nvSpPr>
        <p:spPr>
          <a:xfrm>
            <a:off x="1025907" y="1547589"/>
            <a:ext cx="8640382" cy="5112250"/>
          </a:xfrm>
        </p:spPr>
        <p:txBody>
          <a:bodyPr>
            <a:normAutofit/>
          </a:bodyPr>
          <a:lstStyle/>
          <a:p>
            <a:pPr marL="0" indent="0" algn="ctr">
              <a:buNone/>
              <a:defRPr/>
            </a:pPr>
            <a:r>
              <a:rPr lang="pl-PL" sz="1900" b="1" dirty="0">
                <a:solidFill>
                  <a:srgbClr val="002060"/>
                </a:solidFill>
                <a:latin typeface="+mn-lt"/>
              </a:rPr>
              <a:t>Dobór próby dokumentów do kontroli wniosków o płatność. Założenia metodyki Instytucji Pośredniczącej FEDS</a:t>
            </a:r>
          </a:p>
          <a:p>
            <a:pPr algn="ctr">
              <a:defRPr/>
            </a:pPr>
            <a:endParaRPr lang="pl-PL" sz="1900" b="1" dirty="0">
              <a:solidFill>
                <a:srgbClr val="002060"/>
              </a:solidFill>
              <a:latin typeface="+mn-lt"/>
            </a:endParaRPr>
          </a:p>
          <a:p>
            <a:pPr marL="342900" indent="-342900">
              <a:buFontTx/>
              <a:buAutoNum type="alphaLcParenR"/>
              <a:defRPr/>
            </a:pPr>
            <a:r>
              <a:rPr lang="pl-PL" sz="1900" dirty="0">
                <a:solidFill>
                  <a:srgbClr val="002060"/>
                </a:solidFill>
                <a:latin typeface="+mn-lt"/>
              </a:rPr>
              <a:t>W przypadku projektów rozliczanych kwotami ryczałtowymi – 100% dokumentów potwierdzających wykonanie zadań objętych kwotą ryczałtową;</a:t>
            </a:r>
          </a:p>
          <a:p>
            <a:pPr marL="342900" indent="-342900">
              <a:buFontTx/>
              <a:buAutoNum type="alphaLcParenR"/>
              <a:defRPr/>
            </a:pPr>
            <a:r>
              <a:rPr lang="pl-PL" sz="1900" dirty="0">
                <a:solidFill>
                  <a:srgbClr val="002060"/>
                </a:solidFill>
                <a:latin typeface="+mn-lt"/>
              </a:rPr>
              <a:t>W przypadku projektów rozliczanych stawkami jednostkowymi – 5% rozliczanych  we wniosku stawek jednostkowych;</a:t>
            </a:r>
          </a:p>
          <a:p>
            <a:pPr marL="342900" indent="-342900">
              <a:buFontTx/>
              <a:buAutoNum type="alphaLcParenR"/>
              <a:defRPr/>
            </a:pPr>
            <a:r>
              <a:rPr lang="pl-PL" sz="1900" dirty="0">
                <a:solidFill>
                  <a:srgbClr val="002060"/>
                </a:solidFill>
                <a:latin typeface="+mn-lt"/>
              </a:rPr>
              <a:t>W przypadku projektów rozliczanych na podstawie rzeczywiście poniesionych wydatków – 5% rozliczanych we wniosku pozycji wydatków.</a:t>
            </a:r>
          </a:p>
          <a:p>
            <a:pPr>
              <a:defRPr/>
            </a:pPr>
            <a:endParaRPr lang="pl-PL" sz="1900" b="1" dirty="0">
              <a:solidFill>
                <a:srgbClr val="002060"/>
              </a:solidFill>
              <a:latin typeface="+mn-lt"/>
            </a:endParaRPr>
          </a:p>
          <a:p>
            <a:pPr marL="0" indent="0">
              <a:buNone/>
              <a:defRPr/>
            </a:pPr>
            <a:r>
              <a:rPr lang="pl-PL" sz="1900" b="1" dirty="0">
                <a:solidFill>
                  <a:srgbClr val="002060"/>
                </a:solidFill>
                <a:latin typeface="+mn-lt"/>
              </a:rPr>
              <a:t>W obu przypadkach, tj. w pkt b i c – ilość pozycji w próbie stanowi nie miej niż 3 i nie więcej niż 10 pozycji  wskazanych we wniosku, a w przypadku wykazania mniej niż 3 pozycji, weryfikacji podlegają pozycje wykazane we wniosku o płatność. </a:t>
            </a:r>
          </a:p>
          <a:p>
            <a:pPr marL="0" indent="0">
              <a:buNone/>
            </a:pPr>
            <a:endParaRPr lang="pl-PL" dirty="0"/>
          </a:p>
        </p:txBody>
      </p:sp>
    </p:spTree>
    <p:extLst>
      <p:ext uri="{BB962C8B-B14F-4D97-AF65-F5344CB8AC3E}">
        <p14:creationId xmlns:p14="http://schemas.microsoft.com/office/powerpoint/2010/main" val="20849643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899836"/>
            <a:ext cx="8640381" cy="719761"/>
          </a:xfrm>
        </p:spPr>
        <p:txBody>
          <a:bodyPr>
            <a:normAutofit/>
          </a:bodyPr>
          <a:lstStyle/>
          <a:p>
            <a:pPr>
              <a:lnSpc>
                <a:spcPct val="100000"/>
              </a:lnSpc>
              <a:defRPr/>
            </a:pPr>
            <a:r>
              <a:rPr lang="pl-PL" altLang="pl-PL" sz="2000" dirty="0">
                <a:solidFill>
                  <a:srgbClr val="002060"/>
                </a:solidFill>
                <a:latin typeface="+mn-lt"/>
              </a:rPr>
              <a:t>Zagadnienia ogólne</a:t>
            </a:r>
            <a:br>
              <a:rPr lang="pl-PL" altLang="pl-PL" sz="2000" dirty="0">
                <a:solidFill>
                  <a:schemeClr val="bg1"/>
                </a:solidFill>
                <a:latin typeface="+mn-lt"/>
              </a:rPr>
            </a:br>
            <a:endParaRPr lang="pl-PL" sz="2000" dirty="0">
              <a:latin typeface="+mn-lt"/>
              <a:ea typeface="Open Sans" panose="020B0606030504020204" pitchFamily="34" charset="0"/>
              <a:cs typeface="Open Sans" panose="020B0606030504020204" pitchFamily="34" charset="0"/>
            </a:endParaRPr>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5</a:t>
            </a:fld>
            <a:endParaRPr lang="pl-PL" dirty="0"/>
          </a:p>
        </p:txBody>
      </p:sp>
      <p:sp>
        <p:nvSpPr>
          <p:cNvPr id="4" name="Symbol zastępczy zawartości 3">
            <a:extLst>
              <a:ext uri="{FF2B5EF4-FFF2-40B4-BE49-F238E27FC236}">
                <a16:creationId xmlns:a16="http://schemas.microsoft.com/office/drawing/2014/main" id="{7678480A-4478-DBDC-2084-EB07E88CED5D}"/>
              </a:ext>
            </a:extLst>
          </p:cNvPr>
          <p:cNvSpPr>
            <a:spLocks noGrp="1"/>
          </p:cNvSpPr>
          <p:nvPr>
            <p:ph idx="1"/>
          </p:nvPr>
        </p:nvSpPr>
        <p:spPr>
          <a:xfrm>
            <a:off x="1024818" y="1763614"/>
            <a:ext cx="8640382" cy="3024336"/>
          </a:xfrm>
        </p:spPr>
        <p:txBody>
          <a:bodyPr>
            <a:normAutofit/>
          </a:bodyPr>
          <a:lstStyle/>
          <a:p>
            <a:pPr algn="ctr">
              <a:defRPr/>
            </a:pPr>
            <a:endParaRPr lang="pl-PL" b="1" dirty="0">
              <a:solidFill>
                <a:schemeClr val="tx2"/>
              </a:solidFill>
              <a:ea typeface="Open Sans" panose="020B0606030504020204" pitchFamily="34" charset="0"/>
              <a:cs typeface="Open Sans" panose="020B0606030504020204" pitchFamily="34" charset="0"/>
            </a:endParaRPr>
          </a:p>
          <a:p>
            <a:pPr marL="285750" indent="-285750">
              <a:lnSpc>
                <a:spcPct val="100000"/>
              </a:lnSpc>
              <a:buFont typeface="Arial" panose="020B0604020202020204" pitchFamily="34" charset="0"/>
              <a:buChar char="•"/>
              <a:defRPr/>
            </a:pPr>
            <a:r>
              <a:rPr lang="pl-PL" dirty="0">
                <a:solidFill>
                  <a:srgbClr val="002060"/>
                </a:solidFill>
                <a:latin typeface="+mn-lt"/>
                <a:ea typeface="Open Sans" panose="020B0606030504020204" pitchFamily="34" charset="0"/>
                <a:cs typeface="Open Sans" panose="020B0606030504020204" pitchFamily="34" charset="0"/>
              </a:rPr>
              <a:t>Okres kwalifikowalności wydatków od 1 stycznia 2021 roku do 31 grudnia 2029 roku.</a:t>
            </a:r>
          </a:p>
          <a:p>
            <a:pPr marL="285750" indent="-285750" algn="just">
              <a:lnSpc>
                <a:spcPct val="100000"/>
              </a:lnSpc>
              <a:buFont typeface="Arial" panose="020B0604020202020204" pitchFamily="34" charset="0"/>
              <a:buChar char="•"/>
              <a:defRPr/>
            </a:pPr>
            <a:r>
              <a:rPr lang="pl-PL" dirty="0">
                <a:solidFill>
                  <a:srgbClr val="002060"/>
                </a:solidFill>
                <a:latin typeface="+mn-lt"/>
                <a:ea typeface="Open Sans"/>
                <a:cs typeface="Open Sans"/>
              </a:rPr>
              <a:t>Dofinansowania </a:t>
            </a:r>
            <a:r>
              <a:rPr lang="pl-PL" b="1" dirty="0">
                <a:solidFill>
                  <a:srgbClr val="002060"/>
                </a:solidFill>
                <a:latin typeface="+mn-lt"/>
                <a:ea typeface="Open Sans"/>
                <a:cs typeface="Open Sans"/>
              </a:rPr>
              <a:t>nie może uzyskać </a:t>
            </a:r>
            <a:r>
              <a:rPr lang="pl-PL" dirty="0">
                <a:solidFill>
                  <a:srgbClr val="002060"/>
                </a:solidFill>
                <a:latin typeface="+mn-lt"/>
                <a:ea typeface="Open Sans"/>
                <a:cs typeface="Open Sans"/>
              </a:rPr>
              <a:t>projekt, który został fizycznie ukończony lub w pełni wdrożony.</a:t>
            </a:r>
          </a:p>
          <a:p>
            <a:pPr marL="285750" indent="-285750" algn="just">
              <a:lnSpc>
                <a:spcPct val="100000"/>
              </a:lnSpc>
              <a:buFont typeface="Arial" panose="020B0604020202020204" pitchFamily="34" charset="0"/>
              <a:buChar char="•"/>
              <a:defRPr/>
            </a:pPr>
            <a:r>
              <a:rPr lang="pl-PL" dirty="0">
                <a:solidFill>
                  <a:srgbClr val="002060"/>
                </a:solidFill>
                <a:latin typeface="+mn-lt"/>
                <a:ea typeface="Open Sans"/>
                <a:cs typeface="Open Sans"/>
              </a:rPr>
              <a:t>Wydatki poniesione </a:t>
            </a:r>
            <a:r>
              <a:rPr lang="pl-PL" b="1" dirty="0">
                <a:solidFill>
                  <a:srgbClr val="002060"/>
                </a:solidFill>
                <a:latin typeface="+mn-lt"/>
                <a:ea typeface="Open Sans"/>
                <a:cs typeface="Open Sans"/>
              </a:rPr>
              <a:t>przed podpisaniem umowy </a:t>
            </a:r>
            <a:r>
              <a:rPr lang="pl-PL" dirty="0">
                <a:solidFill>
                  <a:srgbClr val="002060"/>
                </a:solidFill>
                <a:latin typeface="+mn-lt"/>
                <a:ea typeface="Open Sans"/>
                <a:cs typeface="Open Sans"/>
              </a:rPr>
              <a:t>o dofinansowanie projektu mogą zostać uznane za </a:t>
            </a:r>
            <a:r>
              <a:rPr lang="pl-PL" b="1" dirty="0">
                <a:solidFill>
                  <a:srgbClr val="002060"/>
                </a:solidFill>
                <a:latin typeface="+mn-lt"/>
                <a:ea typeface="Open Sans"/>
                <a:cs typeface="Open Sans"/>
              </a:rPr>
              <a:t>kwalifikowalne </a:t>
            </a:r>
            <a:r>
              <a:rPr lang="pl-PL" dirty="0">
                <a:solidFill>
                  <a:srgbClr val="002060"/>
                </a:solidFill>
                <a:latin typeface="+mn-lt"/>
                <a:ea typeface="Open Sans"/>
                <a:cs typeface="Open Sans"/>
              </a:rPr>
              <a:t>wyłącznie w przypadku spełnienia warunków kwalifikowalności określonych w Wytycznych i w umowie o dofinansowanie projektu.</a:t>
            </a:r>
            <a:endParaRPr lang="pl-PL" dirty="0">
              <a:solidFill>
                <a:srgbClr val="002060"/>
              </a:solidFill>
              <a:latin typeface="+mn-lt"/>
            </a:endParaRPr>
          </a:p>
          <a:p>
            <a:pPr marL="0" indent="0">
              <a:buNone/>
            </a:pPr>
            <a:endParaRPr lang="pl-PL" dirty="0"/>
          </a:p>
        </p:txBody>
      </p:sp>
    </p:spTree>
    <p:extLst>
      <p:ext uri="{BB962C8B-B14F-4D97-AF65-F5344CB8AC3E}">
        <p14:creationId xmlns:p14="http://schemas.microsoft.com/office/powerpoint/2010/main" val="1516052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latin typeface="+mn-lt"/>
                <a:ea typeface="Open Sans" panose="020B0606030504020204" pitchFamily="34" charset="0"/>
                <a:cs typeface="Arial"/>
              </a:rPr>
              <a:t>Weryfikacja wniosków o płatność </a:t>
            </a: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50</a:t>
            </a:fld>
            <a:endParaRPr lang="pl-PL" dirty="0"/>
          </a:p>
        </p:txBody>
      </p:sp>
      <p:sp>
        <p:nvSpPr>
          <p:cNvPr id="3" name="Symbol zastępczy zawartości 2"/>
          <p:cNvSpPr>
            <a:spLocks noGrp="1"/>
          </p:cNvSpPr>
          <p:nvPr>
            <p:ph idx="1"/>
          </p:nvPr>
        </p:nvSpPr>
        <p:spPr>
          <a:xfrm>
            <a:off x="809402" y="1043533"/>
            <a:ext cx="9145015" cy="5904656"/>
          </a:xfrm>
        </p:spPr>
        <p:txBody>
          <a:bodyPr>
            <a:normAutofit fontScale="85000" lnSpcReduction="10000"/>
          </a:bodyPr>
          <a:lstStyle/>
          <a:p>
            <a:pPr algn="ctr">
              <a:lnSpc>
                <a:spcPct val="120000"/>
              </a:lnSpc>
              <a:spcBef>
                <a:spcPct val="0"/>
              </a:spcBef>
              <a:buNone/>
            </a:pPr>
            <a:endParaRPr lang="pl-PL" altLang="pl-PL" sz="2000" b="1" dirty="0">
              <a:solidFill>
                <a:srgbClr val="002060"/>
              </a:solidFill>
            </a:endParaRPr>
          </a:p>
          <a:p>
            <a:pPr marL="0" indent="0" algn="ctr">
              <a:lnSpc>
                <a:spcPct val="120000"/>
              </a:lnSpc>
              <a:buNone/>
              <a:defRPr/>
            </a:pPr>
            <a:r>
              <a:rPr lang="pl-PL" sz="2000" b="1" dirty="0">
                <a:solidFill>
                  <a:srgbClr val="002060"/>
                </a:solidFill>
              </a:rPr>
              <a:t>Dobór próby dokumentów do kontroli wniosków o płatność. Założenia metodyki Instytucji Pośredniczącej FEDS</a:t>
            </a:r>
          </a:p>
          <a:p>
            <a:pPr marL="0" indent="0" algn="ctr">
              <a:lnSpc>
                <a:spcPct val="120000"/>
              </a:lnSpc>
              <a:buNone/>
              <a:defRPr/>
            </a:pPr>
            <a:endParaRPr lang="pl-PL" sz="2000" b="1" dirty="0">
              <a:solidFill>
                <a:srgbClr val="002060"/>
              </a:solidFill>
            </a:endParaRPr>
          </a:p>
          <a:p>
            <a:pPr marL="0" indent="0" algn="ctr">
              <a:lnSpc>
                <a:spcPct val="120000"/>
              </a:lnSpc>
              <a:buNone/>
              <a:defRPr/>
            </a:pPr>
            <a:r>
              <a:rPr lang="pl-PL" sz="2000" dirty="0">
                <a:solidFill>
                  <a:srgbClr val="002060"/>
                </a:solidFill>
              </a:rPr>
              <a:t>Próba wydatków w przypadku projektów rozliczanych na podstawie rzeczywiście poniesionych wydatków, uwzględnia wydatki wybrane metodą osądu eksperckiego z obszarów ryzykownych.</a:t>
            </a:r>
          </a:p>
          <a:p>
            <a:pPr algn="ctr">
              <a:lnSpc>
                <a:spcPct val="120000"/>
              </a:lnSpc>
              <a:defRPr/>
            </a:pPr>
            <a:endParaRPr lang="pl-PL" sz="2000" dirty="0">
              <a:solidFill>
                <a:srgbClr val="002060"/>
              </a:solidFill>
            </a:endParaRPr>
          </a:p>
          <a:p>
            <a:pPr marL="0" indent="0" algn="ctr">
              <a:lnSpc>
                <a:spcPct val="120000"/>
              </a:lnSpc>
              <a:buNone/>
              <a:defRPr/>
            </a:pPr>
            <a:r>
              <a:rPr lang="pl-PL" sz="2000" dirty="0">
                <a:solidFill>
                  <a:srgbClr val="002060"/>
                </a:solidFill>
              </a:rPr>
              <a:t>Wydatki ryzykowne powinny być dobierane w szczególności z następujących obszarów:</a:t>
            </a:r>
          </a:p>
          <a:p>
            <a:pPr marL="342900" indent="-342900" algn="ctr">
              <a:lnSpc>
                <a:spcPct val="120000"/>
              </a:lnSpc>
              <a:buFontTx/>
              <a:buAutoNum type="alphaLcParenR"/>
              <a:defRPr/>
            </a:pPr>
            <a:r>
              <a:rPr lang="pl-PL" sz="2000" dirty="0">
                <a:solidFill>
                  <a:srgbClr val="002060"/>
                </a:solidFill>
              </a:rPr>
              <a:t>angażowanie personelu,</a:t>
            </a:r>
          </a:p>
          <a:p>
            <a:pPr marL="342900" indent="-342900" algn="ctr">
              <a:lnSpc>
                <a:spcPct val="120000"/>
              </a:lnSpc>
              <a:buFontTx/>
              <a:buAutoNum type="alphaLcParenR"/>
              <a:defRPr/>
            </a:pPr>
            <a:r>
              <a:rPr lang="pl-PL" sz="2000" dirty="0">
                <a:solidFill>
                  <a:srgbClr val="002060"/>
                </a:solidFill>
              </a:rPr>
              <a:t>udzielanie zamówień publicznych, a zwłaszcza zamówień o wartości przekraczającej 50 000 PLN netto, m.in. w kontekście dokonywania rozeznania rynku oraz stosowania konkurencyjności procedur, o których mowa w Wytycznych dotyczących kwalifikowalności wydatków na lata 2021-2027,</a:t>
            </a:r>
          </a:p>
          <a:p>
            <a:pPr marL="342900" indent="-342900" algn="ctr">
              <a:lnSpc>
                <a:spcPct val="120000"/>
              </a:lnSpc>
              <a:buFontTx/>
              <a:buAutoNum type="alphaLcParenR"/>
              <a:defRPr/>
            </a:pPr>
            <a:r>
              <a:rPr lang="pl-PL" sz="2000" dirty="0">
                <a:solidFill>
                  <a:srgbClr val="002060"/>
                </a:solidFill>
              </a:rPr>
              <a:t>Wykonanie produktów/opracowań/ekspertyz na rzecz projektu, w szczególności powstałych jako efekty umów cywilnoprawnych zawartych w projekcie.    </a:t>
            </a:r>
          </a:p>
          <a:p>
            <a:pPr marL="0" indent="0">
              <a:buNone/>
            </a:pPr>
            <a:endParaRPr lang="pl-PL" dirty="0"/>
          </a:p>
        </p:txBody>
      </p:sp>
    </p:spTree>
    <p:extLst>
      <p:ext uri="{BB962C8B-B14F-4D97-AF65-F5344CB8AC3E}">
        <p14:creationId xmlns:p14="http://schemas.microsoft.com/office/powerpoint/2010/main" val="18055931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latin typeface="+mn-lt"/>
                <a:ea typeface="Open Sans" panose="020B0606030504020204" pitchFamily="34" charset="0"/>
                <a:cs typeface="Arial"/>
              </a:rPr>
              <a:t>Weryfikacja wniosków o płatność </a:t>
            </a: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51</a:t>
            </a:fld>
            <a:endParaRPr lang="pl-PL" dirty="0"/>
          </a:p>
        </p:txBody>
      </p:sp>
      <p:sp>
        <p:nvSpPr>
          <p:cNvPr id="3" name="Symbol zastępczy zawartości 2"/>
          <p:cNvSpPr>
            <a:spLocks noGrp="1"/>
          </p:cNvSpPr>
          <p:nvPr>
            <p:ph idx="1"/>
          </p:nvPr>
        </p:nvSpPr>
        <p:spPr>
          <a:xfrm>
            <a:off x="1025907" y="1547589"/>
            <a:ext cx="8640382" cy="5112250"/>
          </a:xfrm>
        </p:spPr>
        <p:txBody>
          <a:bodyPr>
            <a:normAutofit/>
          </a:bodyPr>
          <a:lstStyle/>
          <a:p>
            <a:pPr algn="ctr">
              <a:spcBef>
                <a:spcPct val="0"/>
              </a:spcBef>
              <a:buNone/>
            </a:pPr>
            <a:endParaRPr lang="pl-PL" altLang="pl-PL" b="1" dirty="0">
              <a:solidFill>
                <a:srgbClr val="002060"/>
              </a:solidFill>
              <a:latin typeface="+mn-lt"/>
            </a:endParaRPr>
          </a:p>
          <a:p>
            <a:pPr algn="ctr">
              <a:spcBef>
                <a:spcPct val="0"/>
              </a:spcBef>
              <a:buNone/>
            </a:pPr>
            <a:endParaRPr lang="pl-PL" altLang="pl-PL" b="1" dirty="0">
              <a:solidFill>
                <a:srgbClr val="002060"/>
              </a:solidFill>
              <a:latin typeface="+mn-lt"/>
            </a:endParaRPr>
          </a:p>
          <a:p>
            <a:pPr algn="ctr">
              <a:spcBef>
                <a:spcPct val="0"/>
              </a:spcBef>
              <a:buNone/>
            </a:pPr>
            <a:r>
              <a:rPr lang="pl-PL" altLang="pl-PL" b="1" dirty="0">
                <a:solidFill>
                  <a:srgbClr val="002060"/>
                </a:solidFill>
                <a:latin typeface="+mn-lt"/>
              </a:rPr>
              <a:t>Dobór próby dokumentów do kontroli wniosków o płatność. Założenia metodyki Instytucji Pośredniczącej  FEDS</a:t>
            </a:r>
          </a:p>
          <a:p>
            <a:pPr algn="ctr">
              <a:spcBef>
                <a:spcPct val="0"/>
              </a:spcBef>
              <a:buNone/>
            </a:pPr>
            <a:endParaRPr lang="pl-PL" altLang="pl-PL" b="1" dirty="0">
              <a:solidFill>
                <a:srgbClr val="002060"/>
              </a:solidFill>
              <a:latin typeface="+mn-lt"/>
            </a:endParaRPr>
          </a:p>
          <a:p>
            <a:pPr algn="ctr">
              <a:spcBef>
                <a:spcPct val="0"/>
              </a:spcBef>
              <a:buNone/>
            </a:pPr>
            <a:r>
              <a:rPr lang="pl-PL" altLang="pl-PL" dirty="0">
                <a:solidFill>
                  <a:srgbClr val="002060"/>
                </a:solidFill>
                <a:latin typeface="+mn-lt"/>
              </a:rPr>
              <a:t>Dokumentacja dotycząca kwalifikowalności uczestników, weryfikowana jest na próbie 5% uczestników, którzy przystąpili do projektu w okresie rozliczeniowym, za jaki składany jest wniosek, przy czym ilość pozycji w próbie stanowi nie mniej niż 3 i nie więcej niż 10 pozycji wykazanych we wniosku, a w przypadku wykazania mniej niż 3 pozycji należy zweryfikować wszystkie pozycje wykazane we wniosku. </a:t>
            </a:r>
          </a:p>
          <a:p>
            <a:pPr marL="0" indent="0">
              <a:buNone/>
            </a:pPr>
            <a:endParaRPr lang="pl-PL" dirty="0"/>
          </a:p>
        </p:txBody>
      </p:sp>
    </p:spTree>
    <p:extLst>
      <p:ext uri="{BB962C8B-B14F-4D97-AF65-F5344CB8AC3E}">
        <p14:creationId xmlns:p14="http://schemas.microsoft.com/office/powerpoint/2010/main" val="11789160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latin typeface="+mn-lt"/>
                <a:ea typeface="Open Sans" panose="020B0606030504020204" pitchFamily="34" charset="0"/>
                <a:cs typeface="Arial"/>
              </a:rPr>
              <a:t>Weryfikacja kwalifikowalności uczestników</a:t>
            </a: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52</a:t>
            </a:fld>
            <a:endParaRPr lang="pl-PL" dirty="0"/>
          </a:p>
        </p:txBody>
      </p:sp>
      <p:pic>
        <p:nvPicPr>
          <p:cNvPr id="6" name="Obraz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25525" y="1681396"/>
            <a:ext cx="8640763" cy="484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91421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latin typeface="+mn-lt"/>
                <a:ea typeface="Open Sans" panose="020B0606030504020204" pitchFamily="34" charset="0"/>
                <a:cs typeface="Arial"/>
              </a:rPr>
              <a:t>Weryfikacja kwalifikowalności uczestników</a:t>
            </a: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53</a:t>
            </a:fld>
            <a:endParaRPr lang="pl-PL" dirty="0"/>
          </a:p>
        </p:txBody>
      </p:sp>
      <p:sp>
        <p:nvSpPr>
          <p:cNvPr id="3" name="Symbol zastępczy zawartości 2"/>
          <p:cNvSpPr>
            <a:spLocks noGrp="1"/>
          </p:cNvSpPr>
          <p:nvPr>
            <p:ph idx="1"/>
          </p:nvPr>
        </p:nvSpPr>
        <p:spPr>
          <a:xfrm>
            <a:off x="1025907" y="1187549"/>
            <a:ext cx="8640382" cy="5472290"/>
          </a:xfrm>
        </p:spPr>
        <p:txBody>
          <a:bodyPr>
            <a:normAutofit/>
          </a:bodyPr>
          <a:lstStyle/>
          <a:p>
            <a:pPr marL="0" indent="0" algn="ctr">
              <a:buNone/>
            </a:pPr>
            <a:endParaRPr lang="pl-PL" dirty="0">
              <a:solidFill>
                <a:srgbClr val="002060"/>
              </a:solidFill>
              <a:latin typeface="+mn-lt"/>
            </a:endParaRPr>
          </a:p>
          <a:p>
            <a:pPr marL="0" indent="0" algn="ctr">
              <a:buNone/>
            </a:pPr>
            <a:r>
              <a:rPr lang="pl-PL" dirty="0">
                <a:solidFill>
                  <a:srgbClr val="002060"/>
                </a:solidFill>
                <a:latin typeface="+mn-lt"/>
              </a:rPr>
              <a:t>W projektach, w których warunkiem kwalifikowalności uczestnika projektu jest status osoby bezrobotnej lub biernej zawodowo, dokumentem jest zaświadczenie z Zakładu Ubezpieczeń Społecznych (ZUS) </a:t>
            </a:r>
            <a:r>
              <a:rPr lang="pl-PL" b="1" dirty="0">
                <a:solidFill>
                  <a:srgbClr val="002060"/>
                </a:solidFill>
                <a:latin typeface="+mn-lt"/>
              </a:rPr>
              <a:t>lub potwierdzenie wygenerowane z Platformy Usług Elektronicznych ZUS</a:t>
            </a:r>
            <a:r>
              <a:rPr lang="pl-PL" dirty="0">
                <a:solidFill>
                  <a:srgbClr val="002060"/>
                </a:solidFill>
                <a:latin typeface="+mn-lt"/>
              </a:rPr>
              <a:t>, potwierdzające status tych osób jako osób bezrobotnych lub biernych zawodowo w dniu jego wydania (</a:t>
            </a:r>
            <a:r>
              <a:rPr lang="pl-PL" i="1" dirty="0">
                <a:solidFill>
                  <a:srgbClr val="002060"/>
                </a:solidFill>
                <a:latin typeface="+mn-lt"/>
              </a:rPr>
              <a:t>zaświadczenie/potwierdzenie obejmuje np. brak tytułu do odprowadzania składek na ubezpieczenia społeczne w związku z zatrudnieniem lub wykonywaniem innej pracy zarobkowej; o zaświadczenie z ZUS można ubiegać się składając np. wniosek na druku US-7 lub poprzez Platformę Usług Elektronicznych ZUS</a:t>
            </a:r>
            <a:r>
              <a:rPr lang="pl-PL" dirty="0">
                <a:solidFill>
                  <a:srgbClr val="002060"/>
                </a:solidFill>
                <a:latin typeface="+mn-lt"/>
              </a:rPr>
              <a:t>). W przypadku osób bezrobotnych zarejestrowanych w powiatowym urzędzie pracy (PUP), dokumentem tym może być również zaświadczenie z PUP o posiadaniu statusu osoby bezrobotnej w dniu jego wydania. </a:t>
            </a:r>
          </a:p>
          <a:p>
            <a:pPr marL="0" indent="0" algn="ctr">
              <a:buNone/>
            </a:pPr>
            <a:endParaRPr lang="pl-PL" dirty="0">
              <a:solidFill>
                <a:srgbClr val="002060"/>
              </a:solidFill>
              <a:latin typeface="+mn-lt"/>
            </a:endParaRPr>
          </a:p>
          <a:p>
            <a:pPr marL="0" indent="0" algn="ctr">
              <a:buNone/>
            </a:pPr>
            <a:r>
              <a:rPr lang="pl-PL" dirty="0">
                <a:solidFill>
                  <a:srgbClr val="002060"/>
                </a:solidFill>
              </a:rPr>
              <a:t>Zaświadczenia w/w </a:t>
            </a:r>
            <a:r>
              <a:rPr lang="pl-PL" b="1" dirty="0">
                <a:solidFill>
                  <a:srgbClr val="002060"/>
                </a:solidFill>
              </a:rPr>
              <a:t>uznaje się za ważne przez </a:t>
            </a:r>
            <a:r>
              <a:rPr lang="pl-PL" b="1" u="sng" dirty="0">
                <a:solidFill>
                  <a:srgbClr val="002060"/>
                </a:solidFill>
              </a:rPr>
              <a:t>okres 30 dni </a:t>
            </a:r>
            <a:r>
              <a:rPr lang="pl-PL" b="1" dirty="0">
                <a:solidFill>
                  <a:srgbClr val="002060"/>
                </a:solidFill>
              </a:rPr>
              <a:t>od dnia ich wydania.</a:t>
            </a:r>
            <a:r>
              <a:rPr lang="pl-PL" dirty="0">
                <a:solidFill>
                  <a:srgbClr val="002060"/>
                </a:solidFill>
              </a:rPr>
              <a:t> Rozpoczęcie wsparcia przez uczestnika projektu, którego kwalifikowalność została potwierdzona zaświadczeniem, </a:t>
            </a:r>
            <a:r>
              <a:rPr lang="pl-PL" b="1" dirty="0">
                <a:solidFill>
                  <a:srgbClr val="002060"/>
                </a:solidFill>
              </a:rPr>
              <a:t>powinno nastąpić nie później </a:t>
            </a:r>
            <a:br>
              <a:rPr lang="pl-PL" b="1" dirty="0">
                <a:solidFill>
                  <a:srgbClr val="002060"/>
                </a:solidFill>
              </a:rPr>
            </a:br>
            <a:r>
              <a:rPr lang="pl-PL" b="1" u="sng" dirty="0">
                <a:solidFill>
                  <a:srgbClr val="002060"/>
                </a:solidFill>
              </a:rPr>
              <a:t>niż 30 dni </a:t>
            </a:r>
            <a:r>
              <a:rPr lang="pl-PL" b="1" dirty="0">
                <a:solidFill>
                  <a:srgbClr val="002060"/>
                </a:solidFill>
              </a:rPr>
              <a:t>od dnia wystawienia zaświadczenia</a:t>
            </a:r>
            <a:r>
              <a:rPr lang="pl-PL" dirty="0">
                <a:solidFill>
                  <a:srgbClr val="002060"/>
                </a:solidFill>
              </a:rPr>
              <a:t>.</a:t>
            </a:r>
          </a:p>
          <a:p>
            <a:pPr marL="0" indent="0" algn="ctr">
              <a:buNone/>
            </a:pPr>
            <a:endParaRPr lang="pl-PL" dirty="0">
              <a:solidFill>
                <a:srgbClr val="002060"/>
              </a:solidFill>
              <a:latin typeface="+mn-lt"/>
            </a:endParaRPr>
          </a:p>
        </p:txBody>
      </p:sp>
    </p:spTree>
    <p:extLst>
      <p:ext uri="{BB962C8B-B14F-4D97-AF65-F5344CB8AC3E}">
        <p14:creationId xmlns:p14="http://schemas.microsoft.com/office/powerpoint/2010/main" val="210353199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latin typeface="+mn-lt"/>
                <a:ea typeface="Open Sans" panose="020B0606030504020204" pitchFamily="34" charset="0"/>
                <a:cs typeface="Arial"/>
              </a:rPr>
              <a:t>Weryfikacja kwalifikowalności uczestników</a:t>
            </a: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54</a:t>
            </a:fld>
            <a:endParaRPr lang="pl-PL" dirty="0"/>
          </a:p>
        </p:txBody>
      </p:sp>
      <p:sp>
        <p:nvSpPr>
          <p:cNvPr id="3" name="Symbol zastępczy zawartości 2"/>
          <p:cNvSpPr>
            <a:spLocks noGrp="1"/>
          </p:cNvSpPr>
          <p:nvPr>
            <p:ph idx="1"/>
          </p:nvPr>
        </p:nvSpPr>
        <p:spPr>
          <a:xfrm>
            <a:off x="1025907" y="1187549"/>
            <a:ext cx="8640382" cy="5472290"/>
          </a:xfrm>
        </p:spPr>
        <p:txBody>
          <a:bodyPr/>
          <a:lstStyle/>
          <a:p>
            <a:pPr marL="0" indent="0" algn="ctr">
              <a:buNone/>
            </a:pPr>
            <a:endParaRPr lang="pl-PL" dirty="0">
              <a:solidFill>
                <a:srgbClr val="002060"/>
              </a:solidFill>
              <a:latin typeface="+mn-lt"/>
            </a:endParaRPr>
          </a:p>
          <a:p>
            <a:pPr marL="0" indent="0" algn="ctr">
              <a:buNone/>
            </a:pPr>
            <a:r>
              <a:rPr lang="pl-PL" dirty="0">
                <a:solidFill>
                  <a:srgbClr val="002060"/>
                </a:solidFill>
                <a:latin typeface="+mn-lt"/>
              </a:rPr>
              <a:t>Uczestnik projektu nie składa zaświadczenia, potwierdzającego warunek kwalifikowalności, jeżeli Beneficjent posiada dostęp do danych w systemie teleinformatycznym ZUS lub PUP niezbędnych do potwierdzenia jego kwalifikowalności. Beneficjent samodzielnie przeprowadza weryfikację kwalifikowalności uczestnika projektu, co dokumentuje w postaci elektronicznej, np. wydrukami (do pliku) z systemu teleinformatycznego. </a:t>
            </a:r>
          </a:p>
          <a:p>
            <a:pPr marL="0" indent="0" algn="ctr">
              <a:buNone/>
            </a:pPr>
            <a:endParaRPr lang="pl-PL" dirty="0">
              <a:solidFill>
                <a:srgbClr val="002060"/>
              </a:solidFill>
              <a:latin typeface="+mn-lt"/>
            </a:endParaRPr>
          </a:p>
          <a:p>
            <a:pPr marL="0" indent="0" algn="ctr">
              <a:buNone/>
            </a:pPr>
            <a:r>
              <a:rPr lang="pl-PL" dirty="0">
                <a:solidFill>
                  <a:srgbClr val="002060"/>
                </a:solidFill>
                <a:latin typeface="+mn-lt"/>
              </a:rPr>
              <a:t>Kwalifikowalność uczestnika projektu lub podmiotu otrzymującego wsparcie jest potwierdzana bezpośrednio przed udzieleniem mu pierwszej formy wsparcia w ramach projektu, przy czym jeżeli charakter wsparcia uzasadnia prowadzenie rekrutacji na wcześniejszym etapie realizacji projektu – kwalifikowalność uczestnika projektu lub podmiotu otrzymującego wsparcie potwierdzana może być na etapie rekrutacji do projektu.</a:t>
            </a:r>
          </a:p>
        </p:txBody>
      </p:sp>
    </p:spTree>
    <p:extLst>
      <p:ext uri="{BB962C8B-B14F-4D97-AF65-F5344CB8AC3E}">
        <p14:creationId xmlns:p14="http://schemas.microsoft.com/office/powerpoint/2010/main" val="40950272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latin typeface="+mn-lt"/>
                <a:ea typeface="Open Sans" panose="020B0606030504020204" pitchFamily="34" charset="0"/>
                <a:cs typeface="Arial"/>
              </a:rPr>
              <a:t>Weryfikacja kwalifikowalności uczestników</a:t>
            </a: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55</a:t>
            </a:fld>
            <a:endParaRPr lang="pl-PL" dirty="0"/>
          </a:p>
        </p:txBody>
      </p:sp>
      <p:sp>
        <p:nvSpPr>
          <p:cNvPr id="3" name="Symbol zastępczy zawartości 2"/>
          <p:cNvSpPr>
            <a:spLocks noGrp="1"/>
          </p:cNvSpPr>
          <p:nvPr>
            <p:ph idx="1"/>
          </p:nvPr>
        </p:nvSpPr>
        <p:spPr>
          <a:xfrm>
            <a:off x="1025907" y="1187549"/>
            <a:ext cx="8640382" cy="5472290"/>
          </a:xfrm>
        </p:spPr>
        <p:txBody>
          <a:bodyPr/>
          <a:lstStyle/>
          <a:p>
            <a:pPr marL="0" indent="0" algn="ctr">
              <a:buNone/>
            </a:pPr>
            <a:endParaRPr lang="pl-PL" dirty="0">
              <a:solidFill>
                <a:srgbClr val="002060"/>
              </a:solidFill>
              <a:latin typeface="+mn-lt"/>
            </a:endParaRPr>
          </a:p>
          <a:p>
            <a:pPr marL="0" indent="0" algn="ctr">
              <a:buNone/>
            </a:pPr>
            <a:r>
              <a:rPr lang="pl-PL" dirty="0">
                <a:solidFill>
                  <a:srgbClr val="002060"/>
                </a:solidFill>
                <a:latin typeface="+mn-lt"/>
              </a:rPr>
              <a:t>Przystępując do projektu uczestnik projektu musi potwierdzić zapoznanie się z informacjami wynikającymi z art. 13 i art. 14 rozporządzenia Parlamentu Europejskiego i Rady (UE) 2016/679 z dnia 27 kwietnia 2016 r. w sprawie ochrony osób fizycznych w związku z przetwarzaniem danych osobowych i w sprawie swobodnego przepływu takich danych oraz uchylenia dyrektywy 95/46/WE. </a:t>
            </a:r>
          </a:p>
          <a:p>
            <a:pPr marL="0" indent="0" algn="ctr">
              <a:buNone/>
            </a:pPr>
            <a:r>
              <a:rPr lang="pl-PL" dirty="0">
                <a:solidFill>
                  <a:srgbClr val="002060"/>
                </a:solidFill>
                <a:latin typeface="+mn-lt"/>
              </a:rPr>
              <a:t>W przypadku uczestnika projektu nieposiadającego zdolności do czynności prawnych, fakt zapoznania się z powyższymi informacjami potwierdza jego opiekun prawny. </a:t>
            </a:r>
          </a:p>
          <a:p>
            <a:pPr marL="0" indent="0" algn="ctr">
              <a:buNone/>
            </a:pPr>
            <a:r>
              <a:rPr lang="pl-PL" u="sng" dirty="0">
                <a:solidFill>
                  <a:srgbClr val="002060"/>
                </a:solidFill>
                <a:latin typeface="+mn-lt"/>
              </a:rPr>
              <a:t>Sposób udokumentowania zapoznania się z powyższymi informacjami musi pozwalać na zachowanie ścieżki audytu. </a:t>
            </a:r>
            <a:br>
              <a:rPr lang="pl-PL" u="sng" dirty="0">
                <a:solidFill>
                  <a:srgbClr val="002060"/>
                </a:solidFill>
                <a:latin typeface="+mn-lt"/>
              </a:rPr>
            </a:br>
            <a:r>
              <a:rPr lang="pl-PL" dirty="0">
                <a:solidFill>
                  <a:srgbClr val="002060"/>
                </a:solidFill>
                <a:latin typeface="+mn-lt"/>
              </a:rPr>
              <a:t>(fakt ten może </a:t>
            </a:r>
            <a:r>
              <a:rPr lang="pl-PL">
                <a:solidFill>
                  <a:srgbClr val="002060"/>
                </a:solidFill>
                <a:latin typeface="+mn-lt"/>
              </a:rPr>
              <a:t>być weryfikowany </a:t>
            </a:r>
            <a:r>
              <a:rPr lang="pl-PL" dirty="0">
                <a:solidFill>
                  <a:srgbClr val="002060"/>
                </a:solidFill>
                <a:latin typeface="+mn-lt"/>
              </a:rPr>
              <a:t>na etapie analizy pogłębionej przy weryfikacji wniosku o płatność, kontroli na miejscu lub innych organów kontrolnych)</a:t>
            </a:r>
          </a:p>
        </p:txBody>
      </p:sp>
    </p:spTree>
    <p:extLst>
      <p:ext uri="{BB962C8B-B14F-4D97-AF65-F5344CB8AC3E}">
        <p14:creationId xmlns:p14="http://schemas.microsoft.com/office/powerpoint/2010/main" val="34698173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latin typeface="+mn-lt"/>
                <a:ea typeface="Open Sans" panose="020B0606030504020204" pitchFamily="34" charset="0"/>
                <a:cs typeface="Arial"/>
              </a:rPr>
              <a:t>Harmonogram płatności (fragment zapisu z umowy)</a:t>
            </a: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56</a:t>
            </a:fld>
            <a:endParaRPr lang="pl-PL" dirty="0"/>
          </a:p>
        </p:txBody>
      </p:sp>
      <p:pic>
        <p:nvPicPr>
          <p:cNvPr id="4" name="Symbol zastępczy zawartości 3"/>
          <p:cNvPicPr>
            <a:picLocks noGrp="1" noChangeAspect="1"/>
          </p:cNvPicPr>
          <p:nvPr>
            <p:ph idx="1"/>
          </p:nvPr>
        </p:nvPicPr>
        <p:blipFill>
          <a:blip r:embed="rId2"/>
          <a:stretch>
            <a:fillRect/>
          </a:stretch>
        </p:blipFill>
        <p:spPr>
          <a:xfrm>
            <a:off x="1241450" y="2483693"/>
            <a:ext cx="7992887" cy="3528392"/>
          </a:xfrm>
          <a:prstGeom prst="rect">
            <a:avLst/>
          </a:prstGeom>
        </p:spPr>
      </p:pic>
    </p:spTree>
    <p:extLst>
      <p:ext uri="{BB962C8B-B14F-4D97-AF65-F5344CB8AC3E}">
        <p14:creationId xmlns:p14="http://schemas.microsoft.com/office/powerpoint/2010/main" val="36662405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latin typeface="+mn-lt"/>
                <a:ea typeface="Open Sans" panose="020B0606030504020204" pitchFamily="34" charset="0"/>
                <a:cs typeface="Arial"/>
              </a:rPr>
              <a:t>Harmonogram płatności</a:t>
            </a: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57</a:t>
            </a:fld>
            <a:endParaRPr lang="pl-PL" dirty="0"/>
          </a:p>
        </p:txBody>
      </p:sp>
      <p:sp>
        <p:nvSpPr>
          <p:cNvPr id="7" name="Symbol zastępczy zawartości 6"/>
          <p:cNvSpPr>
            <a:spLocks noGrp="1"/>
          </p:cNvSpPr>
          <p:nvPr>
            <p:ph idx="1"/>
          </p:nvPr>
        </p:nvSpPr>
        <p:spPr>
          <a:xfrm>
            <a:off x="809402" y="1187549"/>
            <a:ext cx="9001000" cy="5688632"/>
          </a:xfrm>
        </p:spPr>
        <p:txBody>
          <a:bodyPr>
            <a:normAutofit fontScale="92500"/>
          </a:bodyPr>
          <a:lstStyle/>
          <a:p>
            <a:r>
              <a:rPr lang="pl-PL" altLang="pl-PL" sz="2100" dirty="0">
                <a:solidFill>
                  <a:srgbClr val="002060"/>
                </a:solidFill>
                <a:latin typeface="+mn-lt"/>
              </a:rPr>
              <a:t>W przeszłych okresach programowania w ustawie o finansach publicznych funkcjonował zapis o naliczaniu odsetek za niezłożenie wniosku o płatność </a:t>
            </a:r>
            <a:r>
              <a:rPr lang="pl-PL" altLang="pl-PL" sz="2100" b="1" dirty="0">
                <a:solidFill>
                  <a:srgbClr val="002060"/>
                </a:solidFill>
                <a:latin typeface="+mn-lt"/>
              </a:rPr>
              <a:t>„na kwotę i w terminie”.</a:t>
            </a:r>
            <a:r>
              <a:rPr lang="pl-PL" altLang="pl-PL" sz="2100" dirty="0">
                <a:solidFill>
                  <a:srgbClr val="002060"/>
                </a:solidFill>
                <a:latin typeface="+mn-lt"/>
              </a:rPr>
              <a:t> Bieżące zapisy w umowach FEDS jak też w art. 189 ustawy o finansach publicznych stanowią, że odsetki nalicza się w przypadku niezłożenia </a:t>
            </a:r>
            <a:r>
              <a:rPr lang="pl-PL" altLang="pl-PL" sz="2100" b="1" dirty="0">
                <a:solidFill>
                  <a:srgbClr val="002060"/>
                </a:solidFill>
                <a:latin typeface="+mn-lt"/>
              </a:rPr>
              <a:t>„wniosku na kwotę”.</a:t>
            </a:r>
            <a:endParaRPr lang="pl-PL" altLang="pl-PL" sz="2100" dirty="0">
              <a:solidFill>
                <a:srgbClr val="002060"/>
              </a:solidFill>
              <a:latin typeface="+mn-lt"/>
            </a:endParaRPr>
          </a:p>
          <a:p>
            <a:r>
              <a:rPr lang="pl-PL" altLang="pl-PL" sz="2100" dirty="0">
                <a:solidFill>
                  <a:srgbClr val="002060"/>
                </a:solidFill>
                <a:latin typeface="+mn-lt"/>
              </a:rPr>
              <a:t>Zniknął zapis „w terminie”, co oznacza wycofanie się ustawodawcy z karania odsetkami za spóźnienia i niedotrzymanie terminu na złożenie każdego wniosku o płatność. </a:t>
            </a:r>
          </a:p>
          <a:p>
            <a:r>
              <a:rPr lang="pl-PL" altLang="pl-PL" sz="2100" dirty="0">
                <a:solidFill>
                  <a:srgbClr val="002060"/>
                </a:solidFill>
                <a:latin typeface="+mn-lt"/>
              </a:rPr>
              <a:t>„Na kwotę” oznacza wniosek, w którym zaplanowano rozliczenie 70% dofinansowania i tylko takiego.</a:t>
            </a:r>
          </a:p>
          <a:p>
            <a:r>
              <a:rPr lang="pl-PL" altLang="pl-PL" sz="2100" dirty="0">
                <a:solidFill>
                  <a:srgbClr val="002060"/>
                </a:solidFill>
                <a:latin typeface="+mn-lt"/>
              </a:rPr>
              <a:t>Jak wiadomo pozostałe wnioski sprawozdawcze (nie rozliczające poziomu 70% transz lub rozliczające mniejszy poziom bez wnioskowania o kolejną transzę) nie podlegają zapisom ustawy art. 189.</a:t>
            </a:r>
          </a:p>
          <a:p>
            <a:r>
              <a:rPr lang="pl-PL" altLang="pl-PL" sz="2100" dirty="0">
                <a:solidFill>
                  <a:srgbClr val="002060"/>
                </a:solidFill>
                <a:latin typeface="+mn-lt"/>
              </a:rPr>
              <a:t>Wiadomo, że w harmonogramie takie wydatki mają charakter szacunkowy co do kwoty – więc gdyby stosować do nich zapisy ustawy oznaczałoby, że zaplanowanie rozliczenia kwoty np. 230 000,00 PLN dla wniosku sprawozdawczego  i rozliczenie np.  228 000,00 PLN obarczone byłoby odsetkami. Stąd „na kwotę” w sposób oczywisty oznacza wniosek 70%- y.  </a:t>
            </a:r>
          </a:p>
          <a:p>
            <a:pPr marL="0" indent="0">
              <a:buNone/>
            </a:pPr>
            <a:endParaRPr lang="pl-PL" dirty="0"/>
          </a:p>
        </p:txBody>
      </p:sp>
    </p:spTree>
    <p:extLst>
      <p:ext uri="{BB962C8B-B14F-4D97-AF65-F5344CB8AC3E}">
        <p14:creationId xmlns:p14="http://schemas.microsoft.com/office/powerpoint/2010/main" val="4421507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latin typeface="+mn-lt"/>
                <a:ea typeface="Open Sans" panose="020B0606030504020204" pitchFamily="34" charset="0"/>
                <a:cs typeface="Arial"/>
              </a:rPr>
              <a:t>Harmonogram płatności</a:t>
            </a: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58</a:t>
            </a:fld>
            <a:endParaRPr lang="pl-PL" dirty="0"/>
          </a:p>
        </p:txBody>
      </p:sp>
      <p:sp>
        <p:nvSpPr>
          <p:cNvPr id="7" name="Symbol zastępczy zawartości 6"/>
          <p:cNvSpPr>
            <a:spLocks noGrp="1"/>
          </p:cNvSpPr>
          <p:nvPr>
            <p:ph idx="1"/>
          </p:nvPr>
        </p:nvSpPr>
        <p:spPr>
          <a:xfrm>
            <a:off x="809402" y="1187549"/>
            <a:ext cx="9001000" cy="5688632"/>
          </a:xfrm>
        </p:spPr>
        <p:txBody>
          <a:bodyPr>
            <a:normAutofit/>
          </a:bodyPr>
          <a:lstStyle/>
          <a:p>
            <a:pPr marL="0" indent="0">
              <a:buNone/>
            </a:pPr>
            <a:endParaRPr lang="pl-PL" altLang="pl-PL" dirty="0">
              <a:solidFill>
                <a:srgbClr val="002060"/>
              </a:solidFill>
            </a:endParaRPr>
          </a:p>
          <a:p>
            <a:pPr marL="0" indent="0" algn="ctr">
              <a:buNone/>
            </a:pPr>
            <a:r>
              <a:rPr lang="pl-PL" altLang="pl-PL" dirty="0">
                <a:solidFill>
                  <a:srgbClr val="002060"/>
                </a:solidFill>
              </a:rPr>
              <a:t>Zatem, aby uniknąć płacenia odsetek Beneficjent musi zgodnie z zapisami umowy złożyć aktualizację harmonogramu najpóźniej przed upływem okresu rozliczeniowego – tak aby nasza akceptacja mieściła się w czasie przed rozpoczęciem kolejnego okresu rozliczeniowego, którego wiadomo najpewniej zmiana dotyczy.</a:t>
            </a:r>
          </a:p>
          <a:p>
            <a:pPr marL="0" indent="0">
              <a:buNone/>
            </a:pPr>
            <a:endParaRPr lang="pl-PL" altLang="pl-PL" dirty="0">
              <a:solidFill>
                <a:srgbClr val="002060"/>
              </a:solidFill>
            </a:endParaRPr>
          </a:p>
          <a:p>
            <a:pPr marL="0" indent="0" algn="ctr">
              <a:buNone/>
            </a:pPr>
            <a:r>
              <a:rPr lang="pl-PL" altLang="pl-PL" dirty="0">
                <a:solidFill>
                  <a:srgbClr val="002060"/>
                </a:solidFill>
              </a:rPr>
              <a:t>UWAGA !</a:t>
            </a:r>
          </a:p>
          <a:p>
            <a:pPr algn="ctr"/>
            <a:endParaRPr lang="pl-PL" altLang="pl-PL" dirty="0">
              <a:solidFill>
                <a:srgbClr val="002060"/>
              </a:solidFill>
            </a:endParaRPr>
          </a:p>
          <a:p>
            <a:pPr marL="0" indent="0" algn="ctr">
              <a:buNone/>
            </a:pPr>
            <a:r>
              <a:rPr lang="pl-PL" altLang="pl-PL" dirty="0">
                <a:solidFill>
                  <a:srgbClr val="002060"/>
                </a:solidFill>
              </a:rPr>
              <a:t>Jesteście Państwo bardzo czujni na harmonogram i o ile spodziewacie się że najbliższy wniosek zgodnie z harmonogramem jest „na kwotę” tj. 70% i wnioskujący – już na 2 tygodnie przed zakończeniem okresu rozliczeniowego jesteście na telefonie z opiekunem – „czy aby na pewno złożycie wniosek 70% i nie narażacie się na odsetki”. Jeśli to konieczne należy złożyć zmianę harmonogramu i ją zaakceptować nim okres rozliczeniowy się zakończy”.</a:t>
            </a:r>
          </a:p>
          <a:p>
            <a:pPr marL="0" indent="0">
              <a:buNone/>
            </a:pPr>
            <a:endParaRPr lang="pl-PL" dirty="0"/>
          </a:p>
        </p:txBody>
      </p:sp>
    </p:spTree>
    <p:extLst>
      <p:ext uri="{BB962C8B-B14F-4D97-AF65-F5344CB8AC3E}">
        <p14:creationId xmlns:p14="http://schemas.microsoft.com/office/powerpoint/2010/main" val="13149618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a:bodyPr>
          <a:lstStyle/>
          <a:p>
            <a:r>
              <a:rPr lang="pl-PL" altLang="pl-PL" sz="2200" dirty="0">
                <a:solidFill>
                  <a:srgbClr val="002060"/>
                </a:solidFill>
              </a:rPr>
              <a:t>Zasady udzielania zamówień § 18 umowy</a:t>
            </a: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59</a:t>
            </a:fld>
            <a:endParaRPr lang="pl-PL" dirty="0"/>
          </a:p>
        </p:txBody>
      </p:sp>
      <p:sp>
        <p:nvSpPr>
          <p:cNvPr id="7" name="Symbol zastępczy zawartości 6"/>
          <p:cNvSpPr>
            <a:spLocks noGrp="1"/>
          </p:cNvSpPr>
          <p:nvPr>
            <p:ph idx="1"/>
          </p:nvPr>
        </p:nvSpPr>
        <p:spPr>
          <a:xfrm>
            <a:off x="809402" y="1187549"/>
            <a:ext cx="9001000" cy="5688632"/>
          </a:xfrm>
        </p:spPr>
        <p:txBody>
          <a:bodyPr>
            <a:normAutofit/>
          </a:bodyPr>
          <a:lstStyle/>
          <a:p>
            <a:pPr marL="0" indent="0" algn="ctr">
              <a:buNone/>
            </a:pPr>
            <a:endParaRPr lang="pl-PL" altLang="pl-PL" dirty="0">
              <a:solidFill>
                <a:srgbClr val="002060"/>
              </a:solidFill>
            </a:endParaRPr>
          </a:p>
          <a:p>
            <a:pPr marL="0" indent="0" algn="ctr">
              <a:lnSpc>
                <a:spcPct val="150000"/>
              </a:lnSpc>
              <a:buNone/>
            </a:pPr>
            <a:r>
              <a:rPr lang="pl-PL" altLang="pl-PL" dirty="0">
                <a:solidFill>
                  <a:srgbClr val="002060"/>
                </a:solidFill>
              </a:rPr>
              <a:t>Beneficjent, opracowuje w oparciu o Wniosek, harmonogram planowanych do realizacji zamówień dla Projektu, stanowiący załącznik nr 2 do Umowy i przedkłada go Instytucji Pośredniczącej najpóźniej wraz z pierwszym wnioskiem o płatność. W przypadku wystąpienia zmian w trakcie realizacji projektu w planie zamówień lub zawarcia umowy/aneksu do umowy z wykonawcą Beneficjent niezwłocznie przedkłada zaktualizowany załącznik nr 2 do Umowy uwzględniający wprowadzone zmiany.</a:t>
            </a:r>
          </a:p>
          <a:p>
            <a:pPr marL="0" indent="0" algn="ctr">
              <a:buNone/>
            </a:pPr>
            <a:endParaRPr lang="pl-PL" dirty="0"/>
          </a:p>
        </p:txBody>
      </p:sp>
    </p:spTree>
    <p:extLst>
      <p:ext uri="{BB962C8B-B14F-4D97-AF65-F5344CB8AC3E}">
        <p14:creationId xmlns:p14="http://schemas.microsoft.com/office/powerpoint/2010/main" val="869230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6</a:t>
            </a:fld>
            <a:endParaRPr lang="pl-PL" dirty="0"/>
          </a:p>
        </p:txBody>
      </p:sp>
      <p:sp>
        <p:nvSpPr>
          <p:cNvPr id="4" name="Symbol zastępczy zawartości 3">
            <a:extLst>
              <a:ext uri="{FF2B5EF4-FFF2-40B4-BE49-F238E27FC236}">
                <a16:creationId xmlns:a16="http://schemas.microsoft.com/office/drawing/2014/main" id="{7678480A-4478-DBDC-2084-EB07E88CED5D}"/>
              </a:ext>
            </a:extLst>
          </p:cNvPr>
          <p:cNvSpPr>
            <a:spLocks noGrp="1"/>
          </p:cNvSpPr>
          <p:nvPr>
            <p:ph idx="1"/>
          </p:nvPr>
        </p:nvSpPr>
        <p:spPr>
          <a:xfrm>
            <a:off x="1024818" y="2462502"/>
            <a:ext cx="8640382" cy="4680002"/>
          </a:xfrm>
        </p:spPr>
        <p:txBody>
          <a:bodyPr/>
          <a:lstStyle/>
          <a:p>
            <a:pPr algn="ctr">
              <a:defRPr/>
            </a:pPr>
            <a:endParaRPr lang="pl-PL" b="1" dirty="0">
              <a:solidFill>
                <a:schemeClr val="tx2"/>
              </a:solidFill>
              <a:ea typeface="Open Sans" panose="020B0606030504020204" pitchFamily="34" charset="0"/>
              <a:cs typeface="Open Sans" panose="020B0606030504020204" pitchFamily="34" charset="0"/>
            </a:endParaRPr>
          </a:p>
          <a:p>
            <a:pPr marL="0" indent="0">
              <a:buNone/>
            </a:pPr>
            <a:endParaRPr lang="pl-PL" dirty="0"/>
          </a:p>
        </p:txBody>
      </p:sp>
      <p:sp>
        <p:nvSpPr>
          <p:cNvPr id="3" name="Tytuł 2"/>
          <p:cNvSpPr>
            <a:spLocks noGrp="1"/>
          </p:cNvSpPr>
          <p:nvPr>
            <p:ph type="title"/>
          </p:nvPr>
        </p:nvSpPr>
        <p:spPr>
          <a:xfrm>
            <a:off x="953418" y="395462"/>
            <a:ext cx="8640381" cy="6624376"/>
          </a:xfrm>
        </p:spPr>
        <p:txBody>
          <a:bodyPr>
            <a:normAutofit fontScale="90000"/>
          </a:bodyPr>
          <a:lstStyle/>
          <a:p>
            <a:pPr>
              <a:lnSpc>
                <a:spcPct val="150000"/>
              </a:lnSpc>
            </a:pPr>
            <a:r>
              <a:rPr lang="pl-PL" altLang="pl-PL" dirty="0">
                <a:latin typeface="+mn-lt"/>
                <a:ea typeface="Open Sans"/>
                <a:cs typeface="Open Sans"/>
              </a:rPr>
              <a:t>Wydatek jest kwalifikowalny, jeżeli:</a:t>
            </a:r>
            <a:br>
              <a:rPr lang="pl-PL" altLang="pl-PL" dirty="0">
                <a:latin typeface="+mn-lt"/>
                <a:ea typeface="Open Sans"/>
                <a:cs typeface="Open Sans"/>
              </a:rPr>
            </a:br>
            <a:br>
              <a:rPr lang="pl-PL" altLang="pl-PL" sz="2000" dirty="0">
                <a:latin typeface="+mn-lt"/>
              </a:rPr>
            </a:br>
            <a:r>
              <a:rPr lang="pl-PL" altLang="pl-PL" sz="2000" dirty="0">
                <a:latin typeface="+mn-lt"/>
              </a:rPr>
              <a:t>* </a:t>
            </a:r>
            <a:r>
              <a:rPr lang="pl-PL" altLang="pl-PL" sz="2000" b="0" dirty="0">
                <a:latin typeface="+mn-lt"/>
                <a:ea typeface="Open Sans"/>
                <a:cs typeface="Open Sans"/>
              </a:rPr>
              <a:t>jest zgodny z przepisami prawa, </a:t>
            </a:r>
            <a:br>
              <a:rPr lang="pl-PL" altLang="pl-PL" sz="2000" b="0" dirty="0">
                <a:latin typeface="+mn-lt"/>
              </a:rPr>
            </a:br>
            <a:r>
              <a:rPr lang="pl-PL" altLang="pl-PL" sz="2000" b="0" dirty="0">
                <a:latin typeface="+mn-lt"/>
              </a:rPr>
              <a:t>* </a:t>
            </a:r>
            <a:r>
              <a:rPr lang="pl-PL" altLang="pl-PL" sz="2000" b="0" dirty="0">
                <a:latin typeface="+mn-lt"/>
                <a:ea typeface="Open Sans"/>
                <a:cs typeface="Open Sans"/>
              </a:rPr>
              <a:t>jest zgodny z umową o dofinansowanie projektu i Wytycznymi,</a:t>
            </a:r>
            <a:br>
              <a:rPr lang="pl-PL" altLang="pl-PL" sz="2000" b="0" dirty="0">
                <a:latin typeface="+mn-lt"/>
              </a:rPr>
            </a:br>
            <a:r>
              <a:rPr lang="pl-PL" altLang="pl-PL" sz="2000" b="0" dirty="0">
                <a:latin typeface="+mn-lt"/>
              </a:rPr>
              <a:t>* </a:t>
            </a:r>
            <a:r>
              <a:rPr lang="pl-PL" altLang="pl-PL" sz="2000" b="0" dirty="0">
                <a:latin typeface="+mn-lt"/>
                <a:ea typeface="Open Sans"/>
                <a:cs typeface="Open Sans"/>
              </a:rPr>
              <a:t>został faktycznie poniesiony,</a:t>
            </a:r>
            <a:br>
              <a:rPr lang="pl-PL" altLang="pl-PL" sz="2000" b="0" dirty="0">
                <a:latin typeface="+mn-lt"/>
                <a:ea typeface="Open Sans"/>
                <a:cs typeface="Open Sans"/>
              </a:rPr>
            </a:br>
            <a:r>
              <a:rPr lang="pl-PL" altLang="pl-PL" sz="2000" b="0" dirty="0">
                <a:latin typeface="+mn-lt"/>
                <a:ea typeface="Open Sans"/>
                <a:cs typeface="Open Sans"/>
              </a:rPr>
              <a:t>* spełnia warunki określone w programie i SZOP FEDS 2021-2027 oraz regulaminie wyboru projektów,</a:t>
            </a:r>
            <a:br>
              <a:rPr lang="pl-PL" altLang="pl-PL" sz="2000" b="0" dirty="0">
                <a:latin typeface="+mn-lt"/>
              </a:rPr>
            </a:br>
            <a:r>
              <a:rPr lang="pl-PL" altLang="pl-PL" sz="2000" b="0" dirty="0">
                <a:latin typeface="+mn-lt"/>
              </a:rPr>
              <a:t>* </a:t>
            </a:r>
            <a:r>
              <a:rPr lang="pl-PL" altLang="pl-PL" sz="2000" b="0" dirty="0">
                <a:latin typeface="+mn-lt"/>
                <a:ea typeface="Open Sans"/>
                <a:cs typeface="Open Sans"/>
              </a:rPr>
              <a:t>jest niezbędny do realizacji celów projektu i został poniesiony w związku z realizacją projektu lub jego przygotowaniem,</a:t>
            </a:r>
            <a:br>
              <a:rPr lang="pl-PL" altLang="pl-PL" sz="2000" b="0" dirty="0">
                <a:latin typeface="+mn-lt"/>
                <a:ea typeface="Open Sans"/>
                <a:cs typeface="Open Sans"/>
              </a:rPr>
            </a:br>
            <a:r>
              <a:rPr lang="pl-PL" altLang="pl-PL" sz="2000" b="0" dirty="0">
                <a:latin typeface="+mn-lt"/>
                <a:ea typeface="Open Sans"/>
                <a:cs typeface="Open Sans"/>
              </a:rPr>
              <a:t>* został dokonany w sposób przejrzysty, racjonalny i efektywny, z zachowaniem zasad uzyskiwania najlepszych efektów z danych nakładów,</a:t>
            </a:r>
            <a:br>
              <a:rPr lang="pl-PL" altLang="pl-PL" sz="2000" b="0" dirty="0">
                <a:latin typeface="+mn-lt"/>
                <a:ea typeface="Open Sans"/>
                <a:cs typeface="Open Sans"/>
              </a:rPr>
            </a:br>
            <a:r>
              <a:rPr lang="pl-PL" altLang="pl-PL" sz="2000" b="0" dirty="0">
                <a:latin typeface="+mn-lt"/>
                <a:ea typeface="Open Sans"/>
                <a:cs typeface="Open Sans"/>
              </a:rPr>
              <a:t>* został należycie udokumentowany, </a:t>
            </a:r>
            <a:br>
              <a:rPr lang="pl-PL" altLang="pl-PL" sz="2000" b="0" dirty="0">
                <a:latin typeface="+mn-lt"/>
                <a:ea typeface="Open Sans"/>
                <a:cs typeface="Open Sans"/>
              </a:rPr>
            </a:br>
            <a:r>
              <a:rPr lang="pl-PL" altLang="pl-PL" sz="2000" b="0" dirty="0">
                <a:latin typeface="+mn-lt"/>
                <a:ea typeface="Open Sans"/>
                <a:cs typeface="Open Sans"/>
              </a:rPr>
              <a:t>* został rozliczony we wniosku beneficjenta o płatność, </a:t>
            </a:r>
            <a:br>
              <a:rPr lang="pl-PL" altLang="pl-PL" sz="2000" b="0" dirty="0">
                <a:latin typeface="+mn-lt"/>
                <a:ea typeface="Open Sans"/>
                <a:cs typeface="Open Sans"/>
              </a:rPr>
            </a:br>
            <a:r>
              <a:rPr lang="pl-PL" altLang="pl-PL" sz="2000" b="0" dirty="0">
                <a:latin typeface="+mn-lt"/>
                <a:ea typeface="Open Sans"/>
                <a:cs typeface="Open Sans"/>
              </a:rPr>
              <a:t>* dotyczy towarów dostarczonych lub usług wykonanych lub robót budowlanych zrealizowanych, w tym zaliczek.  </a:t>
            </a:r>
            <a:br>
              <a:rPr lang="pl-PL" altLang="pl-PL" sz="2000" b="0" dirty="0"/>
            </a:br>
            <a:endParaRPr lang="pl-PL" sz="2000" b="0" dirty="0"/>
          </a:p>
        </p:txBody>
      </p:sp>
    </p:spTree>
    <p:extLst>
      <p:ext uri="{BB962C8B-B14F-4D97-AF65-F5344CB8AC3E}">
        <p14:creationId xmlns:p14="http://schemas.microsoft.com/office/powerpoint/2010/main" val="10717446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latin typeface="+mn-lt"/>
                <a:ea typeface="Open Sans" panose="020B0606030504020204" pitchFamily="34" charset="0"/>
                <a:cs typeface="Arial"/>
              </a:rPr>
              <a:t>Zasada konkurencyjności</a:t>
            </a: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60</a:t>
            </a:fld>
            <a:endParaRPr lang="pl-PL" dirty="0"/>
          </a:p>
        </p:txBody>
      </p:sp>
      <p:sp>
        <p:nvSpPr>
          <p:cNvPr id="7" name="Symbol zastępczy zawartości 6"/>
          <p:cNvSpPr>
            <a:spLocks noGrp="1"/>
          </p:cNvSpPr>
          <p:nvPr>
            <p:ph idx="1"/>
          </p:nvPr>
        </p:nvSpPr>
        <p:spPr>
          <a:xfrm>
            <a:off x="809402" y="1187549"/>
            <a:ext cx="9001000" cy="5688632"/>
          </a:xfrm>
        </p:spPr>
        <p:txBody>
          <a:bodyPr>
            <a:normAutofit/>
          </a:bodyPr>
          <a:lstStyle/>
          <a:p>
            <a:pPr marL="0" indent="0">
              <a:buNone/>
            </a:pPr>
            <a:endParaRPr lang="pl-PL" altLang="pl-PL" sz="1600" dirty="0">
              <a:solidFill>
                <a:srgbClr val="002060"/>
              </a:solidFill>
              <a:latin typeface="+mn-lt"/>
            </a:endParaRPr>
          </a:p>
          <a:p>
            <a:pPr marL="228600" indent="-228600">
              <a:lnSpc>
                <a:spcPct val="150000"/>
              </a:lnSpc>
              <a:spcBef>
                <a:spcPts val="0"/>
              </a:spcBef>
              <a:buFont typeface="Wingdings"/>
              <a:buChar char="Ø"/>
            </a:pPr>
            <a:r>
              <a:rPr lang="pl-PL" sz="1600" u="sng" dirty="0">
                <a:solidFill>
                  <a:srgbClr val="002060"/>
                </a:solidFill>
                <a:latin typeface="+mn-lt"/>
                <a:ea typeface="Open Sans"/>
                <a:cs typeface="Arial"/>
              </a:rPr>
              <a:t>stosuje się powyżej 50 000 zł netto</a:t>
            </a:r>
          </a:p>
          <a:p>
            <a:pPr marL="228600" indent="-228600">
              <a:lnSpc>
                <a:spcPct val="150000"/>
              </a:lnSpc>
              <a:spcBef>
                <a:spcPts val="0"/>
              </a:spcBef>
              <a:buFont typeface="Wingdings"/>
              <a:buChar char="Ø"/>
            </a:pPr>
            <a:r>
              <a:rPr lang="pl-PL" sz="1600" dirty="0">
                <a:solidFill>
                  <a:srgbClr val="002060"/>
                </a:solidFill>
                <a:latin typeface="+mn-lt"/>
              </a:rPr>
              <a:t>Właściwa instytucja zobowiązuje beneficjenta w umowie o dofinansowanie projektu, </a:t>
            </a:r>
            <a:br>
              <a:rPr lang="pl-PL" sz="1600" dirty="0">
                <a:solidFill>
                  <a:srgbClr val="002060"/>
                </a:solidFill>
                <a:latin typeface="+mn-lt"/>
              </a:rPr>
            </a:br>
            <a:r>
              <a:rPr lang="pl-PL" sz="1600" dirty="0">
                <a:solidFill>
                  <a:srgbClr val="002060"/>
                </a:solidFill>
                <a:latin typeface="+mn-lt"/>
              </a:rPr>
              <a:t>a wnioskodawców w regulaminie wyboru projektów – do przygotowania i przeprowadzenia postępowania o udzielenie zamówienia w sposób zapewniający zachowanie uczciwej konkurencji oraz równe traktowanie wykonawców, a także do działania w sposób przejrzysty i proporcjonalny – zgodnie z procedurą określoną w niniejszym podrozdziale (zasada konkurencyjności).</a:t>
            </a:r>
          </a:p>
          <a:p>
            <a:pPr marL="228600" indent="-228600">
              <a:lnSpc>
                <a:spcPct val="150000"/>
              </a:lnSpc>
              <a:spcBef>
                <a:spcPts val="0"/>
              </a:spcBef>
              <a:buFont typeface="Wingdings"/>
              <a:buChar char="Ø"/>
            </a:pPr>
            <a:r>
              <a:rPr lang="pl-PL" sz="1600" dirty="0">
                <a:solidFill>
                  <a:srgbClr val="002060"/>
                </a:solidFill>
                <a:latin typeface="+mn-lt"/>
              </a:rPr>
              <a:t>Właściwa instytucja będąca stroną umowy o dofinansowanie projektu może w umowie określić rodzaj zamówień, w ramach których zobowiąże beneficjenta do udzielenia zamówienia w sposób zapewniający uzyskanie najlepszych efektów zamówienia, w tym efektów społecznych, środowiskowych oraz gospodarczych. </a:t>
            </a:r>
          </a:p>
          <a:p>
            <a:pPr marL="228600" indent="-228600">
              <a:lnSpc>
                <a:spcPct val="150000"/>
              </a:lnSpc>
              <a:spcBef>
                <a:spcPts val="0"/>
              </a:spcBef>
              <a:buFont typeface="Wingdings"/>
              <a:buChar char="Ø"/>
            </a:pPr>
            <a:r>
              <a:rPr lang="pl-PL" sz="1600" dirty="0">
                <a:solidFill>
                  <a:srgbClr val="002060"/>
                </a:solidFill>
                <a:latin typeface="+mn-lt"/>
              </a:rPr>
              <a:t>Przykładowym rodzajem zamówień (zgodnie z zapisami umowy) są:</a:t>
            </a:r>
          </a:p>
          <a:p>
            <a:pPr>
              <a:lnSpc>
                <a:spcPct val="150000"/>
              </a:lnSpc>
              <a:spcBef>
                <a:spcPts val="0"/>
              </a:spcBef>
              <a:buFontTx/>
              <a:buChar char="-"/>
            </a:pPr>
            <a:r>
              <a:rPr lang="pl-PL" sz="1600" dirty="0">
                <a:solidFill>
                  <a:srgbClr val="002060"/>
                </a:solidFill>
                <a:latin typeface="+mn-lt"/>
              </a:rPr>
              <a:t>usługi cateringowe,</a:t>
            </a:r>
          </a:p>
          <a:p>
            <a:pPr>
              <a:lnSpc>
                <a:spcPct val="150000"/>
              </a:lnSpc>
              <a:spcBef>
                <a:spcPts val="0"/>
              </a:spcBef>
              <a:buFontTx/>
              <a:buChar char="-"/>
            </a:pPr>
            <a:r>
              <a:rPr lang="pl-PL" sz="1600" dirty="0">
                <a:solidFill>
                  <a:srgbClr val="002060"/>
                </a:solidFill>
                <a:latin typeface="+mn-lt"/>
              </a:rPr>
              <a:t>zamówienia materiałów </a:t>
            </a:r>
            <a:r>
              <a:rPr lang="pl-PL" sz="1600" dirty="0" err="1">
                <a:solidFill>
                  <a:srgbClr val="002060"/>
                </a:solidFill>
                <a:latin typeface="+mn-lt"/>
              </a:rPr>
              <a:t>informacyjno</a:t>
            </a:r>
            <a:r>
              <a:rPr lang="pl-PL" sz="1600" dirty="0">
                <a:solidFill>
                  <a:srgbClr val="002060"/>
                </a:solidFill>
                <a:latin typeface="+mn-lt"/>
              </a:rPr>
              <a:t> – promocyjnych lub usług poligraficznych,</a:t>
            </a:r>
          </a:p>
          <a:p>
            <a:pPr>
              <a:lnSpc>
                <a:spcPct val="150000"/>
              </a:lnSpc>
              <a:spcBef>
                <a:spcPts val="0"/>
              </a:spcBef>
              <a:buFontTx/>
              <a:buChar char="-"/>
            </a:pPr>
            <a:r>
              <a:rPr lang="pl-PL" sz="1600" dirty="0">
                <a:solidFill>
                  <a:srgbClr val="002060"/>
                </a:solidFill>
                <a:latin typeface="+mn-lt"/>
              </a:rPr>
              <a:t>usługi sprzątania. </a:t>
            </a:r>
          </a:p>
          <a:p>
            <a:pPr marL="0" indent="0">
              <a:lnSpc>
                <a:spcPct val="150000"/>
              </a:lnSpc>
              <a:spcBef>
                <a:spcPts val="0"/>
              </a:spcBef>
              <a:buNone/>
            </a:pPr>
            <a:endParaRPr lang="pl-PL" sz="1600" dirty="0">
              <a:solidFill>
                <a:srgbClr val="002060"/>
              </a:solidFill>
              <a:latin typeface="+mn-lt"/>
            </a:endParaRPr>
          </a:p>
          <a:p>
            <a:pPr>
              <a:lnSpc>
                <a:spcPct val="150000"/>
              </a:lnSpc>
              <a:spcBef>
                <a:spcPts val="0"/>
              </a:spcBef>
              <a:buFontTx/>
              <a:buChar char="-"/>
            </a:pPr>
            <a:endParaRPr lang="pl-PL" sz="1600" dirty="0">
              <a:solidFill>
                <a:srgbClr val="002060"/>
              </a:solidFill>
              <a:latin typeface="+mn-lt"/>
            </a:endParaRPr>
          </a:p>
        </p:txBody>
      </p:sp>
    </p:spTree>
    <p:extLst>
      <p:ext uri="{BB962C8B-B14F-4D97-AF65-F5344CB8AC3E}">
        <p14:creationId xmlns:p14="http://schemas.microsoft.com/office/powerpoint/2010/main" val="17615287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latin typeface="+mn-lt"/>
                <a:ea typeface="Open Sans" panose="020B0606030504020204" pitchFamily="34" charset="0"/>
                <a:cs typeface="Arial"/>
              </a:rPr>
              <a:t>Zasada konkurencyjności</a:t>
            </a: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61</a:t>
            </a:fld>
            <a:endParaRPr lang="pl-PL" dirty="0"/>
          </a:p>
        </p:txBody>
      </p:sp>
      <p:sp>
        <p:nvSpPr>
          <p:cNvPr id="7" name="Symbol zastępczy zawartości 6"/>
          <p:cNvSpPr>
            <a:spLocks noGrp="1"/>
          </p:cNvSpPr>
          <p:nvPr>
            <p:ph idx="1"/>
          </p:nvPr>
        </p:nvSpPr>
        <p:spPr>
          <a:xfrm>
            <a:off x="809402" y="1187549"/>
            <a:ext cx="9001000" cy="5688632"/>
          </a:xfrm>
        </p:spPr>
        <p:txBody>
          <a:bodyPr>
            <a:normAutofit/>
          </a:bodyPr>
          <a:lstStyle/>
          <a:p>
            <a:pPr marL="0" indent="0">
              <a:lnSpc>
                <a:spcPct val="150000"/>
              </a:lnSpc>
              <a:spcBef>
                <a:spcPts val="0"/>
              </a:spcBef>
              <a:buNone/>
            </a:pPr>
            <a:endParaRPr lang="pl-PL" sz="1700" dirty="0">
              <a:solidFill>
                <a:srgbClr val="002060"/>
              </a:solidFill>
              <a:latin typeface="+mn-lt"/>
            </a:endParaRPr>
          </a:p>
          <a:p>
            <a:pPr marL="228600" indent="-228600">
              <a:lnSpc>
                <a:spcPct val="150000"/>
              </a:lnSpc>
              <a:spcBef>
                <a:spcPts val="0"/>
              </a:spcBef>
              <a:buFont typeface="Wingdings"/>
              <a:buChar char="Ø"/>
            </a:pPr>
            <a:r>
              <a:rPr lang="pl-PL" sz="1700" u="sng" dirty="0">
                <a:solidFill>
                  <a:srgbClr val="002060"/>
                </a:solidFill>
                <a:latin typeface="+mn-lt"/>
                <a:ea typeface="Open Sans" panose="020B0606030504020204" pitchFamily="34" charset="0"/>
                <a:cs typeface="Arial"/>
              </a:rPr>
              <a:t>WYŁĄCZENIA:</a:t>
            </a:r>
          </a:p>
          <a:p>
            <a:pPr marL="685802" lvl="1" indent="-228600">
              <a:lnSpc>
                <a:spcPct val="150000"/>
              </a:lnSpc>
              <a:spcBef>
                <a:spcPts val="0"/>
              </a:spcBef>
              <a:buFont typeface="Courier New" pitchFamily="49" charset="0"/>
              <a:buChar char="o"/>
            </a:pPr>
            <a:r>
              <a:rPr lang="pl-PL" sz="1700" dirty="0">
                <a:solidFill>
                  <a:srgbClr val="002060"/>
                </a:solidFill>
                <a:latin typeface="+mn-lt"/>
              </a:rPr>
              <a:t>Zasady konkurencyjności nie stosuje się do:</a:t>
            </a:r>
            <a:endParaRPr lang="pl-PL" sz="1700" b="1" i="1" dirty="0">
              <a:solidFill>
                <a:srgbClr val="002060"/>
              </a:solidFill>
              <a:latin typeface="+mn-lt"/>
            </a:endParaRPr>
          </a:p>
          <a:p>
            <a:pPr marL="1143006" lvl="2" indent="-228600">
              <a:lnSpc>
                <a:spcPct val="150000"/>
              </a:lnSpc>
              <a:spcBef>
                <a:spcPts val="0"/>
              </a:spcBef>
              <a:buFont typeface="Wingdings" pitchFamily="2" charset="2"/>
              <a:buChar char="§"/>
            </a:pPr>
            <a:r>
              <a:rPr lang="pl-PL" sz="1700" dirty="0">
                <a:solidFill>
                  <a:srgbClr val="002060"/>
                </a:solidFill>
                <a:latin typeface="+mn-lt"/>
              </a:rPr>
              <a:t>zamówień, których wartość nie przekracza kwoty 50.000 zł netto,</a:t>
            </a:r>
          </a:p>
          <a:p>
            <a:pPr marL="1143006" lvl="2" indent="-228600">
              <a:lnSpc>
                <a:spcPct val="150000"/>
              </a:lnSpc>
              <a:spcBef>
                <a:spcPts val="0"/>
              </a:spcBef>
              <a:buFont typeface="Wingdings" pitchFamily="2" charset="2"/>
              <a:buChar char="§"/>
            </a:pPr>
            <a:r>
              <a:rPr lang="pl-PL" sz="1700" dirty="0">
                <a:solidFill>
                  <a:srgbClr val="002060"/>
                </a:solidFill>
                <a:latin typeface="+mn-lt"/>
              </a:rPr>
              <a:t>zamówień udzielanych na podstawie ustawy z dnia 11 września 2019 r. Prawo zamówień publicznych,</a:t>
            </a:r>
          </a:p>
          <a:p>
            <a:pPr marL="1143006" lvl="2" indent="-228600">
              <a:lnSpc>
                <a:spcPct val="150000"/>
              </a:lnSpc>
              <a:spcBef>
                <a:spcPts val="0"/>
              </a:spcBef>
              <a:buFont typeface="Wingdings" pitchFamily="2" charset="2"/>
              <a:buChar char="§"/>
            </a:pPr>
            <a:r>
              <a:rPr lang="pl-PL" sz="1700" dirty="0">
                <a:solidFill>
                  <a:srgbClr val="002060"/>
                </a:solidFill>
                <a:latin typeface="+mn-lt"/>
              </a:rPr>
              <a:t>zamówień o przedmiocie określonym w art. 9-14 </a:t>
            </a:r>
            <a:r>
              <a:rPr lang="pl-PL" sz="1700" dirty="0" err="1">
                <a:solidFill>
                  <a:srgbClr val="002060"/>
                </a:solidFill>
                <a:latin typeface="+mn-lt"/>
              </a:rPr>
              <a:t>Pzp</a:t>
            </a:r>
            <a:r>
              <a:rPr lang="pl-PL" sz="1700" dirty="0">
                <a:solidFill>
                  <a:srgbClr val="002060"/>
                </a:solidFill>
                <a:latin typeface="+mn-lt"/>
              </a:rPr>
              <a:t> (tj. rozdział dotyczący </a:t>
            </a:r>
            <a:r>
              <a:rPr lang="pl-PL" sz="1700" dirty="0" err="1">
                <a:solidFill>
                  <a:srgbClr val="002060"/>
                </a:solidFill>
                <a:latin typeface="+mn-lt"/>
              </a:rPr>
              <a:t>wyłączeń</a:t>
            </a:r>
            <a:r>
              <a:rPr lang="pl-PL" sz="1700" dirty="0">
                <a:solidFill>
                  <a:srgbClr val="002060"/>
                </a:solidFill>
                <a:latin typeface="+mn-lt"/>
              </a:rPr>
              <a:t>),</a:t>
            </a:r>
          </a:p>
          <a:p>
            <a:pPr marL="1143006" lvl="2" indent="-228600">
              <a:lnSpc>
                <a:spcPct val="150000"/>
              </a:lnSpc>
              <a:spcBef>
                <a:spcPts val="0"/>
              </a:spcBef>
              <a:buFont typeface="Wingdings" pitchFamily="2" charset="2"/>
              <a:buChar char="§"/>
            </a:pPr>
            <a:r>
              <a:rPr lang="pl-PL" sz="1700" dirty="0">
                <a:solidFill>
                  <a:srgbClr val="002060"/>
                </a:solidFill>
                <a:latin typeface="+mn-lt"/>
              </a:rPr>
              <a:t>realizacji zadań publicznych przez organ administracji publicznej na podstawie art. 5 ust. 2 pkt 1 ustawy o działalności pożytku publicznego i o wolontariacie,</a:t>
            </a:r>
          </a:p>
          <a:p>
            <a:pPr marL="1143006" lvl="2" indent="-228600">
              <a:lnSpc>
                <a:spcPct val="150000"/>
              </a:lnSpc>
              <a:spcBef>
                <a:spcPts val="0"/>
              </a:spcBef>
              <a:buFont typeface="Wingdings" pitchFamily="2" charset="2"/>
              <a:buChar char="§"/>
            </a:pPr>
            <a:r>
              <a:rPr lang="pl-PL" sz="1700" dirty="0">
                <a:solidFill>
                  <a:srgbClr val="002060"/>
                </a:solidFill>
                <a:latin typeface="+mn-lt"/>
              </a:rPr>
              <a:t>zamówień udzielanych zgodnie z przepisami prawa innymi niż </a:t>
            </a:r>
            <a:r>
              <a:rPr lang="pl-PL" sz="1700" dirty="0" err="1">
                <a:solidFill>
                  <a:srgbClr val="002060"/>
                </a:solidFill>
                <a:latin typeface="+mn-lt"/>
              </a:rPr>
              <a:t>Pzp</a:t>
            </a:r>
            <a:r>
              <a:rPr lang="pl-PL" sz="1700" dirty="0">
                <a:solidFill>
                  <a:srgbClr val="002060"/>
                </a:solidFill>
                <a:latin typeface="+mn-lt"/>
              </a:rPr>
              <a:t>, na podstawie których wyłącza się stosowanie </a:t>
            </a:r>
            <a:r>
              <a:rPr lang="pl-PL" sz="1700" dirty="0" err="1">
                <a:solidFill>
                  <a:srgbClr val="002060"/>
                </a:solidFill>
                <a:latin typeface="+mn-lt"/>
              </a:rPr>
              <a:t>Pzp</a:t>
            </a:r>
            <a:r>
              <a:rPr lang="pl-PL" sz="1700" dirty="0">
                <a:solidFill>
                  <a:srgbClr val="002060"/>
                </a:solidFill>
                <a:latin typeface="+mn-lt"/>
              </a:rPr>
              <a:t>, </a:t>
            </a:r>
          </a:p>
          <a:p>
            <a:pPr marL="1143006" lvl="2" indent="-228600">
              <a:lnSpc>
                <a:spcPct val="150000"/>
              </a:lnSpc>
              <a:spcBef>
                <a:spcPts val="0"/>
              </a:spcBef>
              <a:buFont typeface="Wingdings" pitchFamily="2" charset="2"/>
              <a:buChar char="§"/>
            </a:pPr>
            <a:r>
              <a:rPr lang="pl-PL" sz="1700" dirty="0">
                <a:solidFill>
                  <a:srgbClr val="002060"/>
                </a:solidFill>
                <a:latin typeface="+mn-lt"/>
              </a:rPr>
              <a:t>wydatków rozliczanych za pomocą uproszczonych metod oraz finansowania niepowiązanego z kosztami, o których mowa w podrozdziałach 3.10 i 3.11,</a:t>
            </a:r>
            <a:endParaRPr lang="pl-PL" sz="1700" dirty="0">
              <a:solidFill>
                <a:srgbClr val="002060"/>
              </a:solidFill>
              <a:latin typeface="+mn-lt"/>
              <a:ea typeface="Open Sans" panose="020B0606030504020204" pitchFamily="34" charset="0"/>
              <a:cs typeface="Arial" panose="020B0604020202020204" pitchFamily="34" charset="0"/>
            </a:endParaRPr>
          </a:p>
          <a:p>
            <a:pPr>
              <a:lnSpc>
                <a:spcPct val="150000"/>
              </a:lnSpc>
              <a:spcBef>
                <a:spcPts val="0"/>
              </a:spcBef>
              <a:buFontTx/>
              <a:buChar char="-"/>
            </a:pPr>
            <a:endParaRPr lang="pl-PL" sz="1600" dirty="0">
              <a:solidFill>
                <a:srgbClr val="002060"/>
              </a:solidFill>
              <a:latin typeface="+mn-lt"/>
            </a:endParaRPr>
          </a:p>
        </p:txBody>
      </p:sp>
    </p:spTree>
    <p:extLst>
      <p:ext uri="{BB962C8B-B14F-4D97-AF65-F5344CB8AC3E}">
        <p14:creationId xmlns:p14="http://schemas.microsoft.com/office/powerpoint/2010/main" val="21691109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latin typeface="+mn-lt"/>
                <a:ea typeface="Open Sans" panose="020B0606030504020204" pitchFamily="34" charset="0"/>
                <a:cs typeface="Arial"/>
              </a:rPr>
              <a:t>Zasada konkurencyjności</a:t>
            </a: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62</a:t>
            </a:fld>
            <a:endParaRPr lang="pl-PL" dirty="0"/>
          </a:p>
        </p:txBody>
      </p:sp>
      <p:sp>
        <p:nvSpPr>
          <p:cNvPr id="7" name="Symbol zastępczy zawartości 6"/>
          <p:cNvSpPr>
            <a:spLocks noGrp="1"/>
          </p:cNvSpPr>
          <p:nvPr>
            <p:ph idx="1"/>
          </p:nvPr>
        </p:nvSpPr>
        <p:spPr>
          <a:xfrm>
            <a:off x="809402" y="1187549"/>
            <a:ext cx="9001000" cy="5688632"/>
          </a:xfrm>
        </p:spPr>
        <p:txBody>
          <a:bodyPr>
            <a:normAutofit/>
          </a:bodyPr>
          <a:lstStyle/>
          <a:p>
            <a:pPr marL="0" indent="0">
              <a:lnSpc>
                <a:spcPct val="150000"/>
              </a:lnSpc>
              <a:spcBef>
                <a:spcPts val="0"/>
              </a:spcBef>
              <a:buNone/>
            </a:pPr>
            <a:endParaRPr lang="pl-PL" sz="1600" u="sng" dirty="0">
              <a:solidFill>
                <a:srgbClr val="002060"/>
              </a:solidFill>
              <a:latin typeface="+mn-lt"/>
              <a:ea typeface="Open Sans" panose="020B0606030504020204" pitchFamily="34" charset="0"/>
              <a:cs typeface="Arial"/>
            </a:endParaRPr>
          </a:p>
          <a:p>
            <a:pPr marL="228600" indent="-228600">
              <a:lnSpc>
                <a:spcPct val="150000"/>
              </a:lnSpc>
              <a:spcBef>
                <a:spcPts val="0"/>
              </a:spcBef>
              <a:buFont typeface="Wingdings"/>
              <a:buChar char="Ø"/>
            </a:pPr>
            <a:r>
              <a:rPr lang="pl-PL" sz="1600" u="sng" dirty="0">
                <a:solidFill>
                  <a:srgbClr val="002060"/>
                </a:solidFill>
                <a:latin typeface="+mn-lt"/>
                <a:ea typeface="Open Sans" panose="020B0606030504020204" pitchFamily="34" charset="0"/>
                <a:cs typeface="Arial"/>
              </a:rPr>
              <a:t>WYŁĄCZENIA:</a:t>
            </a:r>
          </a:p>
          <a:p>
            <a:pPr marL="1143006" lvl="2" indent="-228600">
              <a:lnSpc>
                <a:spcPct val="150000"/>
              </a:lnSpc>
              <a:spcBef>
                <a:spcPts val="0"/>
              </a:spcBef>
              <a:buFont typeface="Wingdings" pitchFamily="2" charset="2"/>
              <a:buChar char="§"/>
            </a:pPr>
            <a:r>
              <a:rPr lang="pl-PL" sz="1600" dirty="0">
                <a:solidFill>
                  <a:srgbClr val="002060"/>
                </a:solidFill>
                <a:latin typeface="+mn-lt"/>
              </a:rPr>
              <a:t>zamówień udzielanych przez beneficjentów wybranych w trybie określonym w ustawie z dnia 19 grudnia 2008 r. o partnerstwie publiczno-prywatnym (Dz. U. z 2022 r. poz. 407, z </a:t>
            </a:r>
            <a:r>
              <a:rPr lang="pl-PL" sz="1600" dirty="0" err="1">
                <a:solidFill>
                  <a:srgbClr val="002060"/>
                </a:solidFill>
                <a:latin typeface="+mn-lt"/>
              </a:rPr>
              <a:t>późn</a:t>
            </a:r>
            <a:r>
              <a:rPr lang="pl-PL" sz="1600" dirty="0">
                <a:solidFill>
                  <a:srgbClr val="002060"/>
                </a:solidFill>
                <a:latin typeface="+mn-lt"/>
              </a:rPr>
              <a:t>. zm.) lub w ustawie z dnia 21 października 2016 r. o umowie koncesji na roboty budowlane lub usługi do realizacji projektu hybrydowego, </a:t>
            </a:r>
          </a:p>
          <a:p>
            <a:pPr marL="1143006" lvl="2" indent="-228600">
              <a:lnSpc>
                <a:spcPct val="150000"/>
              </a:lnSpc>
              <a:spcBef>
                <a:spcPts val="0"/>
              </a:spcBef>
              <a:buFont typeface="Wingdings" pitchFamily="2" charset="2"/>
              <a:buChar char="§"/>
            </a:pPr>
            <a:r>
              <a:rPr lang="pl-PL" sz="1600" dirty="0">
                <a:solidFill>
                  <a:srgbClr val="002060"/>
                </a:solidFill>
                <a:latin typeface="+mn-lt"/>
              </a:rPr>
              <a:t>zamówień udzielonych lub postępowań o udzielenie zamówienia wszczętych przed złożeniem wniosku o dofinansowanie projektu w przypadku projektów, które otrzymały pieczęć doskonałości, o której mowa w art. 2 pkt 45 rozporządzenia ogólnego, </a:t>
            </a:r>
          </a:p>
          <a:p>
            <a:pPr marL="1143006" lvl="2" indent="-228600">
              <a:lnSpc>
                <a:spcPct val="150000"/>
              </a:lnSpc>
              <a:spcBef>
                <a:spcPts val="0"/>
              </a:spcBef>
              <a:buFont typeface="Wingdings" pitchFamily="2" charset="2"/>
              <a:buChar char="§"/>
            </a:pPr>
            <a:r>
              <a:rPr lang="pl-PL" sz="1600" dirty="0">
                <a:solidFill>
                  <a:srgbClr val="002060"/>
                </a:solidFill>
                <a:latin typeface="+mn-lt"/>
              </a:rPr>
              <a:t>zamówień, których przedmiotem są usługi świadczone w zakresie prac badawczo-rozwojowych prowadzonych w projekcie przez osoby fizyczne wskazane w zatwierdzonym wniosku o dofinansowanie projektu, posiadające wymagane kwalifikacje, pozwalające na przeprowadzenie prac badawczo-rozwojowych zgodnie z tym wnioskiem, </a:t>
            </a:r>
            <a:endParaRPr lang="pl-PL" sz="1600" dirty="0">
              <a:solidFill>
                <a:srgbClr val="002060"/>
              </a:solidFill>
              <a:latin typeface="+mn-lt"/>
              <a:ea typeface="Open Sans" panose="020B0606030504020204" pitchFamily="34" charset="0"/>
              <a:cs typeface="Arial" panose="020B0604020202020204" pitchFamily="34" charset="0"/>
            </a:endParaRPr>
          </a:p>
          <a:p>
            <a:pPr marL="0" indent="0">
              <a:lnSpc>
                <a:spcPct val="150000"/>
              </a:lnSpc>
              <a:spcBef>
                <a:spcPts val="0"/>
              </a:spcBef>
              <a:buNone/>
            </a:pPr>
            <a:endParaRPr lang="pl-PL" sz="1600" dirty="0">
              <a:solidFill>
                <a:srgbClr val="002060"/>
              </a:solidFill>
              <a:latin typeface="+mn-lt"/>
            </a:endParaRPr>
          </a:p>
        </p:txBody>
      </p:sp>
    </p:spTree>
    <p:extLst>
      <p:ext uri="{BB962C8B-B14F-4D97-AF65-F5344CB8AC3E}">
        <p14:creationId xmlns:p14="http://schemas.microsoft.com/office/powerpoint/2010/main" val="24339786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latin typeface="+mn-lt"/>
                <a:ea typeface="Open Sans" panose="020B0606030504020204" pitchFamily="34" charset="0"/>
                <a:cs typeface="Arial"/>
              </a:rPr>
              <a:t>Zasada konkurencyjności</a:t>
            </a: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63</a:t>
            </a:fld>
            <a:endParaRPr lang="pl-PL" dirty="0"/>
          </a:p>
        </p:txBody>
      </p:sp>
      <p:sp>
        <p:nvSpPr>
          <p:cNvPr id="7" name="Symbol zastępczy zawartości 6"/>
          <p:cNvSpPr>
            <a:spLocks noGrp="1"/>
          </p:cNvSpPr>
          <p:nvPr>
            <p:ph idx="1"/>
          </p:nvPr>
        </p:nvSpPr>
        <p:spPr>
          <a:xfrm>
            <a:off x="809402" y="1187549"/>
            <a:ext cx="9001000" cy="5688632"/>
          </a:xfrm>
        </p:spPr>
        <p:txBody>
          <a:bodyPr>
            <a:normAutofit/>
          </a:bodyPr>
          <a:lstStyle/>
          <a:p>
            <a:pPr marL="228600" indent="-228600">
              <a:lnSpc>
                <a:spcPct val="150000"/>
              </a:lnSpc>
              <a:spcBef>
                <a:spcPts val="0"/>
              </a:spcBef>
              <a:buFont typeface="Wingdings"/>
              <a:buChar char="Ø"/>
            </a:pPr>
            <a:r>
              <a:rPr lang="pl-PL" sz="1600" u="sng" dirty="0">
                <a:solidFill>
                  <a:srgbClr val="002060"/>
                </a:solidFill>
                <a:latin typeface="+mn-lt"/>
                <a:ea typeface="Open Sans" panose="020B0606030504020204" pitchFamily="34" charset="0"/>
                <a:cs typeface="Arial"/>
              </a:rPr>
              <a:t>WYŁĄCZENIA:</a:t>
            </a:r>
          </a:p>
          <a:p>
            <a:pPr marL="1143006" lvl="2" indent="-228600">
              <a:lnSpc>
                <a:spcPct val="150000"/>
              </a:lnSpc>
              <a:spcBef>
                <a:spcPts val="0"/>
              </a:spcBef>
              <a:buFont typeface="Wingdings" pitchFamily="2" charset="2"/>
              <a:buChar char="§"/>
            </a:pPr>
            <a:r>
              <a:rPr lang="pl-PL" sz="1600" dirty="0">
                <a:solidFill>
                  <a:srgbClr val="002060"/>
                </a:solidFill>
                <a:latin typeface="+mn-lt"/>
              </a:rPr>
              <a:t>zamówień, których przedmiotem są usługi wsparcia rodziny i systemu pieczy zastępczej (z wyłączeniem usług świadczonych w placówkach wsparcia dziennego i placówkach opiekuńczo-wychowawczych typu socjalizacyjnego, interwencyjnego lub specjalistyczno-terapeutycznego), sąsiedzkie usługi opiekuńcze, usługi opiekuńcze w miejscu zamieszkania i specjalistyczne usługi opiekuńcze w miejscu zamieszkania, usługi asystenckie – świadczone osobiście przez osoby wskazane lub zaakceptowane przez uczestnika projektu.</a:t>
            </a:r>
            <a:endParaRPr lang="pl-PL" sz="1600" dirty="0">
              <a:solidFill>
                <a:srgbClr val="002060"/>
              </a:solidFill>
              <a:latin typeface="+mn-lt"/>
              <a:ea typeface="Open Sans" panose="020B0606030504020204" pitchFamily="34" charset="0"/>
              <a:cs typeface="Arial" panose="020B0604020202020204" pitchFamily="34" charset="0"/>
            </a:endParaRPr>
          </a:p>
          <a:p>
            <a:pPr marL="0" indent="0">
              <a:lnSpc>
                <a:spcPct val="150000"/>
              </a:lnSpc>
              <a:spcBef>
                <a:spcPts val="0"/>
              </a:spcBef>
              <a:buNone/>
            </a:pPr>
            <a:endParaRPr lang="pl-PL" sz="1600" dirty="0">
              <a:solidFill>
                <a:srgbClr val="002060"/>
              </a:solidFill>
              <a:latin typeface="+mn-lt"/>
            </a:endParaRPr>
          </a:p>
        </p:txBody>
      </p:sp>
    </p:spTree>
    <p:extLst>
      <p:ext uri="{BB962C8B-B14F-4D97-AF65-F5344CB8AC3E}">
        <p14:creationId xmlns:p14="http://schemas.microsoft.com/office/powerpoint/2010/main" val="2832496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latin typeface="+mn-lt"/>
                <a:ea typeface="Open Sans" panose="020B0606030504020204" pitchFamily="34" charset="0"/>
                <a:cs typeface="Arial"/>
              </a:rPr>
              <a:t>Zasada konkurencyjności</a:t>
            </a: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64</a:t>
            </a:fld>
            <a:endParaRPr lang="pl-PL" dirty="0"/>
          </a:p>
        </p:txBody>
      </p:sp>
      <p:sp>
        <p:nvSpPr>
          <p:cNvPr id="7" name="Symbol zastępczy zawartości 6"/>
          <p:cNvSpPr>
            <a:spLocks noGrp="1"/>
          </p:cNvSpPr>
          <p:nvPr>
            <p:ph idx="1"/>
          </p:nvPr>
        </p:nvSpPr>
        <p:spPr>
          <a:xfrm>
            <a:off x="809402" y="1187549"/>
            <a:ext cx="9001000" cy="5688632"/>
          </a:xfrm>
        </p:spPr>
        <p:txBody>
          <a:bodyPr>
            <a:normAutofit fontScale="85000" lnSpcReduction="20000"/>
          </a:bodyPr>
          <a:lstStyle/>
          <a:p>
            <a:pPr marL="228600" indent="-228600">
              <a:lnSpc>
                <a:spcPct val="150000"/>
              </a:lnSpc>
              <a:spcBef>
                <a:spcPts val="0"/>
              </a:spcBef>
              <a:buFont typeface="Wingdings"/>
              <a:buChar char="Ø"/>
            </a:pPr>
            <a:r>
              <a:rPr lang="pl-PL" u="sng" dirty="0">
                <a:solidFill>
                  <a:srgbClr val="002060"/>
                </a:solidFill>
                <a:latin typeface="+mn-lt"/>
                <a:ea typeface="Open Sans" panose="020B0606030504020204" pitchFamily="34" charset="0"/>
                <a:cs typeface="Arial"/>
              </a:rPr>
              <a:t>WYŁĄCZENIA:</a:t>
            </a:r>
          </a:p>
          <a:p>
            <a:pPr marL="685802" lvl="1" indent="-228600">
              <a:lnSpc>
                <a:spcPct val="150000"/>
              </a:lnSpc>
              <a:spcBef>
                <a:spcPts val="0"/>
              </a:spcBef>
              <a:buFont typeface="Courier New" pitchFamily="49" charset="0"/>
              <a:buChar char="o"/>
            </a:pPr>
            <a:r>
              <a:rPr lang="pl-PL" dirty="0">
                <a:solidFill>
                  <a:srgbClr val="002060"/>
                </a:solidFill>
                <a:latin typeface="+mn-lt"/>
              </a:rPr>
              <a:t>Zasady konkurencyjności można nie stosować do: </a:t>
            </a:r>
            <a:r>
              <a:rPr lang="pl-PL" b="1" i="1" dirty="0">
                <a:solidFill>
                  <a:srgbClr val="002060"/>
                </a:solidFill>
                <a:latin typeface="+mn-lt"/>
              </a:rPr>
              <a:t>(NOWE ZAPISY, DOPRECYZOWUJĄCE)</a:t>
            </a:r>
          </a:p>
          <a:p>
            <a:pPr marL="1143006" lvl="2" indent="-228600">
              <a:lnSpc>
                <a:spcPct val="150000"/>
              </a:lnSpc>
              <a:spcBef>
                <a:spcPts val="0"/>
              </a:spcBef>
              <a:buFont typeface="Wingdings" pitchFamily="2" charset="2"/>
              <a:buChar char="§"/>
            </a:pPr>
            <a:r>
              <a:rPr lang="pl-PL" dirty="0">
                <a:solidFill>
                  <a:srgbClr val="002060"/>
                </a:solidFill>
                <a:latin typeface="+mn-lt"/>
              </a:rPr>
              <a:t>sytuacji, w której ze względu na pilną potrzebę (konieczność) udzielenia zamówienia niewynikającą z przyczyn leżących po stronie zamawiającego, której wcześniej nie można było przewidzieć, nie można zachować terminów określonych w pkt 19 sekcji 3.2.2,</a:t>
            </a:r>
          </a:p>
          <a:p>
            <a:pPr marL="1143006" lvl="2" indent="-228600">
              <a:lnSpc>
                <a:spcPct val="150000"/>
              </a:lnSpc>
              <a:spcBef>
                <a:spcPts val="0"/>
              </a:spcBef>
              <a:buFont typeface="Wingdings" pitchFamily="2" charset="2"/>
              <a:buChar char="§"/>
            </a:pPr>
            <a:r>
              <a:rPr lang="pl-PL" dirty="0">
                <a:solidFill>
                  <a:srgbClr val="002060"/>
                </a:solidFill>
                <a:latin typeface="+mn-lt"/>
              </a:rPr>
              <a:t>sytuacji, w której ze względu na wyjątkową sytuację niewynikającą z przyczyn leżących po stronie zamawiającego, której wcześniej nie można było przewidzieć (np. klęski żywiołowe, katastrofy, awarie), wymagane jest natychmiastowe wykonanie zamówienia i nie można zachować terminów określonych w pkt 19 sekcji 3.2.2,</a:t>
            </a:r>
          </a:p>
          <a:p>
            <a:pPr marL="1143006" lvl="2" indent="-228600">
              <a:lnSpc>
                <a:spcPct val="150000"/>
              </a:lnSpc>
              <a:spcBef>
                <a:spcPts val="0"/>
              </a:spcBef>
              <a:buFont typeface="Wingdings" pitchFamily="2" charset="2"/>
              <a:buChar char="§"/>
            </a:pPr>
            <a:r>
              <a:rPr lang="pl-PL" dirty="0">
                <a:solidFill>
                  <a:srgbClr val="002060"/>
                </a:solidFill>
                <a:latin typeface="+mn-lt"/>
              </a:rPr>
              <a:t>zamówień, które mogą być zrealizowane tylko przez jednego wykonawcę z jednego z następujących powodów:</a:t>
            </a:r>
          </a:p>
          <a:p>
            <a:pPr marL="1600208" lvl="3" indent="-228600">
              <a:lnSpc>
                <a:spcPct val="150000"/>
              </a:lnSpc>
              <a:spcBef>
                <a:spcPts val="0"/>
              </a:spcBef>
            </a:pPr>
            <a:r>
              <a:rPr lang="pl-PL" dirty="0">
                <a:solidFill>
                  <a:srgbClr val="002060"/>
                </a:solidFill>
                <a:latin typeface="+mn-lt"/>
              </a:rPr>
              <a:t>brak konkurencji ze względów technicznych o obiektywnym charakterze, gdy istnieje tylko jeden wykonawca, który jako jedyny może zrealizować zamówienie, albo</a:t>
            </a:r>
          </a:p>
          <a:p>
            <a:pPr marL="1600208" lvl="3" indent="-228600">
              <a:lnSpc>
                <a:spcPct val="150000"/>
              </a:lnSpc>
              <a:spcBef>
                <a:spcPts val="0"/>
              </a:spcBef>
            </a:pPr>
            <a:r>
              <a:rPr lang="pl-PL" dirty="0">
                <a:solidFill>
                  <a:srgbClr val="002060"/>
                </a:solidFill>
                <a:latin typeface="+mn-lt"/>
              </a:rPr>
              <a:t>przedmiot zamówienia jest objęty ochroną praw wyłącznych, w tym praw własności intelektualnej, gdy istnieje tylko jeden wykonawca, który ma wyłączne prawo do dysponowania przedmiotem zamówienia, a prawo to podlega ochronie ustawowej,</a:t>
            </a:r>
          </a:p>
          <a:p>
            <a:pPr marL="228600" indent="-228600">
              <a:lnSpc>
                <a:spcPct val="150000"/>
              </a:lnSpc>
              <a:spcBef>
                <a:spcPts val="0"/>
              </a:spcBef>
              <a:buNone/>
            </a:pPr>
            <a:r>
              <a:rPr lang="pl-PL" dirty="0">
                <a:solidFill>
                  <a:srgbClr val="002060"/>
                </a:solidFill>
                <a:latin typeface="+mn-lt"/>
              </a:rPr>
              <a:t>	o ile nie istnieje rozsądne rozwiązanie alternatywne lub zastępcze, a brak konkurencji nie jest wynikiem sztucznego zawężania parametrów zamówienia,</a:t>
            </a:r>
          </a:p>
          <a:p>
            <a:pPr marL="1143006" lvl="2" indent="-228600">
              <a:lnSpc>
                <a:spcPct val="150000"/>
              </a:lnSpc>
              <a:spcBef>
                <a:spcPts val="0"/>
              </a:spcBef>
              <a:buFont typeface="Wingdings" pitchFamily="2" charset="2"/>
              <a:buChar char="§"/>
            </a:pPr>
            <a:endParaRPr lang="pl-PL" sz="1600" u="sng" dirty="0">
              <a:solidFill>
                <a:srgbClr val="002060"/>
              </a:solidFill>
              <a:latin typeface="+mn-lt"/>
              <a:ea typeface="Open Sans" panose="020B0606030504020204" pitchFamily="34" charset="0"/>
              <a:cs typeface="Arial" panose="020B0604020202020204" pitchFamily="34" charset="0"/>
            </a:endParaRPr>
          </a:p>
          <a:p>
            <a:pPr marL="0" indent="0">
              <a:lnSpc>
                <a:spcPct val="150000"/>
              </a:lnSpc>
              <a:spcBef>
                <a:spcPts val="0"/>
              </a:spcBef>
              <a:buNone/>
            </a:pPr>
            <a:endParaRPr lang="pl-PL" sz="1600" dirty="0">
              <a:solidFill>
                <a:srgbClr val="002060"/>
              </a:solidFill>
              <a:latin typeface="+mn-lt"/>
            </a:endParaRPr>
          </a:p>
        </p:txBody>
      </p:sp>
    </p:spTree>
    <p:extLst>
      <p:ext uri="{BB962C8B-B14F-4D97-AF65-F5344CB8AC3E}">
        <p14:creationId xmlns:p14="http://schemas.microsoft.com/office/powerpoint/2010/main" val="4349898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latin typeface="+mn-lt"/>
                <a:ea typeface="Open Sans" panose="020B0606030504020204" pitchFamily="34" charset="0"/>
                <a:cs typeface="Arial"/>
              </a:rPr>
              <a:t>Zasada konkurencyjności</a:t>
            </a: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65</a:t>
            </a:fld>
            <a:endParaRPr lang="pl-PL" dirty="0"/>
          </a:p>
        </p:txBody>
      </p:sp>
      <p:sp>
        <p:nvSpPr>
          <p:cNvPr id="7" name="Symbol zastępczy zawartości 6"/>
          <p:cNvSpPr>
            <a:spLocks noGrp="1"/>
          </p:cNvSpPr>
          <p:nvPr>
            <p:ph idx="1"/>
          </p:nvPr>
        </p:nvSpPr>
        <p:spPr>
          <a:xfrm>
            <a:off x="809402" y="1187549"/>
            <a:ext cx="9001000" cy="5688632"/>
          </a:xfrm>
        </p:spPr>
        <p:txBody>
          <a:bodyPr>
            <a:normAutofit/>
          </a:bodyPr>
          <a:lstStyle/>
          <a:p>
            <a:pPr marL="228600" indent="-228600">
              <a:lnSpc>
                <a:spcPct val="150000"/>
              </a:lnSpc>
              <a:spcBef>
                <a:spcPts val="0"/>
              </a:spcBef>
              <a:buFont typeface="Wingdings"/>
              <a:buChar char="Ø"/>
            </a:pPr>
            <a:r>
              <a:rPr lang="pl-PL" sz="1600" u="sng" dirty="0">
                <a:solidFill>
                  <a:srgbClr val="002060"/>
                </a:solidFill>
                <a:latin typeface="+mn-lt"/>
                <a:ea typeface="Open Sans" panose="020B0606030504020204" pitchFamily="34" charset="0"/>
                <a:cs typeface="Arial"/>
              </a:rPr>
              <a:t>WYŁĄCZENIA:</a:t>
            </a:r>
            <a:endParaRPr lang="pl-PL" sz="1600" dirty="0">
              <a:solidFill>
                <a:srgbClr val="002060"/>
              </a:solidFill>
              <a:latin typeface="+mn-lt"/>
            </a:endParaRPr>
          </a:p>
          <a:p>
            <a:pPr marL="1143006" lvl="2" indent="-228600">
              <a:lnSpc>
                <a:spcPct val="150000"/>
              </a:lnSpc>
              <a:spcBef>
                <a:spcPts val="0"/>
              </a:spcBef>
              <a:buFont typeface="Wingdings" pitchFamily="2" charset="2"/>
              <a:buChar char="§"/>
            </a:pPr>
            <a:r>
              <a:rPr lang="pl-PL" sz="1600" dirty="0">
                <a:solidFill>
                  <a:srgbClr val="002060"/>
                </a:solidFill>
                <a:latin typeface="+mn-lt"/>
              </a:rPr>
              <a:t>zamówień w zakresie działalności twórczej lub artystycznej, które mogą być zrealizowane tylko przez jednego wykonawcę, </a:t>
            </a:r>
          </a:p>
          <a:p>
            <a:pPr marL="1143006" lvl="2" indent="-228600">
              <a:lnSpc>
                <a:spcPct val="150000"/>
              </a:lnSpc>
              <a:spcBef>
                <a:spcPts val="0"/>
              </a:spcBef>
              <a:buFont typeface="Wingdings" pitchFamily="2" charset="2"/>
              <a:buChar char="§"/>
            </a:pPr>
            <a:r>
              <a:rPr lang="pl-PL" sz="1600" dirty="0">
                <a:solidFill>
                  <a:srgbClr val="002060"/>
                </a:solidFill>
                <a:latin typeface="+mn-lt"/>
              </a:rPr>
              <a:t>zamówień, których przedmiotem są dostawy na szczególnie korzystnych warunkach w związku z likwidacją działalności innego podmiotu, postępowaniem egzekucyjnym albo upadłościowym, </a:t>
            </a:r>
          </a:p>
          <a:p>
            <a:pPr marL="1143006" lvl="2" indent="-228600">
              <a:lnSpc>
                <a:spcPct val="150000"/>
              </a:lnSpc>
              <a:spcBef>
                <a:spcPts val="0"/>
              </a:spcBef>
              <a:buFont typeface="Wingdings" pitchFamily="2" charset="2"/>
              <a:buChar char="§"/>
            </a:pPr>
            <a:r>
              <a:rPr lang="pl-PL" sz="1600" dirty="0">
                <a:solidFill>
                  <a:srgbClr val="002060"/>
                </a:solidFill>
                <a:latin typeface="+mn-lt"/>
              </a:rPr>
              <a:t>zamówień na dostawy dokonywanych na giełdzie towarowej w rozumieniu przepisów o giełdach towarowych, w tym na giełdzie towarowej innych państw członkowskich Europejskiego Obszaru Gospodarczego,</a:t>
            </a:r>
          </a:p>
          <a:p>
            <a:pPr marL="1143006" lvl="2" indent="-228600">
              <a:lnSpc>
                <a:spcPct val="150000"/>
              </a:lnSpc>
              <a:spcBef>
                <a:spcPts val="0"/>
              </a:spcBef>
              <a:buFont typeface="Wingdings" pitchFamily="2" charset="2"/>
              <a:buChar char="§"/>
            </a:pPr>
            <a:r>
              <a:rPr lang="pl-PL" sz="1600" dirty="0">
                <a:solidFill>
                  <a:srgbClr val="002060"/>
                </a:solidFill>
                <a:latin typeface="+mn-lt"/>
              </a:rPr>
              <a:t>zamówień udzielanych przez placówkę zagraniczną w rozumieniu przepisów o służbie zagranicznej,</a:t>
            </a:r>
            <a:endParaRPr lang="pl-PL" sz="1600" dirty="0">
              <a:solidFill>
                <a:srgbClr val="002060"/>
              </a:solidFill>
              <a:latin typeface="+mn-lt"/>
              <a:ea typeface="Open Sans" panose="020B0606030504020204" pitchFamily="34" charset="0"/>
              <a:cs typeface="Arial" panose="020B0604020202020204" pitchFamily="34" charset="0"/>
            </a:endParaRPr>
          </a:p>
          <a:p>
            <a:pPr marL="1143006" lvl="2" indent="-228600">
              <a:lnSpc>
                <a:spcPct val="150000"/>
              </a:lnSpc>
              <a:spcBef>
                <a:spcPts val="0"/>
              </a:spcBef>
              <a:buFont typeface="Wingdings" pitchFamily="2" charset="2"/>
              <a:buChar char="§"/>
            </a:pPr>
            <a:r>
              <a:rPr lang="pl-PL" sz="1600" dirty="0">
                <a:solidFill>
                  <a:srgbClr val="002060"/>
                </a:solidFill>
                <a:latin typeface="+mn-lt"/>
              </a:rPr>
              <a:t>zamówień udzielanych na potrzeby własne jednostki wojskowej w rozumieniu przepisów o zasadach użycia lub pobytu Sił Zbrojnych Rzeczypospolitej Polskiej poza granicami państwa, </a:t>
            </a:r>
          </a:p>
          <a:p>
            <a:pPr marL="1143006" lvl="2" indent="-228600">
              <a:lnSpc>
                <a:spcPct val="150000"/>
              </a:lnSpc>
              <a:spcBef>
                <a:spcPts val="0"/>
              </a:spcBef>
              <a:buFont typeface="Wingdings" pitchFamily="2" charset="2"/>
              <a:buChar char="§"/>
            </a:pPr>
            <a:r>
              <a:rPr lang="pl-PL" sz="1600" dirty="0">
                <a:solidFill>
                  <a:srgbClr val="002060"/>
                </a:solidFill>
                <a:latin typeface="+mn-lt"/>
              </a:rPr>
              <a:t>przypadków określonych w art. 214 ust. 1 pkt 11-14 </a:t>
            </a:r>
            <a:r>
              <a:rPr lang="pl-PL" sz="1600" dirty="0" err="1">
                <a:solidFill>
                  <a:srgbClr val="002060"/>
                </a:solidFill>
                <a:latin typeface="+mn-lt"/>
              </a:rPr>
              <a:t>Pzp</a:t>
            </a:r>
            <a:r>
              <a:rPr lang="pl-PL" sz="1600" dirty="0">
                <a:solidFill>
                  <a:srgbClr val="002060"/>
                </a:solidFill>
                <a:latin typeface="+mn-lt"/>
              </a:rPr>
              <a:t> w stosunku do podmiotów wskazanych w tym przepisie,</a:t>
            </a:r>
          </a:p>
          <a:p>
            <a:pPr marL="1143006" lvl="2" indent="-228600">
              <a:lnSpc>
                <a:spcPct val="150000"/>
              </a:lnSpc>
              <a:spcBef>
                <a:spcPts val="0"/>
              </a:spcBef>
              <a:buFont typeface="Wingdings" pitchFamily="2" charset="2"/>
              <a:buChar char="§"/>
            </a:pPr>
            <a:endParaRPr lang="pl-PL" sz="1600" u="sng" dirty="0">
              <a:solidFill>
                <a:srgbClr val="002060"/>
              </a:solidFill>
              <a:latin typeface="+mn-lt"/>
              <a:ea typeface="Open Sans" panose="020B0606030504020204" pitchFamily="34" charset="0"/>
              <a:cs typeface="Arial" panose="020B0604020202020204" pitchFamily="34" charset="0"/>
            </a:endParaRPr>
          </a:p>
          <a:p>
            <a:pPr marL="0" indent="0">
              <a:lnSpc>
                <a:spcPct val="150000"/>
              </a:lnSpc>
              <a:spcBef>
                <a:spcPts val="0"/>
              </a:spcBef>
              <a:buNone/>
            </a:pPr>
            <a:endParaRPr lang="pl-PL" sz="1600" dirty="0">
              <a:solidFill>
                <a:srgbClr val="002060"/>
              </a:solidFill>
              <a:latin typeface="+mn-lt"/>
            </a:endParaRPr>
          </a:p>
        </p:txBody>
      </p:sp>
    </p:spTree>
    <p:extLst>
      <p:ext uri="{BB962C8B-B14F-4D97-AF65-F5344CB8AC3E}">
        <p14:creationId xmlns:p14="http://schemas.microsoft.com/office/powerpoint/2010/main" val="4085994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latin typeface="+mn-lt"/>
                <a:ea typeface="Open Sans" panose="020B0606030504020204" pitchFamily="34" charset="0"/>
                <a:cs typeface="Arial"/>
              </a:rPr>
              <a:t>Zasada konkurencyjności</a:t>
            </a: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66</a:t>
            </a:fld>
            <a:endParaRPr lang="pl-PL" dirty="0"/>
          </a:p>
        </p:txBody>
      </p:sp>
      <p:sp>
        <p:nvSpPr>
          <p:cNvPr id="7" name="Symbol zastępczy zawartości 6"/>
          <p:cNvSpPr>
            <a:spLocks noGrp="1"/>
          </p:cNvSpPr>
          <p:nvPr>
            <p:ph idx="1"/>
          </p:nvPr>
        </p:nvSpPr>
        <p:spPr>
          <a:xfrm>
            <a:off x="809402" y="1187549"/>
            <a:ext cx="9001000" cy="5688632"/>
          </a:xfrm>
        </p:spPr>
        <p:txBody>
          <a:bodyPr>
            <a:normAutofit/>
          </a:bodyPr>
          <a:lstStyle/>
          <a:p>
            <a:pPr marL="228600" indent="-228600">
              <a:lnSpc>
                <a:spcPct val="150000"/>
              </a:lnSpc>
              <a:spcBef>
                <a:spcPts val="0"/>
              </a:spcBef>
              <a:buFont typeface="Wingdings"/>
              <a:buChar char="Ø"/>
            </a:pPr>
            <a:r>
              <a:rPr lang="pl-PL" sz="1700" u="sng" dirty="0">
                <a:solidFill>
                  <a:srgbClr val="002060"/>
                </a:solidFill>
                <a:latin typeface="+mn-lt"/>
                <a:ea typeface="Open Sans" panose="020B0606030504020204" pitchFamily="34" charset="0"/>
                <a:cs typeface="Arial"/>
              </a:rPr>
              <a:t>WYŁĄCZENIA:</a:t>
            </a:r>
            <a:endParaRPr lang="pl-PL" sz="1700" dirty="0">
              <a:solidFill>
                <a:srgbClr val="002060"/>
              </a:solidFill>
              <a:latin typeface="+mn-lt"/>
            </a:endParaRPr>
          </a:p>
          <a:p>
            <a:pPr marL="1143006" lvl="2" indent="-228600">
              <a:lnSpc>
                <a:spcPct val="150000"/>
              </a:lnSpc>
              <a:spcBef>
                <a:spcPts val="0"/>
              </a:spcBef>
              <a:buFont typeface="Wingdings" pitchFamily="2" charset="2"/>
              <a:buChar char="§"/>
            </a:pPr>
            <a:r>
              <a:rPr lang="pl-PL" sz="1700" dirty="0">
                <a:solidFill>
                  <a:srgbClr val="002060"/>
                </a:solidFill>
                <a:latin typeface="+mn-lt"/>
              </a:rPr>
              <a:t>zamówień udzielanych wykonawcy wybranemu zgodnie z zasadą konkurencyjności na dodatkowe dostawy, polegających na częściowej wymianie dostarczonych produktów lub instalacji albo zwiększeniu bieżących dostaw lub rozbudowie istniejących instalacji, a zmiana wykonawcy prowadziłaby do nabycia materiałów o innych właściwościach technicznych, co powodowałoby niekompatybilność techniczną lub nieproporcjonalnie duże trudności techniczne w użytkowaniu i utrzymaniu tych produktów lub instalacji (czas trwania umowy w sprawie zamówienia na dostawy dodatkowe nie może przekraczać </a:t>
            </a:r>
            <a:br>
              <a:rPr lang="pl-PL" sz="1700" dirty="0">
                <a:solidFill>
                  <a:srgbClr val="002060"/>
                </a:solidFill>
                <a:latin typeface="+mn-lt"/>
              </a:rPr>
            </a:br>
            <a:r>
              <a:rPr lang="pl-PL" sz="1700" dirty="0">
                <a:solidFill>
                  <a:srgbClr val="002060"/>
                </a:solidFill>
                <a:latin typeface="+mn-lt"/>
              </a:rPr>
              <a:t>3 lat),</a:t>
            </a:r>
          </a:p>
          <a:p>
            <a:pPr marL="685802" lvl="1" indent="-228600">
              <a:lnSpc>
                <a:spcPct val="150000"/>
              </a:lnSpc>
              <a:spcBef>
                <a:spcPts val="0"/>
              </a:spcBef>
              <a:buFont typeface="Courier New" pitchFamily="49" charset="0"/>
              <a:buChar char="o"/>
            </a:pPr>
            <a:r>
              <a:rPr lang="pl-PL" sz="1700" dirty="0">
                <a:solidFill>
                  <a:srgbClr val="002060"/>
                </a:solidFill>
                <a:latin typeface="+mn-lt"/>
              </a:rPr>
              <a:t>Spełnienie przesłanek z pkt 2 należy pisemnie uzasadnić. </a:t>
            </a:r>
            <a:r>
              <a:rPr lang="pl-PL" sz="1700" b="1" i="1" dirty="0">
                <a:solidFill>
                  <a:srgbClr val="002060"/>
                </a:solidFill>
                <a:latin typeface="+mn-lt"/>
              </a:rPr>
              <a:t>(NOWE ZAPISY, DOPRECYZOWUJĄCE)</a:t>
            </a:r>
            <a:endParaRPr lang="pl-PL" sz="1700" dirty="0">
              <a:solidFill>
                <a:srgbClr val="002060"/>
              </a:solidFill>
              <a:latin typeface="+mn-lt"/>
              <a:ea typeface="Open Sans" panose="020B0606030504020204" pitchFamily="34" charset="0"/>
              <a:cs typeface="Arial" panose="020B0604020202020204" pitchFamily="34" charset="0"/>
            </a:endParaRPr>
          </a:p>
          <a:p>
            <a:pPr marL="1143006" lvl="2" indent="-228600">
              <a:lnSpc>
                <a:spcPct val="150000"/>
              </a:lnSpc>
              <a:spcBef>
                <a:spcPts val="0"/>
              </a:spcBef>
              <a:buFont typeface="Wingdings" pitchFamily="2" charset="2"/>
              <a:buChar char="§"/>
            </a:pPr>
            <a:endParaRPr lang="pl-PL" sz="1600" dirty="0">
              <a:solidFill>
                <a:srgbClr val="002060"/>
              </a:solidFill>
              <a:latin typeface="+mn-lt"/>
              <a:ea typeface="Open Sans" panose="020B0606030504020204" pitchFamily="34" charset="0"/>
              <a:cs typeface="Arial" panose="020B0604020202020204" pitchFamily="34" charset="0"/>
            </a:endParaRPr>
          </a:p>
          <a:p>
            <a:pPr marL="1143006" lvl="2" indent="-228600">
              <a:lnSpc>
                <a:spcPct val="150000"/>
              </a:lnSpc>
              <a:spcBef>
                <a:spcPts val="0"/>
              </a:spcBef>
              <a:buFont typeface="Wingdings" pitchFamily="2" charset="2"/>
              <a:buChar char="§"/>
            </a:pPr>
            <a:endParaRPr lang="pl-PL" sz="1600" u="sng" dirty="0">
              <a:solidFill>
                <a:srgbClr val="002060"/>
              </a:solidFill>
              <a:latin typeface="+mn-lt"/>
              <a:ea typeface="Open Sans" panose="020B0606030504020204" pitchFamily="34" charset="0"/>
              <a:cs typeface="Arial" panose="020B0604020202020204" pitchFamily="34" charset="0"/>
            </a:endParaRPr>
          </a:p>
          <a:p>
            <a:pPr marL="0" indent="0">
              <a:lnSpc>
                <a:spcPct val="150000"/>
              </a:lnSpc>
              <a:spcBef>
                <a:spcPts val="0"/>
              </a:spcBef>
              <a:buNone/>
            </a:pPr>
            <a:endParaRPr lang="pl-PL" sz="1600" dirty="0">
              <a:solidFill>
                <a:srgbClr val="002060"/>
              </a:solidFill>
              <a:latin typeface="+mn-lt"/>
            </a:endParaRPr>
          </a:p>
        </p:txBody>
      </p:sp>
    </p:spTree>
    <p:extLst>
      <p:ext uri="{BB962C8B-B14F-4D97-AF65-F5344CB8AC3E}">
        <p14:creationId xmlns:p14="http://schemas.microsoft.com/office/powerpoint/2010/main" val="37449051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latin typeface="+mn-lt"/>
                <a:ea typeface="Open Sans" panose="020B0606030504020204" pitchFamily="34" charset="0"/>
                <a:cs typeface="Arial"/>
              </a:rPr>
              <a:t>Zasada konkurencyjności</a:t>
            </a: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67</a:t>
            </a:fld>
            <a:endParaRPr lang="pl-PL" dirty="0"/>
          </a:p>
        </p:txBody>
      </p:sp>
      <p:sp>
        <p:nvSpPr>
          <p:cNvPr id="7" name="Symbol zastępczy zawartości 6"/>
          <p:cNvSpPr>
            <a:spLocks noGrp="1"/>
          </p:cNvSpPr>
          <p:nvPr>
            <p:ph idx="1"/>
          </p:nvPr>
        </p:nvSpPr>
        <p:spPr>
          <a:xfrm>
            <a:off x="809402" y="1187549"/>
            <a:ext cx="9001000" cy="5688632"/>
          </a:xfrm>
        </p:spPr>
        <p:txBody>
          <a:bodyPr>
            <a:normAutofit/>
          </a:bodyPr>
          <a:lstStyle/>
          <a:p>
            <a:pPr marL="228600" indent="-228600">
              <a:lnSpc>
                <a:spcPct val="150000"/>
              </a:lnSpc>
              <a:spcBef>
                <a:spcPts val="0"/>
              </a:spcBef>
              <a:buFont typeface="Wingdings"/>
              <a:buChar char="Ø"/>
            </a:pPr>
            <a:r>
              <a:rPr lang="pl-PL" u="sng" dirty="0">
                <a:solidFill>
                  <a:srgbClr val="002060"/>
                </a:solidFill>
                <a:latin typeface="+mn-lt"/>
                <a:ea typeface="Open Sans" panose="020B0606030504020204" pitchFamily="34" charset="0"/>
                <a:cs typeface="Arial"/>
              </a:rPr>
              <a:t>WYŁĄCZENIA:</a:t>
            </a:r>
            <a:endParaRPr lang="pl-PL" dirty="0">
              <a:solidFill>
                <a:srgbClr val="002060"/>
              </a:solidFill>
              <a:latin typeface="+mn-lt"/>
            </a:endParaRPr>
          </a:p>
          <a:p>
            <a:pPr marL="685802" lvl="1" indent="-228600">
              <a:lnSpc>
                <a:spcPct val="150000"/>
              </a:lnSpc>
              <a:spcBef>
                <a:spcPts val="0"/>
              </a:spcBef>
              <a:buFont typeface="Courier New" pitchFamily="49" charset="0"/>
              <a:buChar char="o"/>
            </a:pPr>
            <a:r>
              <a:rPr lang="pl-PL" dirty="0">
                <a:solidFill>
                  <a:srgbClr val="002060"/>
                </a:solidFill>
                <a:latin typeface="+mn-lt"/>
              </a:rPr>
              <a:t>Jeżeli w wyniku prawidłowego zastosowania zasady konkurencyjności nie wpłynęła żadna oferta, lub wpłynęły jedynie oferty podlegające odrzuceniu, albo żaden wykonawca nie spełnił warunków udziału w postępowaniu, o ile zamawiający stawiał takie warunki wykonawcom, zawarcie umowy w sprawie realizacji zamówienia z pominięciem zasady konkurencyjności jest możliwe, gdy pierwotne warunki zamówienia nie zostały zmienione.</a:t>
            </a:r>
            <a:endParaRPr lang="pl-PL" dirty="0">
              <a:solidFill>
                <a:srgbClr val="002060"/>
              </a:solidFill>
              <a:latin typeface="+mn-lt"/>
              <a:ea typeface="Open Sans" panose="020B0606030504020204" pitchFamily="34" charset="0"/>
              <a:cs typeface="Arial" panose="020B0604020202020204" pitchFamily="34" charset="0"/>
            </a:endParaRPr>
          </a:p>
          <a:p>
            <a:pPr marL="1143006" lvl="2" indent="-228600">
              <a:lnSpc>
                <a:spcPct val="150000"/>
              </a:lnSpc>
              <a:spcBef>
                <a:spcPts val="0"/>
              </a:spcBef>
              <a:buFont typeface="Wingdings" pitchFamily="2" charset="2"/>
              <a:buChar char="§"/>
            </a:pPr>
            <a:endParaRPr lang="pl-PL" sz="1600" u="sng" dirty="0">
              <a:solidFill>
                <a:srgbClr val="002060"/>
              </a:solidFill>
              <a:latin typeface="+mn-lt"/>
              <a:ea typeface="Open Sans" panose="020B0606030504020204" pitchFamily="34" charset="0"/>
              <a:cs typeface="Arial" panose="020B0604020202020204" pitchFamily="34" charset="0"/>
            </a:endParaRPr>
          </a:p>
          <a:p>
            <a:pPr marL="0" indent="0">
              <a:lnSpc>
                <a:spcPct val="150000"/>
              </a:lnSpc>
              <a:spcBef>
                <a:spcPts val="0"/>
              </a:spcBef>
              <a:buNone/>
            </a:pPr>
            <a:endParaRPr lang="pl-PL" sz="1600" dirty="0">
              <a:solidFill>
                <a:srgbClr val="002060"/>
              </a:solidFill>
              <a:latin typeface="+mn-lt"/>
            </a:endParaRPr>
          </a:p>
        </p:txBody>
      </p:sp>
    </p:spTree>
    <p:extLst>
      <p:ext uri="{BB962C8B-B14F-4D97-AF65-F5344CB8AC3E}">
        <p14:creationId xmlns:p14="http://schemas.microsoft.com/office/powerpoint/2010/main" val="16497802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latin typeface="+mn-lt"/>
                <a:ea typeface="Open Sans" panose="020B0606030504020204" pitchFamily="34" charset="0"/>
                <a:cs typeface="Arial"/>
              </a:rPr>
              <a:t>Zasada konkurencyjności</a:t>
            </a: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68</a:t>
            </a:fld>
            <a:endParaRPr lang="pl-PL" dirty="0"/>
          </a:p>
        </p:txBody>
      </p:sp>
      <p:sp>
        <p:nvSpPr>
          <p:cNvPr id="7" name="Symbol zastępczy zawartości 6"/>
          <p:cNvSpPr>
            <a:spLocks noGrp="1"/>
          </p:cNvSpPr>
          <p:nvPr>
            <p:ph idx="1"/>
          </p:nvPr>
        </p:nvSpPr>
        <p:spPr>
          <a:xfrm>
            <a:off x="809402" y="1187549"/>
            <a:ext cx="9001000" cy="5688632"/>
          </a:xfrm>
        </p:spPr>
        <p:txBody>
          <a:bodyPr>
            <a:normAutofit/>
          </a:bodyPr>
          <a:lstStyle/>
          <a:p>
            <a:pPr marL="0" indent="0">
              <a:lnSpc>
                <a:spcPct val="150000"/>
              </a:lnSpc>
              <a:spcBef>
                <a:spcPts val="0"/>
              </a:spcBef>
              <a:buNone/>
            </a:pPr>
            <a:r>
              <a:rPr lang="pl-PL" u="sng" dirty="0">
                <a:solidFill>
                  <a:srgbClr val="002060"/>
                </a:solidFill>
                <a:latin typeface="+mn-lt"/>
                <a:ea typeface="Open Sans" panose="020B0606030504020204" pitchFamily="34" charset="0"/>
                <a:cs typeface="Arial"/>
              </a:rPr>
              <a:t>Szacunkowa wartość zamówienia:</a:t>
            </a:r>
            <a:endParaRPr lang="pl-PL" dirty="0">
              <a:solidFill>
                <a:srgbClr val="002060"/>
              </a:solidFill>
              <a:latin typeface="+mn-lt"/>
            </a:endParaRPr>
          </a:p>
          <a:p>
            <a:pPr marL="685802" lvl="1" indent="-228600">
              <a:lnSpc>
                <a:spcPct val="150000"/>
              </a:lnSpc>
              <a:spcBef>
                <a:spcPts val="0"/>
              </a:spcBef>
              <a:buFont typeface="Courier New" pitchFamily="49" charset="0"/>
              <a:buChar char="o"/>
            </a:pPr>
            <a:r>
              <a:rPr lang="pl-PL" dirty="0">
                <a:solidFill>
                  <a:srgbClr val="002060"/>
                </a:solidFill>
                <a:latin typeface="+mn-lt"/>
              </a:rPr>
              <a:t>Podstawą obliczenia szacunkowej wartości zamówienia w ramach projektu jest całkowite szacunkowe wynagrodzenie wykonawcy, bez podatku od towarów i usług, ustalone z należytą starannością. Szacowanie jest dokumentowane w sposób zapewniający właściwą ścieżkę audytu (np. w zatwierdzonym wniosku o dofinansowanie projektu lub w notatce z szacowania). </a:t>
            </a:r>
          </a:p>
          <a:p>
            <a:pPr marL="685802" lvl="1" indent="-228600">
              <a:lnSpc>
                <a:spcPct val="150000"/>
              </a:lnSpc>
              <a:spcBef>
                <a:spcPts val="0"/>
              </a:spcBef>
              <a:buFont typeface="Courier New" pitchFamily="49" charset="0"/>
              <a:buChar char="o"/>
            </a:pPr>
            <a:r>
              <a:rPr lang="pl-PL" dirty="0">
                <a:solidFill>
                  <a:srgbClr val="002060"/>
                </a:solidFill>
                <a:latin typeface="+mn-lt"/>
              </a:rPr>
              <a:t>Podmioty będące zamawiającymi w rozumieniu </a:t>
            </a:r>
            <a:r>
              <a:rPr lang="pl-PL" dirty="0" err="1">
                <a:solidFill>
                  <a:srgbClr val="002060"/>
                </a:solidFill>
                <a:latin typeface="+mn-lt"/>
              </a:rPr>
              <a:t>Pzp</a:t>
            </a:r>
            <a:r>
              <a:rPr lang="pl-PL" dirty="0">
                <a:solidFill>
                  <a:srgbClr val="002060"/>
                </a:solidFill>
                <a:latin typeface="+mn-lt"/>
              </a:rPr>
              <a:t> w pierwszej kolejności dokonują szacowania wartości zamówienia zgodnie z przepisami tej ustawy, natomiast po stwierdzeniu, że szacunkowa wartość zamówienia ustalona na podstawie </a:t>
            </a:r>
            <a:r>
              <a:rPr lang="pl-PL" dirty="0" err="1">
                <a:solidFill>
                  <a:srgbClr val="002060"/>
                </a:solidFill>
                <a:latin typeface="+mn-lt"/>
              </a:rPr>
              <a:t>Pzp</a:t>
            </a:r>
            <a:r>
              <a:rPr lang="pl-PL" dirty="0">
                <a:solidFill>
                  <a:srgbClr val="002060"/>
                </a:solidFill>
                <a:latin typeface="+mn-lt"/>
              </a:rPr>
              <a:t> nie przekracza wartości, od której istnieje obowiązek stosowania </a:t>
            </a:r>
            <a:r>
              <a:rPr lang="pl-PL" dirty="0" err="1">
                <a:solidFill>
                  <a:srgbClr val="002060"/>
                </a:solidFill>
                <a:latin typeface="+mn-lt"/>
              </a:rPr>
              <a:t>Pzp</a:t>
            </a:r>
            <a:r>
              <a:rPr lang="pl-PL" dirty="0">
                <a:solidFill>
                  <a:srgbClr val="002060"/>
                </a:solidFill>
                <a:latin typeface="+mn-lt"/>
              </a:rPr>
              <a:t>, ustalają wartość zamówienia w ramach projektu.</a:t>
            </a:r>
          </a:p>
          <a:p>
            <a:pPr marL="914406" lvl="2" indent="0">
              <a:lnSpc>
                <a:spcPct val="150000"/>
              </a:lnSpc>
              <a:spcBef>
                <a:spcPts val="0"/>
              </a:spcBef>
              <a:buNone/>
            </a:pPr>
            <a:endParaRPr lang="pl-PL" sz="1600" u="sng" dirty="0">
              <a:solidFill>
                <a:srgbClr val="002060"/>
              </a:solidFill>
              <a:latin typeface="+mn-lt"/>
              <a:ea typeface="Open Sans" panose="020B0606030504020204" pitchFamily="34" charset="0"/>
              <a:cs typeface="Arial" panose="020B0604020202020204" pitchFamily="34" charset="0"/>
            </a:endParaRPr>
          </a:p>
          <a:p>
            <a:pPr marL="0" indent="0">
              <a:lnSpc>
                <a:spcPct val="150000"/>
              </a:lnSpc>
              <a:spcBef>
                <a:spcPts val="0"/>
              </a:spcBef>
              <a:buNone/>
            </a:pPr>
            <a:endParaRPr lang="pl-PL" sz="1600" dirty="0">
              <a:solidFill>
                <a:srgbClr val="002060"/>
              </a:solidFill>
              <a:latin typeface="+mn-lt"/>
            </a:endParaRPr>
          </a:p>
        </p:txBody>
      </p:sp>
    </p:spTree>
    <p:extLst>
      <p:ext uri="{BB962C8B-B14F-4D97-AF65-F5344CB8AC3E}">
        <p14:creationId xmlns:p14="http://schemas.microsoft.com/office/powerpoint/2010/main" val="25418953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latin typeface="+mn-lt"/>
                <a:ea typeface="Open Sans" panose="020B0606030504020204" pitchFamily="34" charset="0"/>
                <a:cs typeface="Arial"/>
              </a:rPr>
              <a:t>Zasada konkurencyjności</a:t>
            </a: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69</a:t>
            </a:fld>
            <a:endParaRPr lang="pl-PL" dirty="0"/>
          </a:p>
        </p:txBody>
      </p:sp>
      <p:sp>
        <p:nvSpPr>
          <p:cNvPr id="7" name="Symbol zastępczy zawartości 6"/>
          <p:cNvSpPr>
            <a:spLocks noGrp="1"/>
          </p:cNvSpPr>
          <p:nvPr>
            <p:ph idx="1"/>
          </p:nvPr>
        </p:nvSpPr>
        <p:spPr>
          <a:xfrm>
            <a:off x="809402" y="971525"/>
            <a:ext cx="9001000" cy="6048312"/>
          </a:xfrm>
        </p:spPr>
        <p:txBody>
          <a:bodyPr>
            <a:normAutofit/>
          </a:bodyPr>
          <a:lstStyle/>
          <a:p>
            <a:pPr marL="0" indent="0">
              <a:lnSpc>
                <a:spcPct val="150000"/>
              </a:lnSpc>
              <a:spcBef>
                <a:spcPts val="0"/>
              </a:spcBef>
              <a:buNone/>
            </a:pPr>
            <a:r>
              <a:rPr lang="pl-PL" u="sng" dirty="0">
                <a:solidFill>
                  <a:srgbClr val="002060"/>
                </a:solidFill>
                <a:latin typeface="+mn-lt"/>
                <a:ea typeface="Open Sans" panose="020B0606030504020204" pitchFamily="34" charset="0"/>
                <a:cs typeface="Arial"/>
              </a:rPr>
              <a:t>Szacunkowa wartość zamówienia:</a:t>
            </a:r>
            <a:endParaRPr lang="pl-PL" dirty="0">
              <a:solidFill>
                <a:srgbClr val="002060"/>
              </a:solidFill>
              <a:latin typeface="+mn-lt"/>
            </a:endParaRPr>
          </a:p>
          <a:p>
            <a:pPr marL="685802" lvl="1" indent="-228600">
              <a:lnSpc>
                <a:spcPct val="150000"/>
              </a:lnSpc>
              <a:spcBef>
                <a:spcPts val="0"/>
              </a:spcBef>
              <a:buFont typeface="Courier New" pitchFamily="49" charset="0"/>
              <a:buChar char="o"/>
            </a:pPr>
            <a:r>
              <a:rPr lang="pl-PL" dirty="0">
                <a:solidFill>
                  <a:srgbClr val="002060"/>
                </a:solidFill>
                <a:latin typeface="+mn-lt"/>
              </a:rPr>
              <a:t>Wyboru metody wykorzystywanej do obliczania szacunkowej wartości zamówienia nie można dokonywać z zamiarem wyłączenia zamówienia z zakresu stosowania zasady konkurencyjności. Zabronione jest zaniżanie wartości szacunkowej zamówienia lub jego podział skutkujący zaniżeniem jego wartości szacunkowej. </a:t>
            </a:r>
          </a:p>
          <a:p>
            <a:pPr marL="685802" lvl="1" indent="-228600">
              <a:lnSpc>
                <a:spcPct val="150000"/>
              </a:lnSpc>
              <a:spcBef>
                <a:spcPts val="0"/>
              </a:spcBef>
              <a:buFont typeface="Courier New" pitchFamily="49" charset="0"/>
              <a:buChar char="o"/>
            </a:pPr>
            <a:r>
              <a:rPr lang="pl-PL" dirty="0">
                <a:solidFill>
                  <a:srgbClr val="002060"/>
                </a:solidFill>
                <a:latin typeface="+mn-lt"/>
              </a:rPr>
              <a:t>Obliczając szacunkową wartość zamówienia należy wziąć pod uwagę konieczność łącznego spełnienia trzech przesłanek (tożsamości): </a:t>
            </a:r>
          </a:p>
          <a:p>
            <a:pPr marL="1143006" lvl="2" indent="-228600">
              <a:lnSpc>
                <a:spcPct val="150000"/>
              </a:lnSpc>
              <a:spcBef>
                <a:spcPts val="0"/>
              </a:spcBef>
              <a:buFont typeface="Wingdings" pitchFamily="2" charset="2"/>
              <a:buChar char="§"/>
            </a:pPr>
            <a:r>
              <a:rPr lang="pl-PL" dirty="0">
                <a:solidFill>
                  <a:srgbClr val="002060"/>
                </a:solidFill>
                <a:latin typeface="+mn-lt"/>
              </a:rPr>
              <a:t>usługi, dostawy oraz roboty budowlane są tożsame rodzajowo lub funkcjonalnie (tożsamość przedmiotowa), przy czym tożsamość rodzajowa dostaw obejmuje dostawy podobne, </a:t>
            </a:r>
          </a:p>
          <a:p>
            <a:pPr marL="1143006" lvl="2" indent="-228600">
              <a:lnSpc>
                <a:spcPct val="150000"/>
              </a:lnSpc>
              <a:spcBef>
                <a:spcPts val="0"/>
              </a:spcBef>
              <a:buFont typeface="Wingdings" pitchFamily="2" charset="2"/>
              <a:buChar char="§"/>
            </a:pPr>
            <a:r>
              <a:rPr lang="pl-PL" dirty="0">
                <a:solidFill>
                  <a:srgbClr val="002060"/>
                </a:solidFill>
                <a:latin typeface="+mn-lt"/>
              </a:rPr>
              <a:t>możliwe jest udzielenie zamówienia w tym samym czasie (tożsamość czasowa),</a:t>
            </a:r>
          </a:p>
          <a:p>
            <a:pPr marL="1143006" lvl="2" indent="-228600">
              <a:lnSpc>
                <a:spcPct val="150000"/>
              </a:lnSpc>
              <a:spcBef>
                <a:spcPts val="0"/>
              </a:spcBef>
              <a:buFont typeface="Wingdings" pitchFamily="2" charset="2"/>
              <a:buChar char="§"/>
            </a:pPr>
            <a:r>
              <a:rPr lang="pl-PL" dirty="0">
                <a:solidFill>
                  <a:srgbClr val="002060"/>
                </a:solidFill>
                <a:latin typeface="+mn-lt"/>
              </a:rPr>
              <a:t>możliwe jest wykonanie zamówienia przez jednego wykonawcę (tożsamość podmiotowa).</a:t>
            </a:r>
          </a:p>
          <a:p>
            <a:pPr marL="228600" indent="-228600">
              <a:lnSpc>
                <a:spcPct val="150000"/>
              </a:lnSpc>
              <a:spcBef>
                <a:spcPts val="0"/>
              </a:spcBef>
              <a:buNone/>
            </a:pPr>
            <a:r>
              <a:rPr lang="pl-PL" sz="1600" dirty="0">
                <a:solidFill>
                  <a:srgbClr val="002060"/>
                </a:solidFill>
                <a:latin typeface="+mn-lt"/>
              </a:rPr>
              <a:t>	</a:t>
            </a:r>
            <a:endParaRPr lang="pl-PL" sz="1600" u="sng" dirty="0">
              <a:solidFill>
                <a:srgbClr val="002060"/>
              </a:solidFill>
              <a:latin typeface="+mn-lt"/>
              <a:ea typeface="Open Sans" panose="020B0606030504020204" pitchFamily="34" charset="0"/>
              <a:cs typeface="Arial" panose="020B0604020202020204" pitchFamily="34" charset="0"/>
            </a:endParaRPr>
          </a:p>
          <a:p>
            <a:pPr marL="0" indent="0">
              <a:lnSpc>
                <a:spcPct val="150000"/>
              </a:lnSpc>
              <a:spcBef>
                <a:spcPts val="0"/>
              </a:spcBef>
              <a:buNone/>
            </a:pPr>
            <a:endParaRPr lang="pl-PL" sz="1600" dirty="0">
              <a:solidFill>
                <a:srgbClr val="002060"/>
              </a:solidFill>
              <a:latin typeface="+mn-lt"/>
            </a:endParaRPr>
          </a:p>
        </p:txBody>
      </p:sp>
    </p:spTree>
    <p:extLst>
      <p:ext uri="{BB962C8B-B14F-4D97-AF65-F5344CB8AC3E}">
        <p14:creationId xmlns:p14="http://schemas.microsoft.com/office/powerpoint/2010/main" val="570384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7</a:t>
            </a:fld>
            <a:endParaRPr lang="pl-PL" dirty="0"/>
          </a:p>
        </p:txBody>
      </p:sp>
      <p:sp>
        <p:nvSpPr>
          <p:cNvPr id="4" name="Symbol zastępczy zawartości 3">
            <a:extLst>
              <a:ext uri="{FF2B5EF4-FFF2-40B4-BE49-F238E27FC236}">
                <a16:creationId xmlns:a16="http://schemas.microsoft.com/office/drawing/2014/main" id="{7678480A-4478-DBDC-2084-EB07E88CED5D}"/>
              </a:ext>
            </a:extLst>
          </p:cNvPr>
          <p:cNvSpPr>
            <a:spLocks noGrp="1"/>
          </p:cNvSpPr>
          <p:nvPr>
            <p:ph idx="1"/>
          </p:nvPr>
        </p:nvSpPr>
        <p:spPr>
          <a:xfrm>
            <a:off x="1024818" y="1547590"/>
            <a:ext cx="8640382" cy="3888432"/>
          </a:xfrm>
        </p:spPr>
        <p:txBody>
          <a:bodyPr/>
          <a:lstStyle/>
          <a:p>
            <a:pPr algn="ctr">
              <a:defRPr/>
            </a:pPr>
            <a:endParaRPr lang="pl-PL" b="1" dirty="0">
              <a:solidFill>
                <a:schemeClr val="tx2"/>
              </a:solidFill>
              <a:ea typeface="Open Sans" panose="020B0606030504020204" pitchFamily="34" charset="0"/>
              <a:cs typeface="Open Sans" panose="020B0606030504020204" pitchFamily="34" charset="0"/>
            </a:endParaRPr>
          </a:p>
          <a:p>
            <a:pPr marL="0" indent="0">
              <a:buNone/>
            </a:pPr>
            <a:endParaRPr lang="pl-PL" dirty="0"/>
          </a:p>
        </p:txBody>
      </p:sp>
      <p:sp>
        <p:nvSpPr>
          <p:cNvPr id="3" name="Tytuł 2"/>
          <p:cNvSpPr>
            <a:spLocks noGrp="1"/>
          </p:cNvSpPr>
          <p:nvPr>
            <p:ph type="title"/>
          </p:nvPr>
        </p:nvSpPr>
        <p:spPr>
          <a:xfrm>
            <a:off x="1097434" y="1835621"/>
            <a:ext cx="8640381" cy="3816105"/>
          </a:xfrm>
        </p:spPr>
        <p:txBody>
          <a:bodyPr>
            <a:normAutofit fontScale="90000"/>
          </a:bodyPr>
          <a:lstStyle/>
          <a:p>
            <a:pPr lvl="1" algn="ctr">
              <a:lnSpc>
                <a:spcPct val="150000"/>
              </a:lnSpc>
              <a:spcBef>
                <a:spcPct val="0"/>
              </a:spcBef>
            </a:pPr>
            <a:r>
              <a:rPr lang="pl-PL" sz="2000" dirty="0">
                <a:solidFill>
                  <a:schemeClr val="tx2"/>
                </a:solidFill>
                <a:latin typeface="+mn-lt"/>
                <a:ea typeface="Open Sans"/>
                <a:cs typeface="Open Sans"/>
              </a:rPr>
              <a:t>Punktem wyjścia dla oceny kwalifikowalności wydatków jest zatwierdzony wniosek o dofinansowanie projektu. Zatwierdzenie projektu do dofinansowania i podpisania z beneficjentem umowy o dofinasowanie projektu </a:t>
            </a:r>
            <a:r>
              <a:rPr lang="pl-PL" sz="2000" b="1" dirty="0">
                <a:solidFill>
                  <a:schemeClr val="tx2"/>
                </a:solidFill>
                <a:latin typeface="+mn-lt"/>
                <a:ea typeface="Open Sans"/>
                <a:cs typeface="Open Sans"/>
              </a:rPr>
              <a:t>nie oznacza jednak, że wszystkie wydatki, które beneficjent przedstawił we wniosku o płatność w trakcie realizacji projektu, zostaną poświadczone, zrefundowane lub rozliczone. </a:t>
            </a:r>
            <a:r>
              <a:rPr lang="pl-PL" sz="2000" dirty="0">
                <a:solidFill>
                  <a:schemeClr val="tx2"/>
                </a:solidFill>
                <a:latin typeface="+mn-lt"/>
                <a:ea typeface="Open Sans"/>
                <a:cs typeface="Open Sans"/>
              </a:rPr>
              <a:t>Ocena kwalifikowalności poniesionych wydatków jest prowadzona także po zakończeniu realizacji projektu w zakresie obowiązków nałożonych na beneficjenta umową o dofinansowanie projektu oraz wynikających z przepisów prawa.</a:t>
            </a:r>
            <a:r>
              <a:rPr lang="pl-PL" sz="2000" b="1" dirty="0">
                <a:solidFill>
                  <a:schemeClr val="tx2"/>
                </a:solidFill>
                <a:latin typeface="+mn-lt"/>
                <a:ea typeface="Open Sans"/>
                <a:cs typeface="Open Sans"/>
              </a:rPr>
              <a:t> </a:t>
            </a:r>
            <a:br>
              <a:rPr lang="pl-PL" sz="1800" b="1" dirty="0">
                <a:solidFill>
                  <a:schemeClr val="tx2"/>
                </a:solidFill>
                <a:ea typeface="Open Sans"/>
                <a:cs typeface="Open Sans"/>
              </a:rPr>
            </a:br>
            <a:br>
              <a:rPr lang="pl-PL" altLang="pl-PL" sz="1800" i="1" dirty="0">
                <a:solidFill>
                  <a:schemeClr val="tx2"/>
                </a:solidFill>
              </a:rPr>
            </a:br>
            <a:endParaRPr lang="pl-PL" dirty="0">
              <a:solidFill>
                <a:schemeClr val="tx2"/>
              </a:solidFill>
              <a:latin typeface="+mn-lt"/>
            </a:endParaRPr>
          </a:p>
        </p:txBody>
      </p:sp>
    </p:spTree>
    <p:extLst>
      <p:ext uri="{BB962C8B-B14F-4D97-AF65-F5344CB8AC3E}">
        <p14:creationId xmlns:p14="http://schemas.microsoft.com/office/powerpoint/2010/main" val="13574313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latin typeface="+mn-lt"/>
                <a:ea typeface="Open Sans" panose="020B0606030504020204" pitchFamily="34" charset="0"/>
                <a:cs typeface="Arial"/>
              </a:rPr>
              <a:t>Zasada konkurencyjności</a:t>
            </a: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70</a:t>
            </a:fld>
            <a:endParaRPr lang="pl-PL" dirty="0"/>
          </a:p>
        </p:txBody>
      </p:sp>
      <p:sp>
        <p:nvSpPr>
          <p:cNvPr id="7" name="Symbol zastępczy zawartości 6"/>
          <p:cNvSpPr>
            <a:spLocks noGrp="1"/>
          </p:cNvSpPr>
          <p:nvPr>
            <p:ph idx="1"/>
          </p:nvPr>
        </p:nvSpPr>
        <p:spPr>
          <a:xfrm>
            <a:off x="809402" y="971525"/>
            <a:ext cx="9001000" cy="6048312"/>
          </a:xfrm>
        </p:spPr>
        <p:txBody>
          <a:bodyPr>
            <a:normAutofit/>
          </a:bodyPr>
          <a:lstStyle/>
          <a:p>
            <a:pPr marL="0" indent="0">
              <a:lnSpc>
                <a:spcPct val="150000"/>
              </a:lnSpc>
              <a:spcBef>
                <a:spcPts val="0"/>
              </a:spcBef>
              <a:buNone/>
            </a:pPr>
            <a:r>
              <a:rPr lang="pl-PL" dirty="0">
                <a:solidFill>
                  <a:srgbClr val="002060"/>
                </a:solidFill>
                <a:latin typeface="+mn-lt"/>
              </a:rPr>
              <a:t>Minimalny termin składania ofert wynosi:</a:t>
            </a:r>
          </a:p>
          <a:p>
            <a:pPr marL="685802" lvl="1" indent="-228600">
              <a:lnSpc>
                <a:spcPct val="150000"/>
              </a:lnSpc>
              <a:spcBef>
                <a:spcPts val="0"/>
              </a:spcBef>
              <a:buFont typeface="Courier New" pitchFamily="49" charset="0"/>
              <a:buChar char="o"/>
            </a:pPr>
            <a:r>
              <a:rPr lang="pl-PL" dirty="0">
                <a:solidFill>
                  <a:srgbClr val="002060"/>
                </a:solidFill>
                <a:latin typeface="+mn-lt"/>
              </a:rPr>
              <a:t>7 dni – w przypadku dostaw i usług,</a:t>
            </a:r>
          </a:p>
          <a:p>
            <a:pPr marL="685802" lvl="1" indent="-228600">
              <a:lnSpc>
                <a:spcPct val="150000"/>
              </a:lnSpc>
              <a:spcBef>
                <a:spcPts val="0"/>
              </a:spcBef>
              <a:buFont typeface="Courier New" pitchFamily="49" charset="0"/>
              <a:buChar char="o"/>
            </a:pPr>
            <a:r>
              <a:rPr lang="pl-PL" dirty="0">
                <a:solidFill>
                  <a:srgbClr val="002060"/>
                </a:solidFill>
                <a:latin typeface="+mn-lt"/>
              </a:rPr>
              <a:t>14 dni – w przypadku robót budowlanych,</a:t>
            </a:r>
          </a:p>
          <a:p>
            <a:pPr marL="228600" indent="-228600">
              <a:lnSpc>
                <a:spcPct val="150000"/>
              </a:lnSpc>
              <a:spcBef>
                <a:spcPts val="0"/>
              </a:spcBef>
              <a:buNone/>
            </a:pPr>
            <a:r>
              <a:rPr lang="pl-PL" dirty="0">
                <a:solidFill>
                  <a:srgbClr val="002060"/>
                </a:solidFill>
                <a:latin typeface="+mn-lt"/>
              </a:rPr>
              <a:t>	z tym, że wyznaczony termin składania ofert powinien uwzględniać złożoność zamówienia oraz czas potrzebny na sporządzenie ofert. W przypadku zamówień, których szacunkowa wartość jest równa lub przekracza 5 382 000 EUR w przypadku robót budowlanych, a 750 000 EUR w przypadku dostaw i usług minimalny termin składania ofert wynosi 30 dni. Bieg terminu składania ofert rozpoczyna się dnia następującego po dniu upublicznienia zapytania ofertowego, a kończy się z upływem ostatniego dnia (zastosowanie ma art. 115 Kodeksu cywilnego). O terminowym złożeniu oferty decyduje data złożenia oferty za pośrednictwem BK2021.</a:t>
            </a:r>
          </a:p>
          <a:p>
            <a:pPr marL="228600" indent="-228600">
              <a:lnSpc>
                <a:spcPct val="150000"/>
              </a:lnSpc>
              <a:spcBef>
                <a:spcPts val="0"/>
              </a:spcBef>
              <a:buNone/>
            </a:pPr>
            <a:r>
              <a:rPr lang="pl-PL" sz="1600" dirty="0">
                <a:solidFill>
                  <a:srgbClr val="002060"/>
                </a:solidFill>
                <a:latin typeface="+mn-lt"/>
              </a:rPr>
              <a:t>	</a:t>
            </a:r>
            <a:endParaRPr lang="pl-PL" sz="1600" u="sng" dirty="0">
              <a:solidFill>
                <a:srgbClr val="002060"/>
              </a:solidFill>
              <a:latin typeface="+mn-lt"/>
              <a:ea typeface="Open Sans" panose="020B0606030504020204" pitchFamily="34" charset="0"/>
              <a:cs typeface="Arial" panose="020B0604020202020204" pitchFamily="34" charset="0"/>
            </a:endParaRPr>
          </a:p>
          <a:p>
            <a:pPr marL="0" indent="0">
              <a:lnSpc>
                <a:spcPct val="150000"/>
              </a:lnSpc>
              <a:spcBef>
                <a:spcPts val="0"/>
              </a:spcBef>
              <a:buNone/>
            </a:pPr>
            <a:endParaRPr lang="pl-PL" sz="1600" dirty="0">
              <a:solidFill>
                <a:srgbClr val="002060"/>
              </a:solidFill>
              <a:latin typeface="+mn-lt"/>
            </a:endParaRPr>
          </a:p>
        </p:txBody>
      </p:sp>
    </p:spTree>
    <p:extLst>
      <p:ext uri="{BB962C8B-B14F-4D97-AF65-F5344CB8AC3E}">
        <p14:creationId xmlns:p14="http://schemas.microsoft.com/office/powerpoint/2010/main" val="39182243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latin typeface="+mn-lt"/>
                <a:ea typeface="Open Sans" panose="020B0606030504020204" pitchFamily="34" charset="0"/>
                <a:cs typeface="Arial"/>
              </a:rPr>
              <a:t>Wkład własny </a:t>
            </a: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71</a:t>
            </a:fld>
            <a:endParaRPr lang="pl-PL" dirty="0"/>
          </a:p>
        </p:txBody>
      </p:sp>
      <p:sp>
        <p:nvSpPr>
          <p:cNvPr id="7" name="Symbol zastępczy zawartości 6"/>
          <p:cNvSpPr>
            <a:spLocks noGrp="1"/>
          </p:cNvSpPr>
          <p:nvPr>
            <p:ph idx="1"/>
          </p:nvPr>
        </p:nvSpPr>
        <p:spPr>
          <a:xfrm>
            <a:off x="809402" y="1187549"/>
            <a:ext cx="9001000" cy="5832288"/>
          </a:xfrm>
        </p:spPr>
        <p:txBody>
          <a:bodyPr>
            <a:normAutofit fontScale="92500" lnSpcReduction="10000"/>
          </a:bodyPr>
          <a:lstStyle/>
          <a:p>
            <a:pPr marL="0" indent="0">
              <a:lnSpc>
                <a:spcPct val="150000"/>
              </a:lnSpc>
              <a:buNone/>
            </a:pPr>
            <a:r>
              <a:rPr lang="pl-PL" dirty="0">
                <a:solidFill>
                  <a:srgbClr val="002060"/>
                </a:solidFill>
                <a:latin typeface="Open Sans"/>
                <a:ea typeface="Open Sans"/>
                <a:cs typeface="Calibri"/>
              </a:rPr>
              <a:t>Beneficjent jest zobowiązany do wniesienia wkładu własnego w wysokości określonej zgodnie z Umową o dofinansowanie projektu oraz obowiązującym Wnioskiem o dofinansowanie projektu.</a:t>
            </a:r>
            <a:endParaRPr lang="pl-PL" sz="1900" dirty="0">
              <a:solidFill>
                <a:srgbClr val="002060"/>
              </a:solidFill>
              <a:latin typeface="+mn-lt"/>
              <a:ea typeface="Open Sans"/>
              <a:cs typeface="Calibri"/>
            </a:endParaRPr>
          </a:p>
          <a:p>
            <a:pPr marL="0" indent="0">
              <a:lnSpc>
                <a:spcPct val="150000"/>
              </a:lnSpc>
              <a:buNone/>
            </a:pPr>
            <a:r>
              <a:rPr lang="pl-PL" sz="1900" b="1" dirty="0">
                <a:solidFill>
                  <a:srgbClr val="002060"/>
                </a:solidFill>
                <a:latin typeface="+mn-lt"/>
                <a:ea typeface="Open Sans"/>
                <a:cs typeface="Calibri"/>
              </a:rPr>
              <a:t>Wkład niepieniężny:</a:t>
            </a:r>
          </a:p>
          <a:p>
            <a:pPr marL="0" indent="0">
              <a:lnSpc>
                <a:spcPct val="150000"/>
              </a:lnSpc>
              <a:buNone/>
            </a:pPr>
            <a:r>
              <a:rPr lang="pl-PL" sz="1900" dirty="0">
                <a:solidFill>
                  <a:srgbClr val="002060"/>
                </a:solidFill>
                <a:latin typeface="+mn-lt"/>
                <a:ea typeface="+mn-lt"/>
                <a:cs typeface="+mn-lt"/>
              </a:rPr>
              <a:t>Wkład niepieniężny stanowiący część lub całość wkładu własnego, wniesiony na rzecz projektu, może stanowić wydatek kwalifikowalny, o ile spełnione są następujące warunki: </a:t>
            </a:r>
            <a:endParaRPr lang="pl-PL" sz="1900" b="1" dirty="0">
              <a:solidFill>
                <a:srgbClr val="002060"/>
              </a:solidFill>
              <a:latin typeface="+mn-lt"/>
              <a:ea typeface="+mn-lt"/>
              <a:cs typeface="+mn-lt"/>
            </a:endParaRPr>
          </a:p>
          <a:p>
            <a:pPr marL="742950" lvl="1" indent="-285750">
              <a:lnSpc>
                <a:spcPct val="150000"/>
              </a:lnSpc>
              <a:buFont typeface="Courier New"/>
              <a:buChar char="o"/>
            </a:pPr>
            <a:r>
              <a:rPr lang="pl-PL" sz="1900" dirty="0">
                <a:solidFill>
                  <a:srgbClr val="002060"/>
                </a:solidFill>
                <a:latin typeface="+mn-lt"/>
                <a:ea typeface="+mn-lt"/>
                <a:cs typeface="+mn-lt"/>
              </a:rPr>
              <a:t>kwota dofinansowania w momencie końcowego rozliczenia projektu nie przekracza kwoty całkowitych wydatków kwalifikowalnych z wyłączeniem wkładu niepieniężnego,</a:t>
            </a:r>
            <a:endParaRPr lang="pl-PL" sz="1900" b="1" dirty="0">
              <a:solidFill>
                <a:srgbClr val="002060"/>
              </a:solidFill>
              <a:latin typeface="+mn-lt"/>
              <a:ea typeface="Open Sans"/>
              <a:cs typeface="Calibri"/>
            </a:endParaRPr>
          </a:p>
          <a:p>
            <a:pPr marL="742950" lvl="1" indent="-285750">
              <a:lnSpc>
                <a:spcPct val="150000"/>
              </a:lnSpc>
              <a:buFont typeface="Courier New"/>
              <a:buChar char="o"/>
            </a:pPr>
            <a:r>
              <a:rPr lang="pl-PL" sz="1900" dirty="0">
                <a:solidFill>
                  <a:srgbClr val="002060"/>
                </a:solidFill>
                <a:latin typeface="+mn-lt"/>
                <a:ea typeface="+mn-lt"/>
                <a:cs typeface="+mn-lt"/>
              </a:rPr>
              <a:t>wkład niepieniężny polega na wniesieniu (wykorzystaniu na rzecz projektu):</a:t>
            </a:r>
            <a:endParaRPr lang="pl-PL" sz="1900" dirty="0">
              <a:solidFill>
                <a:srgbClr val="002060"/>
              </a:solidFill>
              <a:latin typeface="+mn-lt"/>
              <a:ea typeface="Open Sans"/>
              <a:cs typeface="Calibri"/>
            </a:endParaRPr>
          </a:p>
          <a:p>
            <a:pPr marL="1200150" lvl="2" indent="-285750">
              <a:lnSpc>
                <a:spcPct val="150000"/>
              </a:lnSpc>
              <a:buFont typeface="Wingdings"/>
              <a:buChar char="§"/>
            </a:pPr>
            <a:r>
              <a:rPr lang="pl-PL" sz="1900" dirty="0">
                <a:solidFill>
                  <a:srgbClr val="002060"/>
                </a:solidFill>
                <a:latin typeface="+mn-lt"/>
                <a:ea typeface="Open Sans"/>
                <a:cs typeface="Calibri"/>
              </a:rPr>
              <a:t>nieruchomości, </a:t>
            </a:r>
            <a:endParaRPr lang="pl-PL" sz="1900" i="1" dirty="0">
              <a:solidFill>
                <a:srgbClr val="002060"/>
              </a:solidFill>
              <a:latin typeface="+mn-lt"/>
              <a:ea typeface="Open Sans"/>
              <a:cs typeface="Calibri"/>
            </a:endParaRPr>
          </a:p>
          <a:p>
            <a:pPr marL="1200150" lvl="2" indent="-285750">
              <a:lnSpc>
                <a:spcPct val="150000"/>
              </a:lnSpc>
              <a:buFont typeface="Wingdings"/>
              <a:buChar char="§"/>
            </a:pPr>
            <a:r>
              <a:rPr lang="pl-PL" sz="1900" dirty="0">
                <a:solidFill>
                  <a:srgbClr val="002060"/>
                </a:solidFill>
                <a:latin typeface="+mn-lt"/>
                <a:ea typeface="Open Sans"/>
                <a:cs typeface="Calibri"/>
              </a:rPr>
              <a:t>urządzeń,</a:t>
            </a:r>
          </a:p>
          <a:p>
            <a:pPr marL="1200150" lvl="2" indent="-285750">
              <a:lnSpc>
                <a:spcPct val="150000"/>
              </a:lnSpc>
              <a:buFont typeface="Wingdings"/>
              <a:buChar char="§"/>
            </a:pPr>
            <a:r>
              <a:rPr lang="pl-PL" sz="1900" dirty="0">
                <a:solidFill>
                  <a:srgbClr val="002060"/>
                </a:solidFill>
                <a:latin typeface="+mn-lt"/>
                <a:ea typeface="Open Sans"/>
                <a:cs typeface="Calibri"/>
              </a:rPr>
              <a:t>materiałów (surowców), </a:t>
            </a:r>
          </a:p>
          <a:p>
            <a:pPr marL="228600" indent="-228600">
              <a:lnSpc>
                <a:spcPct val="150000"/>
              </a:lnSpc>
              <a:spcBef>
                <a:spcPts val="0"/>
              </a:spcBef>
              <a:buNone/>
            </a:pPr>
            <a:r>
              <a:rPr lang="pl-PL" sz="1600" dirty="0">
                <a:solidFill>
                  <a:srgbClr val="002060"/>
                </a:solidFill>
                <a:latin typeface="+mn-lt"/>
              </a:rPr>
              <a:t>	</a:t>
            </a:r>
            <a:endParaRPr lang="pl-PL" sz="1600" u="sng" dirty="0">
              <a:solidFill>
                <a:srgbClr val="002060"/>
              </a:solidFill>
              <a:latin typeface="+mn-lt"/>
              <a:ea typeface="Open Sans" panose="020B0606030504020204" pitchFamily="34" charset="0"/>
              <a:cs typeface="Arial" panose="020B0604020202020204" pitchFamily="34" charset="0"/>
            </a:endParaRPr>
          </a:p>
          <a:p>
            <a:pPr marL="0" indent="0">
              <a:lnSpc>
                <a:spcPct val="150000"/>
              </a:lnSpc>
              <a:spcBef>
                <a:spcPts val="0"/>
              </a:spcBef>
              <a:buNone/>
            </a:pPr>
            <a:endParaRPr lang="pl-PL" sz="1600" dirty="0">
              <a:solidFill>
                <a:srgbClr val="002060"/>
              </a:solidFill>
              <a:latin typeface="+mn-lt"/>
            </a:endParaRPr>
          </a:p>
        </p:txBody>
      </p:sp>
    </p:spTree>
    <p:extLst>
      <p:ext uri="{BB962C8B-B14F-4D97-AF65-F5344CB8AC3E}">
        <p14:creationId xmlns:p14="http://schemas.microsoft.com/office/powerpoint/2010/main" val="7786079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latin typeface="+mn-lt"/>
                <a:ea typeface="Open Sans" panose="020B0606030504020204" pitchFamily="34" charset="0"/>
                <a:cs typeface="Arial"/>
              </a:rPr>
              <a:t>Wkład własny </a:t>
            </a: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72</a:t>
            </a:fld>
            <a:endParaRPr lang="pl-PL" dirty="0"/>
          </a:p>
        </p:txBody>
      </p:sp>
      <p:sp>
        <p:nvSpPr>
          <p:cNvPr id="7" name="Symbol zastępczy zawartości 6"/>
          <p:cNvSpPr>
            <a:spLocks noGrp="1"/>
          </p:cNvSpPr>
          <p:nvPr>
            <p:ph idx="1"/>
          </p:nvPr>
        </p:nvSpPr>
        <p:spPr>
          <a:xfrm>
            <a:off x="809402" y="1187549"/>
            <a:ext cx="9001000" cy="5832288"/>
          </a:xfrm>
        </p:spPr>
        <p:txBody>
          <a:bodyPr>
            <a:normAutofit/>
          </a:bodyPr>
          <a:lstStyle/>
          <a:p>
            <a:pPr marL="1200150" lvl="2" indent="-285750">
              <a:lnSpc>
                <a:spcPct val="150000"/>
              </a:lnSpc>
              <a:buFont typeface="Wingdings"/>
              <a:buChar char="§"/>
            </a:pPr>
            <a:r>
              <a:rPr lang="pl-PL" dirty="0">
                <a:solidFill>
                  <a:srgbClr val="002060"/>
                </a:solidFill>
                <a:latin typeface="+mn-lt"/>
                <a:ea typeface="Open Sans"/>
                <a:cs typeface="Calibri"/>
              </a:rPr>
              <a:t>wartości niematerialnych i prawnych,</a:t>
            </a:r>
            <a:endParaRPr lang="pl-PL" b="1" dirty="0">
              <a:solidFill>
                <a:srgbClr val="002060"/>
              </a:solidFill>
              <a:latin typeface="+mn-lt"/>
              <a:ea typeface="Open Sans"/>
              <a:cs typeface="Calibri"/>
            </a:endParaRPr>
          </a:p>
          <a:p>
            <a:pPr marL="1200150" lvl="2" indent="-285750">
              <a:lnSpc>
                <a:spcPct val="150000"/>
              </a:lnSpc>
              <a:buFont typeface="Wingdings"/>
              <a:buChar char="§"/>
            </a:pPr>
            <a:r>
              <a:rPr lang="pl-PL" dirty="0">
                <a:solidFill>
                  <a:srgbClr val="002060"/>
                </a:solidFill>
                <a:latin typeface="+mn-lt"/>
                <a:ea typeface="Open Sans"/>
                <a:cs typeface="Calibri"/>
              </a:rPr>
              <a:t>ekspertyz,</a:t>
            </a:r>
            <a:endParaRPr lang="pl-PL" i="1" dirty="0">
              <a:solidFill>
                <a:srgbClr val="002060"/>
              </a:solidFill>
              <a:latin typeface="+mn-lt"/>
              <a:ea typeface="Open Sans"/>
              <a:cs typeface="Calibri"/>
            </a:endParaRPr>
          </a:p>
          <a:p>
            <a:pPr marL="1200150" lvl="2" indent="-285750">
              <a:lnSpc>
                <a:spcPct val="150000"/>
              </a:lnSpc>
              <a:buFont typeface="Wingdings"/>
              <a:buChar char="§"/>
            </a:pPr>
            <a:r>
              <a:rPr lang="pl-PL" dirty="0">
                <a:solidFill>
                  <a:srgbClr val="002060"/>
                </a:solidFill>
                <a:latin typeface="+mn-lt"/>
                <a:ea typeface="Open Sans"/>
                <a:cs typeface="Calibri"/>
              </a:rPr>
              <a:t>nieodpłatnej pracy wykonywanej przez wolontariuszy,</a:t>
            </a:r>
          </a:p>
          <a:p>
            <a:pPr marL="1200150" lvl="2" indent="-285750">
              <a:lnSpc>
                <a:spcPct val="150000"/>
              </a:lnSpc>
              <a:buFont typeface="Wingdings"/>
              <a:buChar char="§"/>
            </a:pPr>
            <a:r>
              <a:rPr lang="pl-PL" dirty="0">
                <a:solidFill>
                  <a:srgbClr val="002060"/>
                </a:solidFill>
                <a:latin typeface="+mn-lt"/>
                <a:ea typeface="Open Sans"/>
                <a:cs typeface="Calibri"/>
              </a:rPr>
              <a:t>nieodpłatnej pracy społecznej członków stowarzyszenia.</a:t>
            </a:r>
          </a:p>
          <a:p>
            <a:pPr marL="742950" lvl="1" indent="-285750">
              <a:lnSpc>
                <a:spcPct val="150000"/>
              </a:lnSpc>
              <a:buFont typeface="Courier New"/>
              <a:buChar char="o"/>
            </a:pPr>
            <a:r>
              <a:rPr lang="pl-PL" dirty="0">
                <a:solidFill>
                  <a:srgbClr val="002060"/>
                </a:solidFill>
                <a:latin typeface="+mn-lt"/>
                <a:ea typeface="+mn-lt"/>
                <a:cs typeface="+mn-lt"/>
              </a:rPr>
              <a:t>Wkład niepieniężny polega na wniesieniu (wykorzystaniu na rzecz projektu) składników majątku beneficjenta lub majątku innych podmiotów, jeżeli możliwość taka wynika z przepisów prawa oraz zostanie to ujęte w zatwierdzonym wniosku o dofinansowanie projektu.</a:t>
            </a:r>
            <a:endParaRPr lang="pl-PL" dirty="0">
              <a:solidFill>
                <a:srgbClr val="002060"/>
              </a:solidFill>
              <a:latin typeface="+mn-lt"/>
              <a:ea typeface="Open Sans"/>
              <a:cs typeface="Calibri"/>
            </a:endParaRPr>
          </a:p>
          <a:p>
            <a:pPr marL="742950" lvl="1" indent="-285750">
              <a:lnSpc>
                <a:spcPct val="150000"/>
              </a:lnSpc>
              <a:buFont typeface="Courier New"/>
              <a:buChar char="o"/>
            </a:pPr>
            <a:r>
              <a:rPr lang="pl-PL" dirty="0">
                <a:solidFill>
                  <a:srgbClr val="002060"/>
                </a:solidFill>
                <a:latin typeface="+mn-lt"/>
                <a:ea typeface="+mn-lt"/>
                <a:cs typeface="+mn-lt"/>
              </a:rPr>
              <a:t>Wartość wkładu niepieniężnego została należycie potwierdzona dokumentami o wartości dowodowej równoważnej fakturom lub innymi dokumentami.</a:t>
            </a:r>
            <a:endParaRPr lang="pl-PL" dirty="0">
              <a:solidFill>
                <a:srgbClr val="002060"/>
              </a:solidFill>
              <a:latin typeface="+mn-lt"/>
              <a:ea typeface="Open Sans"/>
              <a:cs typeface="Calibri"/>
            </a:endParaRPr>
          </a:p>
          <a:p>
            <a:pPr marL="228600" indent="-228600">
              <a:lnSpc>
                <a:spcPct val="150000"/>
              </a:lnSpc>
              <a:spcBef>
                <a:spcPts val="0"/>
              </a:spcBef>
              <a:buNone/>
            </a:pPr>
            <a:r>
              <a:rPr lang="pl-PL" sz="1600" dirty="0">
                <a:solidFill>
                  <a:srgbClr val="002060"/>
                </a:solidFill>
                <a:latin typeface="+mn-lt"/>
              </a:rPr>
              <a:t>	</a:t>
            </a:r>
            <a:endParaRPr lang="pl-PL" sz="1600" u="sng" dirty="0">
              <a:solidFill>
                <a:srgbClr val="002060"/>
              </a:solidFill>
              <a:latin typeface="+mn-lt"/>
              <a:ea typeface="Open Sans" panose="020B0606030504020204" pitchFamily="34" charset="0"/>
              <a:cs typeface="Arial" panose="020B0604020202020204" pitchFamily="34" charset="0"/>
            </a:endParaRPr>
          </a:p>
          <a:p>
            <a:pPr marL="0" indent="0">
              <a:lnSpc>
                <a:spcPct val="150000"/>
              </a:lnSpc>
              <a:spcBef>
                <a:spcPts val="0"/>
              </a:spcBef>
              <a:buNone/>
            </a:pPr>
            <a:endParaRPr lang="pl-PL" sz="1600" dirty="0">
              <a:solidFill>
                <a:srgbClr val="002060"/>
              </a:solidFill>
              <a:latin typeface="+mn-lt"/>
            </a:endParaRPr>
          </a:p>
        </p:txBody>
      </p:sp>
    </p:spTree>
    <p:extLst>
      <p:ext uri="{BB962C8B-B14F-4D97-AF65-F5344CB8AC3E}">
        <p14:creationId xmlns:p14="http://schemas.microsoft.com/office/powerpoint/2010/main" val="260117676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latin typeface="+mn-lt"/>
                <a:ea typeface="Open Sans" panose="020B0606030504020204" pitchFamily="34" charset="0"/>
                <a:cs typeface="Arial"/>
              </a:rPr>
              <a:t>Wkład własny </a:t>
            </a: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73</a:t>
            </a:fld>
            <a:endParaRPr lang="pl-PL" dirty="0"/>
          </a:p>
        </p:txBody>
      </p:sp>
      <p:sp>
        <p:nvSpPr>
          <p:cNvPr id="7" name="Symbol zastępczy zawartości 6"/>
          <p:cNvSpPr>
            <a:spLocks noGrp="1"/>
          </p:cNvSpPr>
          <p:nvPr>
            <p:ph idx="1"/>
          </p:nvPr>
        </p:nvSpPr>
        <p:spPr>
          <a:xfrm>
            <a:off x="809402" y="1187549"/>
            <a:ext cx="9001000" cy="5832288"/>
          </a:xfrm>
        </p:spPr>
        <p:txBody>
          <a:bodyPr>
            <a:normAutofit/>
          </a:bodyPr>
          <a:lstStyle/>
          <a:p>
            <a:pPr marL="742950" lvl="1" indent="-285750">
              <a:lnSpc>
                <a:spcPct val="150000"/>
              </a:lnSpc>
              <a:buFont typeface="Courier New"/>
              <a:buChar char="o"/>
            </a:pPr>
            <a:r>
              <a:rPr lang="pl-PL" dirty="0">
                <a:solidFill>
                  <a:srgbClr val="002060"/>
                </a:solidFill>
                <a:latin typeface="+mn-lt"/>
                <a:ea typeface="+mn-lt"/>
                <a:cs typeface="+mn-lt"/>
              </a:rPr>
              <a:t>Wartość przypisana wkładowi niepieniężnemu nie przekracza stawek rynkowych. </a:t>
            </a:r>
            <a:endParaRPr lang="pl-PL" i="1" dirty="0">
              <a:solidFill>
                <a:srgbClr val="002060"/>
              </a:solidFill>
              <a:latin typeface="+mn-lt"/>
              <a:ea typeface="+mn-lt"/>
              <a:cs typeface="+mn-lt"/>
            </a:endParaRPr>
          </a:p>
          <a:p>
            <a:pPr marL="742950" lvl="1" indent="-285750">
              <a:lnSpc>
                <a:spcPct val="150000"/>
              </a:lnSpc>
              <a:buFont typeface="Courier New"/>
              <a:buChar char="o"/>
            </a:pPr>
            <a:r>
              <a:rPr lang="pl-PL" dirty="0">
                <a:solidFill>
                  <a:srgbClr val="002060"/>
                </a:solidFill>
                <a:latin typeface="+mn-lt"/>
                <a:ea typeface="+mn-lt"/>
                <a:cs typeface="+mn-lt"/>
              </a:rPr>
              <a:t>Wartość i dostarczenie wkładu niepieniężnego mogą być poddane niezależnej ocenie i weryfikacji.</a:t>
            </a:r>
            <a:endParaRPr lang="pl-PL" i="1" dirty="0">
              <a:solidFill>
                <a:srgbClr val="002060"/>
              </a:solidFill>
              <a:latin typeface="+mn-lt"/>
              <a:ea typeface="+mn-lt"/>
              <a:cs typeface="+mn-lt"/>
            </a:endParaRPr>
          </a:p>
          <a:p>
            <a:pPr marL="742950" lvl="1" indent="-285750">
              <a:lnSpc>
                <a:spcPct val="150000"/>
              </a:lnSpc>
              <a:buFont typeface="Courier New"/>
              <a:buChar char="o"/>
            </a:pPr>
            <a:r>
              <a:rPr lang="pl-PL" dirty="0">
                <a:solidFill>
                  <a:srgbClr val="002060"/>
                </a:solidFill>
                <a:latin typeface="+mn-lt"/>
                <a:ea typeface="+mn-lt"/>
                <a:cs typeface="+mn-lt"/>
              </a:rPr>
              <a:t>Wkład niepieniężny nie był uprzednio współfinansowany ze środków UE. </a:t>
            </a:r>
            <a:r>
              <a:rPr lang="pl-PL" b="1" i="1" dirty="0">
                <a:solidFill>
                  <a:srgbClr val="002060"/>
                </a:solidFill>
                <a:latin typeface="+mn-lt"/>
                <a:ea typeface="+mn-lt"/>
                <a:cs typeface="+mn-lt"/>
              </a:rPr>
              <a:t>(NOWY ZAPIS DOPRECYZOWUJĄCY)</a:t>
            </a:r>
            <a:endParaRPr lang="pl-PL" b="1" i="1" dirty="0">
              <a:solidFill>
                <a:srgbClr val="002060"/>
              </a:solidFill>
              <a:latin typeface="+mn-lt"/>
              <a:ea typeface="Open Sans"/>
              <a:cs typeface="Calibri"/>
            </a:endParaRPr>
          </a:p>
          <a:p>
            <a:pPr marL="228600" indent="-228600">
              <a:lnSpc>
                <a:spcPct val="150000"/>
              </a:lnSpc>
              <a:spcBef>
                <a:spcPts val="0"/>
              </a:spcBef>
              <a:buNone/>
            </a:pPr>
            <a:r>
              <a:rPr lang="pl-PL" sz="1600" dirty="0">
                <a:solidFill>
                  <a:srgbClr val="002060"/>
                </a:solidFill>
                <a:latin typeface="+mn-lt"/>
              </a:rPr>
              <a:t>	</a:t>
            </a:r>
            <a:endParaRPr lang="pl-PL" sz="1600" u="sng" dirty="0">
              <a:solidFill>
                <a:srgbClr val="002060"/>
              </a:solidFill>
              <a:latin typeface="+mn-lt"/>
              <a:ea typeface="Open Sans" panose="020B0606030504020204" pitchFamily="34" charset="0"/>
              <a:cs typeface="Arial" panose="020B0604020202020204" pitchFamily="34" charset="0"/>
            </a:endParaRPr>
          </a:p>
          <a:p>
            <a:pPr marL="0" indent="0">
              <a:lnSpc>
                <a:spcPct val="150000"/>
              </a:lnSpc>
              <a:spcBef>
                <a:spcPts val="0"/>
              </a:spcBef>
              <a:buNone/>
            </a:pPr>
            <a:endParaRPr lang="pl-PL" sz="1600" dirty="0">
              <a:solidFill>
                <a:srgbClr val="002060"/>
              </a:solidFill>
              <a:latin typeface="+mn-lt"/>
            </a:endParaRPr>
          </a:p>
        </p:txBody>
      </p:sp>
    </p:spTree>
    <p:extLst>
      <p:ext uri="{BB962C8B-B14F-4D97-AF65-F5344CB8AC3E}">
        <p14:creationId xmlns:p14="http://schemas.microsoft.com/office/powerpoint/2010/main" val="1854835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latin typeface="+mn-lt"/>
                <a:ea typeface="Open Sans" panose="020B0606030504020204" pitchFamily="34" charset="0"/>
                <a:cs typeface="Arial"/>
              </a:rPr>
              <a:t>Opłaty finansowe</a:t>
            </a: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74</a:t>
            </a:fld>
            <a:endParaRPr lang="pl-PL" dirty="0"/>
          </a:p>
        </p:txBody>
      </p:sp>
      <p:sp>
        <p:nvSpPr>
          <p:cNvPr id="7" name="Symbol zastępczy zawartości 6"/>
          <p:cNvSpPr>
            <a:spLocks noGrp="1"/>
          </p:cNvSpPr>
          <p:nvPr>
            <p:ph idx="1"/>
          </p:nvPr>
        </p:nvSpPr>
        <p:spPr>
          <a:xfrm>
            <a:off x="809402" y="1187549"/>
            <a:ext cx="9001000" cy="5832288"/>
          </a:xfrm>
        </p:spPr>
        <p:txBody>
          <a:bodyPr>
            <a:normAutofit/>
          </a:bodyPr>
          <a:lstStyle/>
          <a:p>
            <a:pPr marL="342900" indent="-342900">
              <a:lnSpc>
                <a:spcPct val="150000"/>
              </a:lnSpc>
              <a:buFont typeface="Wingdings"/>
              <a:buChar char="Ø"/>
            </a:pPr>
            <a:r>
              <a:rPr lang="pl-PL" dirty="0">
                <a:solidFill>
                  <a:srgbClr val="002060"/>
                </a:solidFill>
                <a:latin typeface="+mn-lt"/>
                <a:ea typeface="+mn-lt"/>
                <a:cs typeface="+mn-lt"/>
              </a:rPr>
              <a:t>Następujące opłaty finansowe mogą być uznane za kwalifikowalne w ramach kosztów bezpośrednich projektu: </a:t>
            </a:r>
            <a:r>
              <a:rPr lang="pl-PL" b="1" i="1" dirty="0">
                <a:solidFill>
                  <a:srgbClr val="002060"/>
                </a:solidFill>
                <a:latin typeface="+mn-lt"/>
                <a:ea typeface="+mn-lt"/>
                <a:cs typeface="+mn-lt"/>
              </a:rPr>
              <a:t>(NOWY ZAPIS, DOTYCZY TYLKO KOSZTÓW BEZPOŚREDNICH, ZNIKAJĄ KOSZTY ZALICZANE DO POŚREDNICH)</a:t>
            </a:r>
          </a:p>
          <a:p>
            <a:pPr marL="800100" lvl="1" indent="-342900">
              <a:lnSpc>
                <a:spcPct val="150000"/>
              </a:lnSpc>
              <a:buFont typeface="Courier New"/>
              <a:buChar char="o"/>
            </a:pPr>
            <a:r>
              <a:rPr lang="pl-PL" dirty="0">
                <a:solidFill>
                  <a:srgbClr val="002060"/>
                </a:solidFill>
                <a:latin typeface="+mn-lt"/>
                <a:ea typeface="+mn-lt"/>
                <a:cs typeface="+mn-lt"/>
              </a:rPr>
              <a:t>opłaty notarialne, opłaty administracyjne związane z uzyskiwaniem wszelkiego rodzaju pozwoleń, czy zgód niezbędnych do realizacji projektu,</a:t>
            </a:r>
            <a:endParaRPr lang="pl-PL" b="1" dirty="0">
              <a:solidFill>
                <a:srgbClr val="002060"/>
              </a:solidFill>
              <a:latin typeface="+mn-lt"/>
              <a:ea typeface="Open Sans"/>
              <a:cs typeface="Calibri"/>
            </a:endParaRPr>
          </a:p>
          <a:p>
            <a:pPr marL="800100" lvl="1" indent="-342900">
              <a:lnSpc>
                <a:spcPct val="150000"/>
              </a:lnSpc>
              <a:buFont typeface="Courier New"/>
              <a:buChar char="o"/>
            </a:pPr>
            <a:r>
              <a:rPr lang="pl-PL" dirty="0">
                <a:solidFill>
                  <a:srgbClr val="002060"/>
                </a:solidFill>
                <a:latin typeface="+mn-lt"/>
                <a:ea typeface="+mn-lt"/>
                <a:cs typeface="+mn-lt"/>
              </a:rPr>
              <a:t>koszty ubezpieczeń lub gwarancji bankowych, o ile są wymagane przez przepisy prawa, SZOP lub regulamin wyboru projektów, z wyłączeniem wydatków na ubezpieczenia dotyczących fazy eksploatacyjnej projektu,</a:t>
            </a:r>
          </a:p>
          <a:p>
            <a:pPr marL="800100" lvl="1" indent="-342900">
              <a:lnSpc>
                <a:spcPct val="150000"/>
              </a:lnSpc>
              <a:buFont typeface="Courier New"/>
              <a:buChar char="o"/>
            </a:pPr>
            <a:r>
              <a:rPr lang="pl-PL" dirty="0">
                <a:solidFill>
                  <a:srgbClr val="002060"/>
                </a:solidFill>
                <a:latin typeface="+mn-lt"/>
                <a:ea typeface="+mn-lt"/>
                <a:cs typeface="+mn-lt"/>
              </a:rPr>
              <a:t>wydatki na ewaluację, o ile ich poniesienie jest wymagane przez właściwą instytucję będącą stroną umowy.</a:t>
            </a:r>
            <a:endParaRPr lang="pl-PL" dirty="0">
              <a:solidFill>
                <a:srgbClr val="002060"/>
              </a:solidFill>
              <a:latin typeface="+mn-lt"/>
              <a:ea typeface="Open Sans"/>
              <a:cs typeface="Calibri"/>
            </a:endParaRPr>
          </a:p>
          <a:p>
            <a:pPr marL="228600" indent="-228600">
              <a:lnSpc>
                <a:spcPct val="150000"/>
              </a:lnSpc>
              <a:spcBef>
                <a:spcPts val="0"/>
              </a:spcBef>
              <a:buNone/>
            </a:pPr>
            <a:r>
              <a:rPr lang="pl-PL" sz="1600" dirty="0">
                <a:solidFill>
                  <a:srgbClr val="002060"/>
                </a:solidFill>
                <a:latin typeface="+mn-lt"/>
              </a:rPr>
              <a:t>	</a:t>
            </a:r>
            <a:endParaRPr lang="pl-PL" sz="1600" u="sng" dirty="0">
              <a:solidFill>
                <a:srgbClr val="002060"/>
              </a:solidFill>
              <a:latin typeface="+mn-lt"/>
              <a:ea typeface="Open Sans" panose="020B0606030504020204" pitchFamily="34" charset="0"/>
              <a:cs typeface="Arial" panose="020B0604020202020204" pitchFamily="34" charset="0"/>
            </a:endParaRPr>
          </a:p>
          <a:p>
            <a:pPr marL="0" indent="0">
              <a:lnSpc>
                <a:spcPct val="150000"/>
              </a:lnSpc>
              <a:spcBef>
                <a:spcPts val="0"/>
              </a:spcBef>
              <a:buNone/>
            </a:pPr>
            <a:endParaRPr lang="pl-PL" sz="1600" dirty="0">
              <a:solidFill>
                <a:srgbClr val="002060"/>
              </a:solidFill>
              <a:latin typeface="+mn-lt"/>
            </a:endParaRPr>
          </a:p>
        </p:txBody>
      </p:sp>
    </p:spTree>
    <p:extLst>
      <p:ext uri="{BB962C8B-B14F-4D97-AF65-F5344CB8AC3E}">
        <p14:creationId xmlns:p14="http://schemas.microsoft.com/office/powerpoint/2010/main" val="192299873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solidFill>
                  <a:srgbClr val="002060"/>
                </a:solidFill>
                <a:latin typeface="+mn-lt"/>
                <a:ea typeface="Open Sans"/>
                <a:cs typeface="Calibri"/>
              </a:rPr>
              <a:t>Metody uproszczone rozliczania wydatków</a:t>
            </a:r>
            <a:br>
              <a:rPr lang="pl-PL" sz="2400" dirty="0">
                <a:solidFill>
                  <a:schemeClr val="accent4">
                    <a:lumMod val="75000"/>
                  </a:schemeClr>
                </a:solidFill>
                <a:latin typeface="Open Sans"/>
                <a:ea typeface="Open Sans"/>
                <a:cs typeface="Calibri"/>
              </a:rPr>
            </a:b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75</a:t>
            </a:fld>
            <a:endParaRPr lang="pl-PL" dirty="0"/>
          </a:p>
        </p:txBody>
      </p:sp>
      <p:sp>
        <p:nvSpPr>
          <p:cNvPr id="7" name="Symbol zastępczy zawartości 6"/>
          <p:cNvSpPr>
            <a:spLocks noGrp="1"/>
          </p:cNvSpPr>
          <p:nvPr>
            <p:ph idx="1"/>
          </p:nvPr>
        </p:nvSpPr>
        <p:spPr>
          <a:xfrm>
            <a:off x="809402" y="1187549"/>
            <a:ext cx="9001000" cy="5832288"/>
          </a:xfrm>
        </p:spPr>
        <p:txBody>
          <a:bodyPr>
            <a:normAutofit/>
          </a:bodyPr>
          <a:lstStyle/>
          <a:p>
            <a:pPr marL="342900" indent="-342900">
              <a:lnSpc>
                <a:spcPct val="150000"/>
              </a:lnSpc>
              <a:buFont typeface="Wingdings"/>
              <a:buChar char="Ø"/>
            </a:pPr>
            <a:r>
              <a:rPr lang="pl-PL" dirty="0">
                <a:solidFill>
                  <a:srgbClr val="002060"/>
                </a:solidFill>
                <a:latin typeface="+mn-lt"/>
                <a:ea typeface="Open Sans"/>
                <a:cs typeface="Calibri"/>
              </a:rPr>
              <a:t>Decyzję</a:t>
            </a:r>
            <a:r>
              <a:rPr lang="pl-PL" dirty="0">
                <a:solidFill>
                  <a:srgbClr val="002060"/>
                </a:solidFill>
                <a:latin typeface="+mn-lt"/>
                <a:ea typeface="+mn-lt"/>
                <a:cs typeface="+mn-lt"/>
              </a:rPr>
              <a:t> o dopuszczalności i sposobie wdrożenia uproszczonych metod rozliczania wydatków dla programu, podejmuje właściwa IZ. </a:t>
            </a:r>
            <a:endParaRPr lang="pl-PL" i="1" dirty="0">
              <a:solidFill>
                <a:srgbClr val="002060"/>
              </a:solidFill>
              <a:latin typeface="+mn-lt"/>
              <a:ea typeface="+mn-lt"/>
              <a:cs typeface="+mn-lt"/>
            </a:endParaRPr>
          </a:p>
          <a:p>
            <a:pPr marL="342900" indent="-342900">
              <a:lnSpc>
                <a:spcPct val="150000"/>
              </a:lnSpc>
              <a:buFont typeface="Wingdings"/>
              <a:buChar char="Ø"/>
            </a:pPr>
            <a:r>
              <a:rPr lang="pl-PL" dirty="0">
                <a:solidFill>
                  <a:srgbClr val="002060"/>
                </a:solidFill>
                <a:latin typeface="+mn-lt"/>
                <a:ea typeface="Open Sans"/>
                <a:cs typeface="Calibri"/>
              </a:rPr>
              <a:t>Metody uproszczone: </a:t>
            </a:r>
          </a:p>
          <a:p>
            <a:pPr marL="800100" lvl="1" indent="-342900">
              <a:lnSpc>
                <a:spcPct val="150000"/>
              </a:lnSpc>
              <a:buFont typeface="Courier New"/>
              <a:buChar char="o"/>
            </a:pPr>
            <a:r>
              <a:rPr lang="pl-PL" dirty="0">
                <a:solidFill>
                  <a:srgbClr val="002060"/>
                </a:solidFill>
                <a:latin typeface="+mn-lt"/>
                <a:ea typeface="Open Sans"/>
                <a:cs typeface="Calibri"/>
              </a:rPr>
              <a:t>stawki jednostkowe,</a:t>
            </a:r>
          </a:p>
          <a:p>
            <a:pPr marL="800100" lvl="1" indent="-342900">
              <a:lnSpc>
                <a:spcPct val="150000"/>
              </a:lnSpc>
              <a:buFont typeface="Courier New"/>
              <a:buChar char="o"/>
            </a:pPr>
            <a:r>
              <a:rPr lang="pl-PL" dirty="0">
                <a:solidFill>
                  <a:srgbClr val="002060"/>
                </a:solidFill>
                <a:latin typeface="+mn-lt"/>
                <a:ea typeface="Open Sans"/>
                <a:cs typeface="Calibri"/>
              </a:rPr>
              <a:t>kwoty ryczałtowe,</a:t>
            </a:r>
          </a:p>
          <a:p>
            <a:pPr marL="800100" lvl="1" indent="-342900">
              <a:lnSpc>
                <a:spcPct val="150000"/>
              </a:lnSpc>
              <a:buFont typeface="Courier New"/>
              <a:buChar char="o"/>
            </a:pPr>
            <a:r>
              <a:rPr lang="pl-PL" dirty="0">
                <a:solidFill>
                  <a:srgbClr val="002060"/>
                </a:solidFill>
                <a:latin typeface="+mn-lt"/>
                <a:ea typeface="Open Sans"/>
                <a:cs typeface="Calibri"/>
              </a:rPr>
              <a:t>stawki ryczałtowe.</a:t>
            </a:r>
          </a:p>
          <a:p>
            <a:pPr marL="342900" indent="-342900">
              <a:lnSpc>
                <a:spcPct val="150000"/>
              </a:lnSpc>
              <a:buFont typeface="Wingdings"/>
              <a:buChar char="Ø"/>
            </a:pPr>
            <a:r>
              <a:rPr lang="pl-PL" dirty="0">
                <a:solidFill>
                  <a:srgbClr val="002060"/>
                </a:solidFill>
                <a:latin typeface="+mn-lt"/>
                <a:ea typeface="+mn-lt"/>
                <a:cs typeface="+mn-lt"/>
              </a:rPr>
              <a:t>Projekt współfinansowany ze środków EFRR, </a:t>
            </a:r>
            <a:r>
              <a:rPr lang="pl-PL" b="1" u="sng" dirty="0">
                <a:solidFill>
                  <a:srgbClr val="002060"/>
                </a:solidFill>
                <a:latin typeface="+mn-lt"/>
                <a:ea typeface="+mn-lt"/>
                <a:cs typeface="+mn-lt"/>
              </a:rPr>
              <a:t>EFS+</a:t>
            </a:r>
            <a:r>
              <a:rPr lang="pl-PL" dirty="0">
                <a:solidFill>
                  <a:srgbClr val="002060"/>
                </a:solidFill>
                <a:latin typeface="+mn-lt"/>
                <a:ea typeface="+mn-lt"/>
                <a:cs typeface="+mn-lt"/>
              </a:rPr>
              <a:t> lub FST, którego łączny koszt wyrażony w PLN nie przekracza równowartości </a:t>
            </a:r>
            <a:r>
              <a:rPr lang="pl-PL" b="1" dirty="0">
                <a:solidFill>
                  <a:srgbClr val="002060"/>
                </a:solidFill>
                <a:latin typeface="+mn-lt"/>
                <a:ea typeface="+mn-lt"/>
                <a:cs typeface="+mn-lt"/>
              </a:rPr>
              <a:t>200 tys. EUR </a:t>
            </a:r>
            <a:r>
              <a:rPr lang="pl-PL" dirty="0">
                <a:solidFill>
                  <a:srgbClr val="002060"/>
                </a:solidFill>
                <a:latin typeface="+mn-lt"/>
                <a:ea typeface="+mn-lt"/>
                <a:cs typeface="+mn-lt"/>
              </a:rPr>
              <a:t>w dniu zawarcia umowy o dofinansowanie projektu musi być rozliczany za pomocą uproszczonych metod rozliczania wydatków. do przeliczenia łącznego kosztu projektu stosuje się miesięczny obrachunkowy kurs wymiany waluty stosowany przez KE aktualny na dzień ogłoszenia naboru.</a:t>
            </a:r>
            <a:endParaRPr lang="pl-PL" b="1" i="1" dirty="0">
              <a:solidFill>
                <a:srgbClr val="002060"/>
              </a:solidFill>
              <a:latin typeface="+mn-lt"/>
              <a:ea typeface="Open Sans"/>
              <a:cs typeface="Calibri"/>
            </a:endParaRPr>
          </a:p>
          <a:p>
            <a:pPr marL="228600" indent="-228600">
              <a:lnSpc>
                <a:spcPct val="150000"/>
              </a:lnSpc>
              <a:spcBef>
                <a:spcPts val="0"/>
              </a:spcBef>
              <a:buNone/>
            </a:pPr>
            <a:r>
              <a:rPr lang="pl-PL" sz="1600" dirty="0">
                <a:solidFill>
                  <a:srgbClr val="002060"/>
                </a:solidFill>
                <a:latin typeface="+mn-lt"/>
              </a:rPr>
              <a:t>	</a:t>
            </a:r>
            <a:endParaRPr lang="pl-PL" sz="1600" u="sng" dirty="0">
              <a:solidFill>
                <a:srgbClr val="002060"/>
              </a:solidFill>
              <a:latin typeface="+mn-lt"/>
              <a:ea typeface="Open Sans" panose="020B0606030504020204" pitchFamily="34" charset="0"/>
              <a:cs typeface="Arial" panose="020B0604020202020204" pitchFamily="34" charset="0"/>
            </a:endParaRPr>
          </a:p>
          <a:p>
            <a:pPr marL="0" indent="0">
              <a:lnSpc>
                <a:spcPct val="150000"/>
              </a:lnSpc>
              <a:spcBef>
                <a:spcPts val="0"/>
              </a:spcBef>
              <a:buNone/>
            </a:pPr>
            <a:endParaRPr lang="pl-PL" sz="1600" dirty="0">
              <a:solidFill>
                <a:srgbClr val="002060"/>
              </a:solidFill>
              <a:latin typeface="+mn-lt"/>
            </a:endParaRPr>
          </a:p>
        </p:txBody>
      </p:sp>
    </p:spTree>
    <p:extLst>
      <p:ext uri="{BB962C8B-B14F-4D97-AF65-F5344CB8AC3E}">
        <p14:creationId xmlns:p14="http://schemas.microsoft.com/office/powerpoint/2010/main" val="29083657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solidFill>
                  <a:srgbClr val="002060"/>
                </a:solidFill>
                <a:latin typeface="+mn-lt"/>
                <a:ea typeface="Open Sans"/>
                <a:cs typeface="Calibri"/>
              </a:rPr>
              <a:t>Metody uproszczone rozliczania wydatków</a:t>
            </a:r>
            <a:br>
              <a:rPr lang="pl-PL" sz="2400" dirty="0">
                <a:solidFill>
                  <a:schemeClr val="accent4">
                    <a:lumMod val="75000"/>
                  </a:schemeClr>
                </a:solidFill>
                <a:latin typeface="Open Sans"/>
                <a:ea typeface="Open Sans"/>
                <a:cs typeface="Calibri"/>
              </a:rPr>
            </a:b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76</a:t>
            </a:fld>
            <a:endParaRPr lang="pl-PL" dirty="0"/>
          </a:p>
        </p:txBody>
      </p:sp>
      <p:sp>
        <p:nvSpPr>
          <p:cNvPr id="7" name="Symbol zastępczy zawartości 6"/>
          <p:cNvSpPr>
            <a:spLocks noGrp="1"/>
          </p:cNvSpPr>
          <p:nvPr>
            <p:ph idx="1"/>
          </p:nvPr>
        </p:nvSpPr>
        <p:spPr>
          <a:xfrm>
            <a:off x="809402" y="1187549"/>
            <a:ext cx="9001000" cy="5832288"/>
          </a:xfrm>
        </p:spPr>
        <p:txBody>
          <a:bodyPr>
            <a:normAutofit/>
          </a:bodyPr>
          <a:lstStyle/>
          <a:p>
            <a:pPr marL="342900" indent="-342900">
              <a:lnSpc>
                <a:spcPct val="150000"/>
              </a:lnSpc>
              <a:buFont typeface="Wingdings"/>
              <a:buChar char="Ø"/>
            </a:pPr>
            <a:r>
              <a:rPr lang="pl-PL" dirty="0">
                <a:solidFill>
                  <a:srgbClr val="002060"/>
                </a:solidFill>
                <a:latin typeface="+mn-lt"/>
                <a:cs typeface="Calibri"/>
              </a:rPr>
              <a:t>W</a:t>
            </a:r>
            <a:r>
              <a:rPr lang="pl-PL" dirty="0">
                <a:solidFill>
                  <a:srgbClr val="002060"/>
                </a:solidFill>
                <a:latin typeface="+mn-lt"/>
                <a:ea typeface="+mn-lt"/>
                <a:cs typeface="+mn-lt"/>
              </a:rPr>
              <a:t> przypadku zastosowania stawki ryczałtowej, koszty, które stanowią podstawę rozliczania pozostałych kosztów projektu za pomocą tej stawki mogą być rozliczane na podstawie rzeczywiście ponoszonych wydatków. </a:t>
            </a:r>
            <a:endParaRPr lang="pl-PL" i="1" dirty="0">
              <a:solidFill>
                <a:srgbClr val="002060"/>
              </a:solidFill>
              <a:latin typeface="+mn-lt"/>
              <a:ea typeface="+mn-lt"/>
              <a:cs typeface="+mn-lt"/>
            </a:endParaRPr>
          </a:p>
          <a:p>
            <a:pPr marL="800100" lvl="1" indent="-342900">
              <a:lnSpc>
                <a:spcPct val="150000"/>
              </a:lnSpc>
              <a:buFont typeface="Courier New"/>
              <a:buChar char="o"/>
            </a:pPr>
            <a:r>
              <a:rPr lang="pl-PL" dirty="0">
                <a:solidFill>
                  <a:srgbClr val="002060"/>
                </a:solidFill>
                <a:latin typeface="+mn-lt"/>
                <a:ea typeface="+mn-lt"/>
                <a:cs typeface="+mn-lt"/>
              </a:rPr>
              <a:t>Dodatki i wynagrodzenia wypłacane uczestnikom projektu mogą być rozliczane na podstawie rzeczywiście ponoszonych wydatków. Obowiązek stosowania uproszczonych metod rozliczania wydatków.</a:t>
            </a:r>
            <a:endParaRPr lang="pl-PL" dirty="0">
              <a:solidFill>
                <a:srgbClr val="002060"/>
              </a:solidFill>
              <a:latin typeface="+mn-lt"/>
              <a:cs typeface="Calibri"/>
            </a:endParaRPr>
          </a:p>
          <a:p>
            <a:pPr marL="342900" indent="-342900">
              <a:lnSpc>
                <a:spcPct val="150000"/>
              </a:lnSpc>
              <a:buFont typeface="Wingdings"/>
              <a:buChar char="Ø"/>
            </a:pPr>
            <a:r>
              <a:rPr lang="pl-PL" dirty="0">
                <a:solidFill>
                  <a:srgbClr val="002060"/>
                </a:solidFill>
                <a:latin typeface="+mn-lt"/>
                <a:ea typeface="+mn-lt"/>
                <a:cs typeface="+mn-lt"/>
              </a:rPr>
              <a:t>Obowiązek stosowania uproszczonych metod rozliczania wydatków, nie dotyczy: </a:t>
            </a:r>
            <a:r>
              <a:rPr lang="pl-PL" b="1" i="1" dirty="0">
                <a:solidFill>
                  <a:srgbClr val="002060"/>
                </a:solidFill>
                <a:latin typeface="+mn-lt"/>
                <a:ea typeface="+mn-lt"/>
                <a:cs typeface="+mn-lt"/>
              </a:rPr>
              <a:t>(NOWY ZAPIS, NOWA ZASADA)</a:t>
            </a:r>
            <a:endParaRPr lang="pl-PL" dirty="0">
              <a:solidFill>
                <a:srgbClr val="002060"/>
              </a:solidFill>
              <a:latin typeface="+mn-lt"/>
              <a:cs typeface="Calibri"/>
            </a:endParaRPr>
          </a:p>
          <a:p>
            <a:pPr marL="800100" lvl="1" indent="-342900">
              <a:lnSpc>
                <a:spcPct val="150000"/>
              </a:lnSpc>
              <a:buFont typeface="Courier New"/>
              <a:buChar char="o"/>
            </a:pPr>
            <a:r>
              <a:rPr lang="pl-PL" dirty="0">
                <a:solidFill>
                  <a:srgbClr val="002060"/>
                </a:solidFill>
                <a:latin typeface="+mn-lt"/>
                <a:ea typeface="+mn-lt"/>
                <a:cs typeface="+mn-lt"/>
              </a:rPr>
              <a:t>projektów otrzymujących wsparcie w ramach pomocy publicznej, które nie stanowi pomocy de </a:t>
            </a:r>
            <a:r>
              <a:rPr lang="pl-PL" dirty="0" err="1">
                <a:solidFill>
                  <a:srgbClr val="002060"/>
                </a:solidFill>
                <a:latin typeface="+mn-lt"/>
                <a:ea typeface="+mn-lt"/>
                <a:cs typeface="+mn-lt"/>
              </a:rPr>
              <a:t>minimis</a:t>
            </a:r>
            <a:r>
              <a:rPr lang="pl-PL" dirty="0">
                <a:solidFill>
                  <a:srgbClr val="002060"/>
                </a:solidFill>
                <a:latin typeface="+mn-lt"/>
                <a:ea typeface="+mn-lt"/>
                <a:cs typeface="+mn-lt"/>
              </a:rPr>
              <a:t>, w tym projektów łączących pomoc publiczną i pomoc de </a:t>
            </a:r>
            <a:r>
              <a:rPr lang="pl-PL" dirty="0" err="1">
                <a:solidFill>
                  <a:srgbClr val="002060"/>
                </a:solidFill>
                <a:latin typeface="+mn-lt"/>
                <a:ea typeface="+mn-lt"/>
                <a:cs typeface="+mn-lt"/>
              </a:rPr>
              <a:t>minimis</a:t>
            </a:r>
            <a:r>
              <a:rPr lang="pl-PL" dirty="0">
                <a:solidFill>
                  <a:srgbClr val="002060"/>
                </a:solidFill>
                <a:latin typeface="+mn-lt"/>
                <a:ea typeface="+mn-lt"/>
                <a:cs typeface="+mn-lt"/>
              </a:rPr>
              <a:t>,</a:t>
            </a:r>
          </a:p>
          <a:p>
            <a:pPr marL="800100" lvl="1" indent="-342900">
              <a:lnSpc>
                <a:spcPct val="150000"/>
              </a:lnSpc>
              <a:buFont typeface="Courier New"/>
              <a:buChar char="o"/>
            </a:pPr>
            <a:r>
              <a:rPr lang="pl-PL" dirty="0">
                <a:solidFill>
                  <a:srgbClr val="002060"/>
                </a:solidFill>
                <a:latin typeface="+mn-lt"/>
                <a:ea typeface="+mn-lt"/>
                <a:cs typeface="+mn-lt"/>
              </a:rPr>
              <a:t>projektów z obszaru badań i innowacji, o ile IZ wyłączyła projekt z tego wymogu, a komitet monitorujący wyraził uprzednią zgodę na takie wyłączenie.</a:t>
            </a:r>
            <a:endParaRPr lang="pl-PL" dirty="0">
              <a:solidFill>
                <a:srgbClr val="002060"/>
              </a:solidFill>
              <a:latin typeface="+mn-lt"/>
              <a:cs typeface="Calibri"/>
            </a:endParaRPr>
          </a:p>
          <a:p>
            <a:pPr marL="228600" indent="-228600">
              <a:lnSpc>
                <a:spcPct val="150000"/>
              </a:lnSpc>
              <a:spcBef>
                <a:spcPts val="0"/>
              </a:spcBef>
              <a:buNone/>
            </a:pPr>
            <a:r>
              <a:rPr lang="pl-PL" sz="1600" dirty="0">
                <a:solidFill>
                  <a:srgbClr val="002060"/>
                </a:solidFill>
                <a:latin typeface="+mn-lt"/>
              </a:rPr>
              <a:t>	</a:t>
            </a:r>
            <a:endParaRPr lang="pl-PL" sz="1600" u="sng" dirty="0">
              <a:solidFill>
                <a:srgbClr val="002060"/>
              </a:solidFill>
              <a:latin typeface="+mn-lt"/>
              <a:ea typeface="Open Sans" panose="020B0606030504020204" pitchFamily="34" charset="0"/>
              <a:cs typeface="Arial" panose="020B0604020202020204" pitchFamily="34" charset="0"/>
            </a:endParaRPr>
          </a:p>
          <a:p>
            <a:pPr marL="0" indent="0">
              <a:lnSpc>
                <a:spcPct val="150000"/>
              </a:lnSpc>
              <a:spcBef>
                <a:spcPts val="0"/>
              </a:spcBef>
              <a:buNone/>
            </a:pPr>
            <a:endParaRPr lang="pl-PL" sz="1600" dirty="0">
              <a:solidFill>
                <a:srgbClr val="002060"/>
              </a:solidFill>
              <a:latin typeface="+mn-lt"/>
            </a:endParaRPr>
          </a:p>
        </p:txBody>
      </p:sp>
    </p:spTree>
    <p:extLst>
      <p:ext uri="{BB962C8B-B14F-4D97-AF65-F5344CB8AC3E}">
        <p14:creationId xmlns:p14="http://schemas.microsoft.com/office/powerpoint/2010/main" val="33228458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solidFill>
                  <a:srgbClr val="002060"/>
                </a:solidFill>
                <a:latin typeface="+mn-lt"/>
                <a:ea typeface="Open Sans"/>
                <a:cs typeface="Calibri"/>
              </a:rPr>
              <a:t>Metody uproszczone rozliczania wydatków</a:t>
            </a:r>
            <a:br>
              <a:rPr lang="pl-PL" sz="2400" dirty="0">
                <a:solidFill>
                  <a:schemeClr val="accent4">
                    <a:lumMod val="75000"/>
                  </a:schemeClr>
                </a:solidFill>
                <a:latin typeface="Open Sans"/>
                <a:ea typeface="Open Sans"/>
                <a:cs typeface="Calibri"/>
              </a:rPr>
            </a:b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77</a:t>
            </a:fld>
            <a:endParaRPr lang="pl-PL" dirty="0"/>
          </a:p>
        </p:txBody>
      </p:sp>
      <p:sp>
        <p:nvSpPr>
          <p:cNvPr id="7" name="Symbol zastępczy zawartości 6"/>
          <p:cNvSpPr>
            <a:spLocks noGrp="1"/>
          </p:cNvSpPr>
          <p:nvPr>
            <p:ph idx="1"/>
          </p:nvPr>
        </p:nvSpPr>
        <p:spPr>
          <a:xfrm>
            <a:off x="809402" y="1043533"/>
            <a:ext cx="9001000" cy="5976304"/>
          </a:xfrm>
        </p:spPr>
        <p:txBody>
          <a:bodyPr>
            <a:normAutofit fontScale="92500"/>
          </a:bodyPr>
          <a:lstStyle/>
          <a:p>
            <a:pPr marL="342900" indent="-342900">
              <a:lnSpc>
                <a:spcPct val="150000"/>
              </a:lnSpc>
              <a:buFont typeface="Wingdings"/>
              <a:buChar char="Ø"/>
            </a:pPr>
            <a:r>
              <a:rPr lang="pl-PL" dirty="0">
                <a:solidFill>
                  <a:srgbClr val="002060"/>
                </a:solidFill>
                <a:latin typeface="+mn-lt"/>
                <a:ea typeface="+mn-lt"/>
                <a:cs typeface="+mn-lt"/>
              </a:rPr>
              <a:t>Uproszczone metody rozliczania wydatków można łączyć w ramach projektu, o ile każda uproszczona metoda dotyczy odrębnej kategorii kosztów. </a:t>
            </a:r>
            <a:endParaRPr lang="pl-PL" i="1" dirty="0">
              <a:solidFill>
                <a:srgbClr val="002060"/>
              </a:solidFill>
              <a:latin typeface="+mn-lt"/>
              <a:ea typeface="+mn-lt"/>
              <a:cs typeface="+mn-lt"/>
            </a:endParaRPr>
          </a:p>
          <a:p>
            <a:pPr marL="342900" indent="-342900">
              <a:lnSpc>
                <a:spcPct val="150000"/>
              </a:lnSpc>
              <a:buFont typeface="Wingdings"/>
              <a:buChar char="Ø"/>
            </a:pPr>
            <a:r>
              <a:rPr lang="pl-PL" dirty="0">
                <a:solidFill>
                  <a:srgbClr val="002060"/>
                </a:solidFill>
                <a:latin typeface="+mn-lt"/>
                <a:ea typeface="+mn-lt"/>
                <a:cs typeface="+mn-lt"/>
              </a:rPr>
              <a:t>Uproszczone metody rozliczania wydatków można łączyć w ramach projektu z wydatkami, które zostały faktycznie poniesione, o ile wydatki rozliczane za pomocą uproszczonych metod i wydatki faktycznie poniesione dotyczą odrębnych kategorii kosztów. Zakazane jest podwójne finansowanie wydatków, w szczególności kosztów zaangażowania personelu projektu. </a:t>
            </a:r>
            <a:endParaRPr lang="pl-PL" i="1" dirty="0">
              <a:solidFill>
                <a:srgbClr val="002060"/>
              </a:solidFill>
              <a:latin typeface="+mn-lt"/>
              <a:ea typeface="Open Sans"/>
              <a:cs typeface="Calibri"/>
            </a:endParaRPr>
          </a:p>
          <a:p>
            <a:pPr marL="342900" indent="-342900">
              <a:lnSpc>
                <a:spcPct val="150000"/>
              </a:lnSpc>
              <a:buFont typeface="Wingdings"/>
              <a:buChar char="Ø"/>
            </a:pPr>
            <a:r>
              <a:rPr lang="pl-PL" dirty="0">
                <a:solidFill>
                  <a:srgbClr val="002060"/>
                </a:solidFill>
                <a:latin typeface="+mn-lt"/>
                <a:ea typeface="+mn-lt"/>
                <a:cs typeface="+mn-lt"/>
              </a:rPr>
              <a:t>Wyboru sposobu rozliczania wydatków dokonuje się do momentu zawarcia umowy o dofinansowanie projektu.</a:t>
            </a:r>
          </a:p>
          <a:p>
            <a:pPr marL="342900" indent="-342900">
              <a:lnSpc>
                <a:spcPct val="150000"/>
              </a:lnSpc>
              <a:buFont typeface="Wingdings"/>
              <a:buChar char="Ø"/>
            </a:pPr>
            <a:r>
              <a:rPr lang="pl-PL" dirty="0">
                <a:solidFill>
                  <a:srgbClr val="002060"/>
                </a:solidFill>
                <a:latin typeface="+mn-lt"/>
                <a:ea typeface="+mn-lt"/>
                <a:cs typeface="+mn-lt"/>
              </a:rPr>
              <a:t>Wyjątkowo, wprowadzenie uproszczonych metod rozliczania wydatków na pozostałą część projektu dopuszczalne jest w przypadku projektów wieloletnich. W takich przypadkach okres, za który deklarowane są koszty faktycznie poniesione powinien być wyraźnie oddzielony od okresu, za który koszty są deklarowane na podstawie uproszczonych metod rozliczania wydatków, tak aby uniknąć podwójnego finansowania kosztów projektu. </a:t>
            </a:r>
            <a:endParaRPr lang="pl-PL" dirty="0">
              <a:solidFill>
                <a:srgbClr val="002060"/>
              </a:solidFill>
              <a:latin typeface="+mn-lt"/>
              <a:ea typeface="Open Sans"/>
              <a:cs typeface="Calibri"/>
            </a:endParaRPr>
          </a:p>
          <a:p>
            <a:pPr marL="228600" indent="-228600">
              <a:lnSpc>
                <a:spcPct val="150000"/>
              </a:lnSpc>
              <a:spcBef>
                <a:spcPts val="0"/>
              </a:spcBef>
              <a:buNone/>
            </a:pPr>
            <a:r>
              <a:rPr lang="pl-PL" sz="1600" dirty="0">
                <a:solidFill>
                  <a:srgbClr val="002060"/>
                </a:solidFill>
                <a:latin typeface="+mn-lt"/>
              </a:rPr>
              <a:t>	</a:t>
            </a:r>
            <a:endParaRPr lang="pl-PL" sz="1600" u="sng" dirty="0">
              <a:solidFill>
                <a:srgbClr val="002060"/>
              </a:solidFill>
              <a:latin typeface="+mn-lt"/>
              <a:ea typeface="Open Sans" panose="020B0606030504020204" pitchFamily="34" charset="0"/>
              <a:cs typeface="Arial" panose="020B0604020202020204" pitchFamily="34" charset="0"/>
            </a:endParaRPr>
          </a:p>
          <a:p>
            <a:pPr marL="0" indent="0">
              <a:lnSpc>
                <a:spcPct val="150000"/>
              </a:lnSpc>
              <a:spcBef>
                <a:spcPts val="0"/>
              </a:spcBef>
              <a:buNone/>
            </a:pPr>
            <a:endParaRPr lang="pl-PL" sz="1600" dirty="0">
              <a:solidFill>
                <a:srgbClr val="002060"/>
              </a:solidFill>
              <a:latin typeface="+mn-lt"/>
            </a:endParaRPr>
          </a:p>
        </p:txBody>
      </p:sp>
    </p:spTree>
    <p:extLst>
      <p:ext uri="{BB962C8B-B14F-4D97-AF65-F5344CB8AC3E}">
        <p14:creationId xmlns:p14="http://schemas.microsoft.com/office/powerpoint/2010/main" val="402908172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solidFill>
                  <a:srgbClr val="002060"/>
                </a:solidFill>
                <a:latin typeface="+mn-lt"/>
                <a:ea typeface="Open Sans"/>
                <a:cs typeface="Calibri"/>
              </a:rPr>
              <a:t>Metody uproszczone rozliczania wydatków</a:t>
            </a:r>
            <a:br>
              <a:rPr lang="pl-PL" sz="2400" dirty="0">
                <a:solidFill>
                  <a:schemeClr val="accent4">
                    <a:lumMod val="75000"/>
                  </a:schemeClr>
                </a:solidFill>
                <a:latin typeface="Open Sans"/>
                <a:ea typeface="Open Sans"/>
                <a:cs typeface="Calibri"/>
              </a:rPr>
            </a:b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78</a:t>
            </a:fld>
            <a:endParaRPr lang="pl-PL" dirty="0"/>
          </a:p>
        </p:txBody>
      </p:sp>
      <p:sp>
        <p:nvSpPr>
          <p:cNvPr id="7" name="Symbol zastępczy zawartości 6"/>
          <p:cNvSpPr>
            <a:spLocks noGrp="1"/>
          </p:cNvSpPr>
          <p:nvPr>
            <p:ph idx="1"/>
          </p:nvPr>
        </p:nvSpPr>
        <p:spPr>
          <a:xfrm>
            <a:off x="809402" y="1043533"/>
            <a:ext cx="9001000" cy="5976304"/>
          </a:xfrm>
        </p:spPr>
        <p:txBody>
          <a:bodyPr>
            <a:normAutofit lnSpcReduction="10000"/>
          </a:bodyPr>
          <a:lstStyle/>
          <a:p>
            <a:pPr marL="342900" indent="-342900">
              <a:lnSpc>
                <a:spcPct val="150000"/>
              </a:lnSpc>
              <a:buFont typeface="Wingdings"/>
              <a:buChar char="Ø"/>
            </a:pPr>
            <a:r>
              <a:rPr lang="pl-PL" dirty="0">
                <a:solidFill>
                  <a:srgbClr val="002060"/>
                </a:solidFill>
                <a:latin typeface="+mn-lt"/>
                <a:ea typeface="+mn-lt"/>
                <a:cs typeface="+mn-lt"/>
              </a:rPr>
              <a:t>Warunki rozliczania kosztów uproszczoną metodą rozliczania wydatków określa umowa o dofinansowanie projektu, w szczególności: </a:t>
            </a:r>
          </a:p>
          <a:p>
            <a:pPr marL="800100" lvl="1" indent="-342900">
              <a:lnSpc>
                <a:spcPct val="150000"/>
              </a:lnSpc>
              <a:buFont typeface="Courier New"/>
              <a:buChar char="o"/>
            </a:pPr>
            <a:r>
              <a:rPr lang="pl-PL" dirty="0">
                <a:solidFill>
                  <a:srgbClr val="002060"/>
                </a:solidFill>
                <a:latin typeface="+mn-lt"/>
                <a:ea typeface="+mn-lt"/>
                <a:cs typeface="+mn-lt"/>
              </a:rPr>
              <a:t>nazwę i koszt objęty uproszczoną metodą rozliczania wydatków,</a:t>
            </a:r>
          </a:p>
          <a:p>
            <a:pPr marL="800100" lvl="1" indent="-342900">
              <a:lnSpc>
                <a:spcPct val="150000"/>
              </a:lnSpc>
              <a:buFont typeface="Courier New"/>
              <a:buChar char="o"/>
            </a:pPr>
            <a:r>
              <a:rPr lang="pl-PL" dirty="0">
                <a:solidFill>
                  <a:srgbClr val="002060"/>
                </a:solidFill>
                <a:latin typeface="+mn-lt"/>
                <a:ea typeface="+mn-lt"/>
                <a:cs typeface="+mn-lt"/>
              </a:rPr>
              <a:t>wskaźnik rozliczający uproszczoną metodę rozliczania wydatków (nie dotyczy stawki ryczałtowej), </a:t>
            </a:r>
          </a:p>
          <a:p>
            <a:pPr marL="800100" lvl="1" indent="-342900">
              <a:lnSpc>
                <a:spcPct val="150000"/>
              </a:lnSpc>
              <a:buFont typeface="Courier New"/>
              <a:buChar char="o"/>
            </a:pPr>
            <a:r>
              <a:rPr lang="pl-PL" dirty="0">
                <a:solidFill>
                  <a:srgbClr val="002060"/>
                </a:solidFill>
                <a:latin typeface="+mn-lt"/>
                <a:ea typeface="+mn-lt"/>
                <a:cs typeface="+mn-lt"/>
              </a:rPr>
              <a:t>dokumenty potwierdzające osiągnięcie rezultatów, wykonanie produktów lub zrealizowanie działań zgodnie z zatwierdzonym wnioskiem o dofinansowanie projektu (nie dotyczy stawki ryczałtowej).</a:t>
            </a:r>
            <a:endParaRPr lang="pl-PL" dirty="0">
              <a:solidFill>
                <a:srgbClr val="002060"/>
              </a:solidFill>
              <a:latin typeface="+mn-lt"/>
              <a:ea typeface="Open Sans"/>
              <a:cs typeface="Calibri"/>
            </a:endParaRPr>
          </a:p>
          <a:p>
            <a:pPr marL="342900" indent="-342900">
              <a:lnSpc>
                <a:spcPct val="150000"/>
              </a:lnSpc>
              <a:buFont typeface="Wingdings"/>
              <a:buChar char="Ø"/>
            </a:pPr>
            <a:r>
              <a:rPr lang="pl-PL" dirty="0">
                <a:solidFill>
                  <a:srgbClr val="002060"/>
                </a:solidFill>
                <a:latin typeface="+mn-lt"/>
                <a:ea typeface="+mn-lt"/>
                <a:cs typeface="+mn-lt"/>
              </a:rPr>
              <a:t>Koszty rozliczane uproszczoną metodą rozliczania wydatków są traktowane jak wydatki faktycznie poniesione. Nie ma obowiązku gromadzenia faktur i innych dokumentów księgowych o równoważnej wartości dowodowej na potwierdzenie poniesienia wydatku w ramach projektu.</a:t>
            </a:r>
            <a:endParaRPr lang="pl-PL" i="1" dirty="0">
              <a:solidFill>
                <a:srgbClr val="002060"/>
              </a:solidFill>
              <a:latin typeface="+mn-lt"/>
              <a:ea typeface="Open Sans"/>
              <a:cs typeface="Calibri"/>
            </a:endParaRPr>
          </a:p>
          <a:p>
            <a:pPr marL="342900" indent="-342900">
              <a:lnSpc>
                <a:spcPct val="150000"/>
              </a:lnSpc>
              <a:buFont typeface="Wingdings"/>
              <a:buChar char="Ø"/>
            </a:pPr>
            <a:r>
              <a:rPr lang="pl-PL" dirty="0">
                <a:solidFill>
                  <a:srgbClr val="002060"/>
                </a:solidFill>
                <a:latin typeface="+mn-lt"/>
                <a:ea typeface="Open Sans"/>
                <a:cs typeface="Calibri"/>
              </a:rPr>
              <a:t>Rozliczenie</a:t>
            </a:r>
            <a:r>
              <a:rPr lang="pl-PL" dirty="0">
                <a:solidFill>
                  <a:srgbClr val="002060"/>
                </a:solidFill>
                <a:latin typeface="+mn-lt"/>
                <a:ea typeface="+mn-lt"/>
                <a:cs typeface="+mn-lt"/>
              </a:rPr>
              <a:t> kosztów za pomocą uproszczonej metody rozliczania wydatków dokonywane jest w oparciu o faktyczny postęp realizacji projektu i osiągnięte wskaźniki, przy czym:</a:t>
            </a:r>
            <a:endParaRPr lang="pl-PL" dirty="0">
              <a:solidFill>
                <a:srgbClr val="002060"/>
              </a:solidFill>
              <a:latin typeface="+mn-lt"/>
              <a:ea typeface="Open Sans"/>
              <a:cs typeface="Calibri"/>
            </a:endParaRPr>
          </a:p>
          <a:p>
            <a:pPr marL="0" indent="0">
              <a:lnSpc>
                <a:spcPct val="150000"/>
              </a:lnSpc>
              <a:spcBef>
                <a:spcPts val="0"/>
              </a:spcBef>
              <a:buNone/>
            </a:pPr>
            <a:endParaRPr lang="pl-PL" sz="1600" dirty="0">
              <a:solidFill>
                <a:srgbClr val="002060"/>
              </a:solidFill>
              <a:latin typeface="+mn-lt"/>
            </a:endParaRPr>
          </a:p>
        </p:txBody>
      </p:sp>
    </p:spTree>
    <p:extLst>
      <p:ext uri="{BB962C8B-B14F-4D97-AF65-F5344CB8AC3E}">
        <p14:creationId xmlns:p14="http://schemas.microsoft.com/office/powerpoint/2010/main" val="279894058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solidFill>
                  <a:srgbClr val="002060"/>
                </a:solidFill>
                <a:latin typeface="+mn-lt"/>
                <a:ea typeface="Open Sans"/>
                <a:cs typeface="Calibri"/>
              </a:rPr>
              <a:t>Metody uproszczone rozliczania wydatków</a:t>
            </a:r>
            <a:br>
              <a:rPr lang="pl-PL" sz="2400" dirty="0">
                <a:solidFill>
                  <a:schemeClr val="accent4">
                    <a:lumMod val="75000"/>
                  </a:schemeClr>
                </a:solidFill>
                <a:latin typeface="Open Sans"/>
                <a:ea typeface="Open Sans"/>
                <a:cs typeface="Calibri"/>
              </a:rPr>
            </a:b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79</a:t>
            </a:fld>
            <a:endParaRPr lang="pl-PL" dirty="0"/>
          </a:p>
        </p:txBody>
      </p:sp>
      <p:sp>
        <p:nvSpPr>
          <p:cNvPr id="7" name="Symbol zastępczy zawartości 6"/>
          <p:cNvSpPr>
            <a:spLocks noGrp="1"/>
          </p:cNvSpPr>
          <p:nvPr>
            <p:ph idx="1"/>
          </p:nvPr>
        </p:nvSpPr>
        <p:spPr>
          <a:xfrm>
            <a:off x="809402" y="1043533"/>
            <a:ext cx="9001000" cy="5976304"/>
          </a:xfrm>
        </p:spPr>
        <p:txBody>
          <a:bodyPr>
            <a:normAutofit lnSpcReduction="10000"/>
          </a:bodyPr>
          <a:lstStyle/>
          <a:p>
            <a:pPr marL="800100" lvl="1" indent="-342900">
              <a:lnSpc>
                <a:spcPct val="150000"/>
              </a:lnSpc>
              <a:buFont typeface="Courier New"/>
              <a:buChar char="o"/>
            </a:pPr>
            <a:r>
              <a:rPr lang="pl-PL" dirty="0">
                <a:solidFill>
                  <a:srgbClr val="002060"/>
                </a:solidFill>
                <a:latin typeface="+mn-lt"/>
                <a:ea typeface="+mn-lt"/>
                <a:cs typeface="+mn-lt"/>
              </a:rPr>
              <a:t>w przypadku stawek jednostkowych – rozliczenie następuje według określonej kwoty stawki jednostkowej i liczby stawek jednostkowych (produktów lub rezultatów) zrealizowanych w ramach projektu, </a:t>
            </a:r>
          </a:p>
          <a:p>
            <a:pPr marL="800100" lvl="1" indent="-342900">
              <a:lnSpc>
                <a:spcPct val="150000"/>
              </a:lnSpc>
              <a:buFont typeface="Courier New"/>
              <a:buChar char="o"/>
            </a:pPr>
            <a:r>
              <a:rPr lang="pl-PL" dirty="0">
                <a:solidFill>
                  <a:srgbClr val="002060"/>
                </a:solidFill>
                <a:latin typeface="+mn-lt"/>
                <a:ea typeface="+mn-lt"/>
                <a:cs typeface="+mn-lt"/>
              </a:rPr>
              <a:t>w przypadku kwot ryczałtowych – rozliczenie kwoty ryczałtowej jest uzależnione od zrealizowania objętych nią działań w całości albo dokonywane jest w etapach (tzw. kamienie milowe) w sposób określony w metodyce, o ile uzasadnia to charakter projektu, </a:t>
            </a:r>
          </a:p>
          <a:p>
            <a:pPr marL="800100" lvl="1" indent="-342900">
              <a:lnSpc>
                <a:spcPct val="150000"/>
              </a:lnSpc>
              <a:buFont typeface="Courier New"/>
              <a:buChar char="o"/>
            </a:pPr>
            <a:r>
              <a:rPr lang="pl-PL" dirty="0">
                <a:solidFill>
                  <a:srgbClr val="002060"/>
                </a:solidFill>
                <a:latin typeface="+mn-lt"/>
                <a:ea typeface="+mn-lt"/>
                <a:cs typeface="+mn-lt"/>
              </a:rPr>
              <a:t>w przypadku stawek ryczałtowych – rozliczenie następuje według określonej stawki ryczałtowej odnoszonej do kwalifikowalnych kosztów będących podstawą rozliczenia.</a:t>
            </a:r>
            <a:endParaRPr lang="pl-PL" dirty="0">
              <a:solidFill>
                <a:srgbClr val="002060"/>
              </a:solidFill>
              <a:latin typeface="+mn-lt"/>
              <a:ea typeface="Open Sans"/>
              <a:cs typeface="Calibri"/>
            </a:endParaRPr>
          </a:p>
          <a:p>
            <a:pPr marL="342900" indent="-342900">
              <a:lnSpc>
                <a:spcPct val="150000"/>
              </a:lnSpc>
              <a:buFont typeface="Wingdings"/>
              <a:buChar char="Ø"/>
            </a:pPr>
            <a:r>
              <a:rPr lang="pl-PL" dirty="0">
                <a:solidFill>
                  <a:srgbClr val="002060"/>
                </a:solidFill>
                <a:latin typeface="+mn-lt"/>
                <a:ea typeface="+mn-lt"/>
                <a:cs typeface="+mn-lt"/>
              </a:rPr>
              <a:t>W przypadku niezrealizowania określonych w umowie o dofinansowanie projektu wskaźników produktu lub rezultatu, dofinansowanie projektu jest odpowiednio obniżane, w przypadku: </a:t>
            </a:r>
          </a:p>
          <a:p>
            <a:pPr marL="800100" lvl="1" indent="-342900">
              <a:lnSpc>
                <a:spcPct val="150000"/>
              </a:lnSpc>
              <a:buFont typeface="Courier New"/>
              <a:buChar char="o"/>
            </a:pPr>
            <a:r>
              <a:rPr lang="pl-PL" dirty="0">
                <a:solidFill>
                  <a:srgbClr val="002060"/>
                </a:solidFill>
                <a:latin typeface="+mn-lt"/>
                <a:ea typeface="+mn-lt"/>
                <a:cs typeface="+mn-lt"/>
              </a:rPr>
              <a:t>stawek jednostkowych – niezrealizowane lub niewłaściwie zrealizowane działania objęte stawką są niekwalifikowalne,</a:t>
            </a:r>
            <a:endParaRPr lang="pl-PL" dirty="0">
              <a:solidFill>
                <a:srgbClr val="002060"/>
              </a:solidFill>
              <a:latin typeface="+mn-lt"/>
              <a:cs typeface="Calibri"/>
            </a:endParaRPr>
          </a:p>
          <a:p>
            <a:pPr marL="0" indent="0">
              <a:lnSpc>
                <a:spcPct val="150000"/>
              </a:lnSpc>
              <a:spcBef>
                <a:spcPts val="0"/>
              </a:spcBef>
              <a:buNone/>
            </a:pPr>
            <a:endParaRPr lang="pl-PL" sz="1600" dirty="0">
              <a:solidFill>
                <a:srgbClr val="002060"/>
              </a:solidFill>
              <a:latin typeface="+mn-lt"/>
            </a:endParaRPr>
          </a:p>
        </p:txBody>
      </p:sp>
    </p:spTree>
    <p:extLst>
      <p:ext uri="{BB962C8B-B14F-4D97-AF65-F5344CB8AC3E}">
        <p14:creationId xmlns:p14="http://schemas.microsoft.com/office/powerpoint/2010/main" val="3636181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p:txBody>
          <a:bodyPr/>
          <a:lstStyle/>
          <a:p>
            <a:r>
              <a:rPr lang="pl-PL" sz="2000" dirty="0">
                <a:latin typeface="+mn-lt"/>
                <a:ea typeface="Open Sans"/>
                <a:cs typeface="Arial"/>
              </a:rPr>
              <a:t>Wydatkami niekwalifikowalnymi są:</a:t>
            </a: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8</a:t>
            </a:fld>
            <a:endParaRPr lang="pl-PL" dirty="0"/>
          </a:p>
        </p:txBody>
      </p:sp>
      <p:sp>
        <p:nvSpPr>
          <p:cNvPr id="4" name="Symbol zastępczy zawartości 3">
            <a:extLst>
              <a:ext uri="{FF2B5EF4-FFF2-40B4-BE49-F238E27FC236}">
                <a16:creationId xmlns:a16="http://schemas.microsoft.com/office/drawing/2014/main" id="{7678480A-4478-DBDC-2084-EB07E88CED5D}"/>
              </a:ext>
            </a:extLst>
          </p:cNvPr>
          <p:cNvSpPr>
            <a:spLocks noGrp="1"/>
          </p:cNvSpPr>
          <p:nvPr>
            <p:ph idx="1"/>
          </p:nvPr>
        </p:nvSpPr>
        <p:spPr/>
        <p:txBody>
          <a:bodyPr>
            <a:normAutofit/>
          </a:bodyPr>
          <a:lstStyle/>
          <a:p>
            <a:pPr marL="342900" indent="-342900" algn="just">
              <a:lnSpc>
                <a:spcPts val="2700"/>
              </a:lnSpc>
              <a:buFont typeface="Wingdings"/>
              <a:buChar char="Ø"/>
              <a:defRPr/>
            </a:pPr>
            <a:r>
              <a:rPr lang="pl-PL" dirty="0">
                <a:solidFill>
                  <a:schemeClr val="tx2"/>
                </a:solidFill>
                <a:latin typeface="+mn-lt"/>
                <a:ea typeface="Open Sans"/>
                <a:cs typeface="Arial"/>
              </a:rPr>
              <a:t>kary i grzywny,</a:t>
            </a:r>
            <a:endParaRPr lang="pl-PL" i="1" dirty="0">
              <a:solidFill>
                <a:schemeClr val="tx2"/>
              </a:solidFill>
              <a:latin typeface="+mn-lt"/>
              <a:ea typeface="Open Sans" panose="020B0606030504020204" pitchFamily="34" charset="0"/>
            </a:endParaRPr>
          </a:p>
          <a:p>
            <a:pPr marL="342900" indent="-342900" algn="just">
              <a:lnSpc>
                <a:spcPts val="2700"/>
              </a:lnSpc>
              <a:buFont typeface="Wingdings"/>
              <a:buChar char="Ø"/>
              <a:defRPr/>
            </a:pPr>
            <a:r>
              <a:rPr lang="pl-PL" dirty="0">
                <a:solidFill>
                  <a:schemeClr val="tx2"/>
                </a:solidFill>
                <a:latin typeface="+mn-lt"/>
                <a:ea typeface="Open Sans"/>
                <a:cs typeface="Arial"/>
              </a:rPr>
              <a:t>koszty postępowania sądowego, wydatki związane z przygotowaniem i obsługą prawną spraw sądowych oraz wydatki poniesione na funkcjonowanie komisji rozjemczych,</a:t>
            </a:r>
            <a:endParaRPr lang="pl-PL" i="1" dirty="0">
              <a:solidFill>
                <a:schemeClr val="tx2"/>
              </a:solidFill>
              <a:latin typeface="+mn-lt"/>
              <a:ea typeface="Open Sans" panose="020B0606030504020204" pitchFamily="34" charset="0"/>
            </a:endParaRPr>
          </a:p>
          <a:p>
            <a:pPr marL="342900" indent="-342900" algn="just">
              <a:lnSpc>
                <a:spcPts val="2700"/>
              </a:lnSpc>
              <a:buFont typeface="Wingdings"/>
              <a:buChar char="Ø"/>
              <a:defRPr/>
            </a:pPr>
            <a:r>
              <a:rPr lang="pl-PL" dirty="0">
                <a:solidFill>
                  <a:schemeClr val="tx2"/>
                </a:solidFill>
                <a:latin typeface="+mn-lt"/>
                <a:ea typeface="Open Sans"/>
                <a:cs typeface="Arial"/>
              </a:rPr>
              <a:t>koszty pożyczki lub kredytu zaciągniętego na prefinansowanie dotacji,</a:t>
            </a:r>
            <a:endParaRPr lang="pl-PL" i="1" dirty="0">
              <a:solidFill>
                <a:schemeClr val="tx2"/>
              </a:solidFill>
              <a:latin typeface="+mn-lt"/>
              <a:ea typeface="Open Sans" panose="020B0606030504020204" pitchFamily="34" charset="0"/>
            </a:endParaRPr>
          </a:p>
          <a:p>
            <a:pPr marL="342900" indent="-342900" algn="just">
              <a:lnSpc>
                <a:spcPts val="2700"/>
              </a:lnSpc>
              <a:buFont typeface="Wingdings"/>
              <a:buChar char="Ø"/>
              <a:defRPr/>
            </a:pPr>
            <a:r>
              <a:rPr lang="pl-PL" dirty="0">
                <a:solidFill>
                  <a:schemeClr val="tx2"/>
                </a:solidFill>
                <a:latin typeface="+mn-lt"/>
                <a:ea typeface="Open Sans"/>
                <a:cs typeface="Arial"/>
              </a:rPr>
              <a:t>prowizje pobierane w ramach operacji wymiany walut,</a:t>
            </a:r>
            <a:endParaRPr lang="pl-PL" i="1" dirty="0">
              <a:solidFill>
                <a:schemeClr val="tx2"/>
              </a:solidFill>
              <a:latin typeface="+mn-lt"/>
              <a:ea typeface="Open Sans" panose="020B0606030504020204" pitchFamily="34" charset="0"/>
            </a:endParaRPr>
          </a:p>
          <a:p>
            <a:pPr marL="342900" indent="-342900" algn="just">
              <a:lnSpc>
                <a:spcPts val="2700"/>
              </a:lnSpc>
              <a:buFont typeface="Wingdings"/>
              <a:buChar char="Ø"/>
              <a:defRPr/>
            </a:pPr>
            <a:r>
              <a:rPr lang="pl-PL" dirty="0">
                <a:solidFill>
                  <a:schemeClr val="tx2"/>
                </a:solidFill>
                <a:latin typeface="+mn-lt"/>
                <a:ea typeface="Open Sans"/>
                <a:cs typeface="Arial"/>
              </a:rPr>
              <a:t>rozliczony notą księgową koszt zakupu środka trwałego będącego własnością beneficjenta lub prawa przysługującego beneficjentowi (taki środek trwały może zostać wniesiony do projektu w formie wkłady niepieniężnego),</a:t>
            </a:r>
            <a:endParaRPr lang="pl-PL" i="1" dirty="0">
              <a:solidFill>
                <a:schemeClr val="tx2"/>
              </a:solidFill>
              <a:latin typeface="+mn-lt"/>
              <a:ea typeface="Open Sans" panose="020B0606030504020204" pitchFamily="34" charset="0"/>
            </a:endParaRPr>
          </a:p>
          <a:p>
            <a:pPr marL="342900" indent="-342900" algn="just">
              <a:lnSpc>
                <a:spcPts val="2700"/>
              </a:lnSpc>
              <a:buFont typeface="Wingdings"/>
              <a:buChar char="Ø"/>
              <a:defRPr/>
            </a:pPr>
            <a:r>
              <a:rPr lang="pl-PL" dirty="0">
                <a:solidFill>
                  <a:schemeClr val="tx2"/>
                </a:solidFill>
                <a:latin typeface="+mn-lt"/>
                <a:ea typeface="Open Sans"/>
                <a:cs typeface="Arial"/>
              </a:rPr>
              <a:t>nagrody jubileuszowe przeznaczone dla personelu projektu,</a:t>
            </a:r>
          </a:p>
          <a:p>
            <a:pPr marL="342900" indent="-342900" algn="just">
              <a:lnSpc>
                <a:spcPts val="2700"/>
              </a:lnSpc>
              <a:buFont typeface="Wingdings"/>
              <a:buChar char="Ø"/>
              <a:defRPr/>
            </a:pPr>
            <a:endParaRPr lang="pl-PL" i="1" dirty="0">
              <a:solidFill>
                <a:schemeClr val="tx2"/>
              </a:solidFill>
              <a:latin typeface="+mn-lt"/>
              <a:ea typeface="Open Sans" panose="020B0606030504020204" pitchFamily="34" charset="0"/>
            </a:endParaRPr>
          </a:p>
          <a:p>
            <a:pPr lvl="1" algn="just">
              <a:lnSpc>
                <a:spcPct val="150000"/>
              </a:lnSpc>
              <a:spcBef>
                <a:spcPct val="0"/>
              </a:spcBef>
            </a:pPr>
            <a:endParaRPr lang="pl-PL" altLang="pl-PL" i="1" dirty="0">
              <a:solidFill>
                <a:schemeClr val="tx2"/>
              </a:solidFill>
              <a:latin typeface="+mn-lt"/>
            </a:endParaRPr>
          </a:p>
          <a:p>
            <a:pPr marL="0" indent="0">
              <a:buNone/>
            </a:pPr>
            <a:endParaRPr lang="pl-PL" dirty="0">
              <a:latin typeface="+mn-lt"/>
            </a:endParaRPr>
          </a:p>
        </p:txBody>
      </p:sp>
    </p:spTree>
    <p:extLst>
      <p:ext uri="{BB962C8B-B14F-4D97-AF65-F5344CB8AC3E}">
        <p14:creationId xmlns:p14="http://schemas.microsoft.com/office/powerpoint/2010/main" val="32601969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solidFill>
                  <a:srgbClr val="002060"/>
                </a:solidFill>
                <a:latin typeface="+mn-lt"/>
                <a:ea typeface="Open Sans"/>
                <a:cs typeface="Calibri"/>
              </a:rPr>
              <a:t>Metody uproszczone rozliczania wydatków</a:t>
            </a:r>
            <a:br>
              <a:rPr lang="pl-PL" sz="2400" dirty="0">
                <a:solidFill>
                  <a:schemeClr val="accent4">
                    <a:lumMod val="75000"/>
                  </a:schemeClr>
                </a:solidFill>
                <a:latin typeface="Open Sans"/>
                <a:ea typeface="Open Sans"/>
                <a:cs typeface="Calibri"/>
              </a:rPr>
            </a:b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80</a:t>
            </a:fld>
            <a:endParaRPr lang="pl-PL" dirty="0"/>
          </a:p>
        </p:txBody>
      </p:sp>
      <p:sp>
        <p:nvSpPr>
          <p:cNvPr id="7" name="Symbol zastępczy zawartości 6"/>
          <p:cNvSpPr>
            <a:spLocks noGrp="1"/>
          </p:cNvSpPr>
          <p:nvPr>
            <p:ph idx="1"/>
          </p:nvPr>
        </p:nvSpPr>
        <p:spPr>
          <a:xfrm>
            <a:off x="809402" y="1043533"/>
            <a:ext cx="9001000" cy="5976304"/>
          </a:xfrm>
        </p:spPr>
        <p:txBody>
          <a:bodyPr>
            <a:normAutofit/>
          </a:bodyPr>
          <a:lstStyle/>
          <a:p>
            <a:pPr marL="800100" lvl="1" indent="-342900">
              <a:lnSpc>
                <a:spcPct val="150000"/>
              </a:lnSpc>
              <a:buFont typeface="Courier New"/>
              <a:buChar char="o"/>
            </a:pPr>
            <a:r>
              <a:rPr lang="pl-PL" dirty="0">
                <a:solidFill>
                  <a:srgbClr val="002060"/>
                </a:solidFill>
                <a:latin typeface="+mn-lt"/>
                <a:ea typeface="+mn-lt"/>
                <a:cs typeface="+mn-lt"/>
              </a:rPr>
              <a:t>kwot ryczałtowych – w przypadku niezrealizowania w pełni wskaźników produktu lub rezultatu objętych kwotą ryczałtową, dana kwota jest uznana za niekwalifikowalną (rozliczenie w systemie „spełnia – nie spełnia”), </a:t>
            </a:r>
          </a:p>
          <a:p>
            <a:pPr marL="800100" lvl="1" indent="-342900">
              <a:lnSpc>
                <a:spcPct val="150000"/>
              </a:lnSpc>
              <a:buFont typeface="Courier New"/>
              <a:buChar char="o"/>
            </a:pPr>
            <a:r>
              <a:rPr lang="pl-PL" dirty="0">
                <a:solidFill>
                  <a:srgbClr val="002060"/>
                </a:solidFill>
                <a:latin typeface="+mn-lt"/>
                <a:ea typeface="+mn-lt"/>
                <a:cs typeface="+mn-lt"/>
              </a:rPr>
              <a:t>stawek ryczałtowych – rozliczenie następuje w oparciu o przedstawiane do rozliczenia kwalifikowalne koszty będące podstawą rozliczenia stawek.</a:t>
            </a:r>
            <a:endParaRPr lang="pl-PL" dirty="0">
              <a:solidFill>
                <a:srgbClr val="002060"/>
              </a:solidFill>
              <a:latin typeface="+mn-lt"/>
              <a:ea typeface="Open Sans"/>
              <a:cs typeface="Calibri"/>
            </a:endParaRPr>
          </a:p>
          <a:p>
            <a:pPr marL="0" indent="0">
              <a:lnSpc>
                <a:spcPct val="150000"/>
              </a:lnSpc>
              <a:spcBef>
                <a:spcPts val="0"/>
              </a:spcBef>
              <a:buNone/>
            </a:pPr>
            <a:endParaRPr lang="pl-PL" sz="1600" dirty="0">
              <a:solidFill>
                <a:srgbClr val="002060"/>
              </a:solidFill>
              <a:latin typeface="+mn-lt"/>
            </a:endParaRPr>
          </a:p>
        </p:txBody>
      </p:sp>
    </p:spTree>
    <p:extLst>
      <p:ext uri="{BB962C8B-B14F-4D97-AF65-F5344CB8AC3E}">
        <p14:creationId xmlns:p14="http://schemas.microsoft.com/office/powerpoint/2010/main" val="30305736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solidFill>
                  <a:srgbClr val="002060"/>
                </a:solidFill>
                <a:latin typeface="+mn-lt"/>
                <a:ea typeface="Open Sans"/>
                <a:cs typeface="Calibri"/>
              </a:rPr>
              <a:t>Koszty pośrednie </a:t>
            </a:r>
            <a:br>
              <a:rPr lang="pl-PL" sz="2400" dirty="0">
                <a:solidFill>
                  <a:schemeClr val="accent4">
                    <a:lumMod val="75000"/>
                  </a:schemeClr>
                </a:solidFill>
                <a:latin typeface="Open Sans"/>
                <a:ea typeface="Open Sans"/>
                <a:cs typeface="Calibri"/>
              </a:rPr>
            </a:b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81</a:t>
            </a:fld>
            <a:endParaRPr lang="pl-PL" dirty="0"/>
          </a:p>
        </p:txBody>
      </p:sp>
      <p:sp>
        <p:nvSpPr>
          <p:cNvPr id="7" name="Symbol zastępczy zawartości 6"/>
          <p:cNvSpPr>
            <a:spLocks noGrp="1"/>
          </p:cNvSpPr>
          <p:nvPr>
            <p:ph idx="1"/>
          </p:nvPr>
        </p:nvSpPr>
        <p:spPr>
          <a:xfrm>
            <a:off x="809402" y="1259557"/>
            <a:ext cx="9001000" cy="5760280"/>
          </a:xfrm>
        </p:spPr>
        <p:txBody>
          <a:bodyPr>
            <a:normAutofit/>
          </a:bodyPr>
          <a:lstStyle/>
          <a:p>
            <a:pPr marL="228600" indent="-228600" algn="just">
              <a:buFont typeface="Wingdings"/>
              <a:buChar char="Ø"/>
            </a:pPr>
            <a:r>
              <a:rPr lang="pl-PL" dirty="0">
                <a:solidFill>
                  <a:srgbClr val="002060"/>
                </a:solidFill>
                <a:latin typeface="+mn-lt"/>
                <a:ea typeface="Open Sans"/>
                <a:cs typeface="Open Sans"/>
              </a:rPr>
              <a:t>Koszty pośrednie projektu są kwalifikowalne, chyba że co innego stanowią program, SZOP, wytyczne, regulamin wyboru projektów lub umowa o dofinansowanie projektu.</a:t>
            </a:r>
            <a:endParaRPr lang="pl-PL" i="1" dirty="0">
              <a:solidFill>
                <a:srgbClr val="002060"/>
              </a:solidFill>
              <a:latin typeface="+mn-lt"/>
            </a:endParaRPr>
          </a:p>
          <a:p>
            <a:pPr marL="228600" indent="-228600" algn="just">
              <a:buFont typeface="Wingdings"/>
              <a:buChar char="Ø"/>
            </a:pPr>
            <a:r>
              <a:rPr lang="pl-PL" dirty="0">
                <a:solidFill>
                  <a:srgbClr val="002060"/>
                </a:solidFill>
                <a:latin typeface="+mn-lt"/>
                <a:ea typeface="Open Sans"/>
                <a:cs typeface="Open Sans"/>
              </a:rPr>
              <a:t>Katalog kosztów pośrednich projektu EFRR/FS/FST definiuje właściwa IZ. Katalog ten obejmuje w szczególności: </a:t>
            </a:r>
            <a:endParaRPr lang="pl-PL" i="1" dirty="0">
              <a:solidFill>
                <a:srgbClr val="002060"/>
              </a:solidFill>
              <a:latin typeface="+mn-lt"/>
            </a:endParaRPr>
          </a:p>
          <a:p>
            <a:pPr marL="685800" lvl="1" indent="-228600" algn="just">
              <a:buFont typeface="Courier New"/>
              <a:buChar char="o"/>
            </a:pPr>
            <a:r>
              <a:rPr lang="pl-PL" dirty="0">
                <a:solidFill>
                  <a:srgbClr val="002060"/>
                </a:solidFill>
                <a:latin typeface="+mn-lt"/>
                <a:ea typeface="Open Sans"/>
                <a:cs typeface="Open Sans"/>
              </a:rPr>
              <a:t>koszty koordynatora projektu oraz innego personelu zaangażowanego w zarządzanie, rozliczanie, monitorowanie projektu lub prowadzenie innych działań administracyjnych w projekcie, w szczególności koszty wynagrodzenia tych osób, ich delegacji służbowych i szkoleń,</a:t>
            </a:r>
          </a:p>
          <a:p>
            <a:pPr marL="685800" lvl="1" indent="-228600" algn="just">
              <a:buFont typeface="Courier New"/>
              <a:buChar char="o"/>
            </a:pPr>
            <a:r>
              <a:rPr lang="pl-PL" dirty="0">
                <a:solidFill>
                  <a:srgbClr val="002060"/>
                </a:solidFill>
                <a:latin typeface="+mn-lt"/>
                <a:ea typeface="Open Sans"/>
                <a:cs typeface="Open Sans"/>
              </a:rPr>
              <a:t>koszty zarządu (wynagrodzenia osób uprawnionych do reprezentowania jednostki, których zakresy czynności nie są przypisane wyłącznie do projektu, np. kierownika jednostki), </a:t>
            </a:r>
            <a:endParaRPr lang="pl-PL" dirty="0">
              <a:solidFill>
                <a:srgbClr val="002060"/>
              </a:solidFill>
              <a:latin typeface="+mn-lt"/>
            </a:endParaRPr>
          </a:p>
          <a:p>
            <a:pPr marL="685800" lvl="1" indent="-228600" algn="just">
              <a:buFont typeface="Courier New"/>
              <a:buChar char="o"/>
            </a:pPr>
            <a:r>
              <a:rPr lang="pl-PL" dirty="0">
                <a:solidFill>
                  <a:srgbClr val="002060"/>
                </a:solidFill>
                <a:latin typeface="+mn-lt"/>
                <a:ea typeface="Open Sans"/>
                <a:cs typeface="Open Sans"/>
              </a:rPr>
              <a:t>koszty personelu obsługowego (obsługa kadrowa, finansowa, administracyjna, sekretariat, kancelaria, obsługa prawna, w tym dotycząca zamówień) na potrzeby funkcjonowania jednostki,</a:t>
            </a:r>
            <a:endParaRPr lang="pl-PL" dirty="0">
              <a:solidFill>
                <a:srgbClr val="002060"/>
              </a:solidFill>
              <a:latin typeface="+mn-lt"/>
            </a:endParaRPr>
          </a:p>
          <a:p>
            <a:pPr marL="0" indent="0">
              <a:lnSpc>
                <a:spcPct val="150000"/>
              </a:lnSpc>
              <a:spcBef>
                <a:spcPts val="0"/>
              </a:spcBef>
              <a:buNone/>
            </a:pPr>
            <a:endParaRPr lang="pl-PL" sz="1600" dirty="0">
              <a:solidFill>
                <a:srgbClr val="002060"/>
              </a:solidFill>
              <a:latin typeface="+mn-lt"/>
            </a:endParaRPr>
          </a:p>
        </p:txBody>
      </p:sp>
    </p:spTree>
    <p:extLst>
      <p:ext uri="{BB962C8B-B14F-4D97-AF65-F5344CB8AC3E}">
        <p14:creationId xmlns:p14="http://schemas.microsoft.com/office/powerpoint/2010/main" val="13441667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solidFill>
                  <a:srgbClr val="002060"/>
                </a:solidFill>
                <a:latin typeface="+mn-lt"/>
                <a:ea typeface="Open Sans"/>
                <a:cs typeface="Calibri"/>
              </a:rPr>
              <a:t>Koszty pośrednie </a:t>
            </a:r>
            <a:br>
              <a:rPr lang="pl-PL" sz="2400" dirty="0">
                <a:solidFill>
                  <a:schemeClr val="accent4">
                    <a:lumMod val="75000"/>
                  </a:schemeClr>
                </a:solidFill>
                <a:latin typeface="Open Sans"/>
                <a:ea typeface="Open Sans"/>
                <a:cs typeface="Calibri"/>
              </a:rPr>
            </a:b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82</a:t>
            </a:fld>
            <a:endParaRPr lang="pl-PL" dirty="0"/>
          </a:p>
        </p:txBody>
      </p:sp>
      <p:sp>
        <p:nvSpPr>
          <p:cNvPr id="7" name="Symbol zastępczy zawartości 6"/>
          <p:cNvSpPr>
            <a:spLocks noGrp="1"/>
          </p:cNvSpPr>
          <p:nvPr>
            <p:ph idx="1"/>
          </p:nvPr>
        </p:nvSpPr>
        <p:spPr>
          <a:xfrm>
            <a:off x="809402" y="1259557"/>
            <a:ext cx="9001000" cy="5760280"/>
          </a:xfrm>
        </p:spPr>
        <p:txBody>
          <a:bodyPr>
            <a:normAutofit/>
          </a:bodyPr>
          <a:lstStyle/>
          <a:p>
            <a:pPr marL="685800" lvl="1" indent="-228600" algn="just">
              <a:buFont typeface="Courier New"/>
              <a:buChar char="o"/>
            </a:pPr>
            <a:r>
              <a:rPr lang="pl-PL" dirty="0">
                <a:solidFill>
                  <a:srgbClr val="002060"/>
                </a:solidFill>
                <a:latin typeface="+mn-lt"/>
                <a:ea typeface="Open Sans"/>
                <a:cs typeface="Open Sans"/>
              </a:rPr>
              <a:t>koszty obsługi księgowej (wynagrodzenia osób księgujących wydatki w projekcie, koszty związane ze zleceniem prowadzenia obsługi księgowej projektu biuru rachunkowemu),</a:t>
            </a:r>
            <a:endParaRPr lang="pl-PL" dirty="0">
              <a:solidFill>
                <a:srgbClr val="002060"/>
              </a:solidFill>
              <a:latin typeface="+mn-lt"/>
            </a:endParaRPr>
          </a:p>
          <a:p>
            <a:pPr marL="685800" lvl="1" indent="-228600" algn="just">
              <a:buFont typeface="Courier New"/>
              <a:buChar char="o"/>
            </a:pPr>
            <a:r>
              <a:rPr lang="pl-PL" dirty="0">
                <a:solidFill>
                  <a:srgbClr val="002060"/>
                </a:solidFill>
                <a:latin typeface="+mn-lt"/>
                <a:ea typeface="Open Sans"/>
                <a:cs typeface="Open Sans"/>
              </a:rPr>
              <a:t>koszty utrzymania powierzchni biurowych (czynsz, najem, opłaty administracyjne), </a:t>
            </a:r>
            <a:endParaRPr lang="pl-PL" dirty="0">
              <a:solidFill>
                <a:srgbClr val="002060"/>
              </a:solidFill>
              <a:latin typeface="+mn-lt"/>
            </a:endParaRPr>
          </a:p>
          <a:p>
            <a:pPr marL="685800" lvl="1" indent="-228600" algn="just">
              <a:buFont typeface="Courier New"/>
              <a:buChar char="o"/>
            </a:pPr>
            <a:r>
              <a:rPr lang="pl-PL" dirty="0">
                <a:solidFill>
                  <a:srgbClr val="002060"/>
                </a:solidFill>
                <a:latin typeface="+mn-lt"/>
                <a:ea typeface="Open Sans"/>
                <a:cs typeface="Open Sans"/>
              </a:rPr>
              <a:t>wydatki związane z otworzeniem lub prowadzeniem wyodrębnionego na rzecz projektu subkonta na rachunku płatniczym lub odrębnego rachunku płatniczego,</a:t>
            </a:r>
          </a:p>
          <a:p>
            <a:pPr marL="685800" lvl="1" indent="-228600" algn="just">
              <a:buFont typeface="Courier New"/>
              <a:buChar char="o"/>
            </a:pPr>
            <a:r>
              <a:rPr lang="pl-PL" dirty="0">
                <a:solidFill>
                  <a:srgbClr val="002060"/>
                </a:solidFill>
                <a:latin typeface="+mn-lt"/>
                <a:ea typeface="Open Sans"/>
                <a:cs typeface="Open Sans"/>
              </a:rPr>
              <a:t>odpisy amortyzacje, koszty najmu lub zakupu aktywów (środków trwałych i wartości niematerialnych i prawnych) używanych na potrzeby osób, zaangażowanych do projektów rozliczanych w kosztach pośrednich </a:t>
            </a:r>
            <a:endParaRPr lang="pl-PL" dirty="0">
              <a:solidFill>
                <a:srgbClr val="002060"/>
              </a:solidFill>
              <a:latin typeface="+mn-lt"/>
            </a:endParaRPr>
          </a:p>
          <a:p>
            <a:pPr marL="685800" lvl="1" indent="-228600" algn="just">
              <a:buFont typeface="Courier New"/>
              <a:buChar char="o"/>
            </a:pPr>
            <a:r>
              <a:rPr lang="pl-PL" dirty="0">
                <a:solidFill>
                  <a:srgbClr val="002060"/>
                </a:solidFill>
                <a:latin typeface="+mn-lt"/>
                <a:ea typeface="Open Sans"/>
                <a:cs typeface="Open Sans"/>
              </a:rPr>
              <a:t>opłaty za energię elektryczną, cieplną, gazową i wodę, opłaty przesyłowe, opłaty za odprowadzanie ścieków, opłaty za wywóz odpadów komunalnych,</a:t>
            </a:r>
          </a:p>
          <a:p>
            <a:pPr marL="685800" lvl="1" indent="-228600" algn="just">
              <a:buFont typeface="Courier New"/>
              <a:buChar char="o"/>
            </a:pPr>
            <a:r>
              <a:rPr lang="pl-PL" dirty="0">
                <a:solidFill>
                  <a:srgbClr val="002060"/>
                </a:solidFill>
                <a:latin typeface="+mn-lt"/>
                <a:ea typeface="Open Sans"/>
                <a:cs typeface="Open Sans"/>
              </a:rPr>
              <a:t>koszty usług pocztowych, telefonicznych, internetowych, kurierskich,</a:t>
            </a:r>
            <a:endParaRPr lang="pl-PL" dirty="0">
              <a:solidFill>
                <a:srgbClr val="002060"/>
              </a:solidFill>
              <a:latin typeface="+mn-lt"/>
            </a:endParaRPr>
          </a:p>
          <a:p>
            <a:pPr marL="685800" lvl="1" indent="-228600" algn="just">
              <a:buFont typeface="Courier New"/>
              <a:buChar char="o"/>
            </a:pPr>
            <a:r>
              <a:rPr lang="pl-PL" dirty="0">
                <a:solidFill>
                  <a:srgbClr val="002060"/>
                </a:solidFill>
                <a:latin typeface="+mn-lt"/>
                <a:ea typeface="Open Sans"/>
                <a:cs typeface="Open Sans"/>
              </a:rPr>
              <a:t>koszty usług powielania dokumentów,</a:t>
            </a:r>
            <a:endParaRPr lang="pl-PL" dirty="0">
              <a:solidFill>
                <a:srgbClr val="002060"/>
              </a:solidFill>
              <a:latin typeface="+mn-lt"/>
            </a:endParaRPr>
          </a:p>
          <a:p>
            <a:pPr marL="685800" lvl="1" indent="-228600" algn="just">
              <a:buFont typeface="Courier New"/>
              <a:buChar char="o"/>
            </a:pPr>
            <a:r>
              <a:rPr lang="pl-PL" dirty="0">
                <a:solidFill>
                  <a:srgbClr val="002060"/>
                </a:solidFill>
                <a:latin typeface="+mn-lt"/>
                <a:ea typeface="Open Sans"/>
                <a:cs typeface="Open Sans"/>
              </a:rPr>
              <a:t>koszty materiałów biurowych i artykułów piśmienniczych,</a:t>
            </a:r>
          </a:p>
          <a:p>
            <a:pPr marL="685800" lvl="1" indent="-228600" algn="just">
              <a:buFont typeface="Courier New"/>
              <a:buChar char="o"/>
            </a:pPr>
            <a:r>
              <a:rPr lang="pl-PL" dirty="0">
                <a:solidFill>
                  <a:srgbClr val="002060"/>
                </a:solidFill>
                <a:latin typeface="+mn-lt"/>
                <a:ea typeface="Open Sans"/>
                <a:cs typeface="Open Sans"/>
              </a:rPr>
              <a:t>koszty ochrony, </a:t>
            </a:r>
          </a:p>
          <a:p>
            <a:pPr marL="685800" lvl="1" indent="-228600" algn="just">
              <a:buFont typeface="Courier New"/>
              <a:buChar char="o"/>
            </a:pPr>
            <a:r>
              <a:rPr lang="pl-PL" dirty="0">
                <a:solidFill>
                  <a:srgbClr val="002060"/>
                </a:solidFill>
                <a:latin typeface="+mn-lt"/>
              </a:rPr>
              <a:t>koszty sprzątania pomieszczeń,</a:t>
            </a:r>
          </a:p>
          <a:p>
            <a:pPr marL="685800" lvl="1" indent="-228600" algn="just">
              <a:buFont typeface="Courier New"/>
              <a:buChar char="o"/>
            </a:pPr>
            <a:r>
              <a:rPr lang="pl-PL" dirty="0">
                <a:solidFill>
                  <a:srgbClr val="002060"/>
                </a:solidFill>
                <a:latin typeface="+mn-lt"/>
              </a:rPr>
              <a:t>opłaty pobierane od dokonywanych transakcji płatniczych (krajowych lub zagranicznych)</a:t>
            </a:r>
          </a:p>
          <a:p>
            <a:pPr marL="685800" lvl="1" indent="-228600" algn="just">
              <a:buFont typeface="Courier New"/>
              <a:buChar char="o"/>
            </a:pPr>
            <a:endParaRPr lang="pl-PL" dirty="0">
              <a:solidFill>
                <a:srgbClr val="002060"/>
              </a:solidFill>
              <a:latin typeface="+mn-lt"/>
            </a:endParaRPr>
          </a:p>
          <a:p>
            <a:pPr marL="685800" lvl="1" indent="-228600" algn="just">
              <a:buFont typeface="Courier New"/>
              <a:buChar char="o"/>
            </a:pPr>
            <a:endParaRPr lang="pl-PL" dirty="0">
              <a:solidFill>
                <a:srgbClr val="002060"/>
              </a:solidFill>
              <a:latin typeface="+mn-lt"/>
            </a:endParaRPr>
          </a:p>
          <a:p>
            <a:pPr marL="0" indent="0">
              <a:lnSpc>
                <a:spcPct val="150000"/>
              </a:lnSpc>
              <a:spcBef>
                <a:spcPts val="0"/>
              </a:spcBef>
              <a:buNone/>
            </a:pPr>
            <a:endParaRPr lang="pl-PL" sz="1600" dirty="0">
              <a:solidFill>
                <a:srgbClr val="002060"/>
              </a:solidFill>
              <a:latin typeface="+mn-lt"/>
            </a:endParaRPr>
          </a:p>
        </p:txBody>
      </p:sp>
    </p:spTree>
    <p:extLst>
      <p:ext uri="{BB962C8B-B14F-4D97-AF65-F5344CB8AC3E}">
        <p14:creationId xmlns:p14="http://schemas.microsoft.com/office/powerpoint/2010/main" val="35257782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solidFill>
                  <a:srgbClr val="002060"/>
                </a:solidFill>
                <a:latin typeface="+mn-lt"/>
                <a:ea typeface="Open Sans"/>
                <a:cs typeface="Calibri"/>
              </a:rPr>
              <a:t>Koszty pośrednie </a:t>
            </a:r>
            <a:br>
              <a:rPr lang="pl-PL" sz="2400" dirty="0">
                <a:solidFill>
                  <a:schemeClr val="accent4">
                    <a:lumMod val="75000"/>
                  </a:schemeClr>
                </a:solidFill>
                <a:latin typeface="Open Sans"/>
                <a:ea typeface="Open Sans"/>
                <a:cs typeface="Calibri"/>
              </a:rPr>
            </a:b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83</a:t>
            </a:fld>
            <a:endParaRPr lang="pl-PL" dirty="0"/>
          </a:p>
        </p:txBody>
      </p:sp>
      <p:sp>
        <p:nvSpPr>
          <p:cNvPr id="7" name="Symbol zastępczy zawartości 6"/>
          <p:cNvSpPr>
            <a:spLocks noGrp="1"/>
          </p:cNvSpPr>
          <p:nvPr>
            <p:ph idx="1"/>
          </p:nvPr>
        </p:nvSpPr>
        <p:spPr>
          <a:xfrm>
            <a:off x="809402" y="1259557"/>
            <a:ext cx="9001000" cy="5760280"/>
          </a:xfrm>
        </p:spPr>
        <p:txBody>
          <a:bodyPr>
            <a:normAutofit/>
          </a:bodyPr>
          <a:lstStyle/>
          <a:p>
            <a:pPr marL="228600" indent="-228600" algn="just">
              <a:lnSpc>
                <a:spcPct val="150000"/>
              </a:lnSpc>
              <a:buFont typeface="Wingdings"/>
              <a:buChar char="Ø"/>
            </a:pPr>
            <a:r>
              <a:rPr lang="pl-PL" b="1" dirty="0">
                <a:solidFill>
                  <a:srgbClr val="002060"/>
                </a:solidFill>
                <a:latin typeface="+mn-lt"/>
                <a:ea typeface="Open Sans"/>
                <a:cs typeface="Open Sans"/>
              </a:rPr>
              <a:t>Koszty pośrednie projektu EFS+ stanowią następujące koszty administracyjne związane z techniczną obsługą realizacji projektu: </a:t>
            </a:r>
            <a:r>
              <a:rPr lang="pl-PL" dirty="0">
                <a:solidFill>
                  <a:srgbClr val="002060"/>
                </a:solidFill>
                <a:latin typeface="+mn-lt"/>
                <a:ea typeface="Open Sans"/>
                <a:cs typeface="Open Sans"/>
              </a:rPr>
              <a:t> </a:t>
            </a:r>
            <a:endParaRPr lang="pl-PL" i="1" dirty="0">
              <a:solidFill>
                <a:srgbClr val="002060"/>
              </a:solidFill>
              <a:latin typeface="+mn-lt"/>
            </a:endParaRPr>
          </a:p>
          <a:p>
            <a:pPr marL="685800" lvl="1" indent="-228600" algn="just">
              <a:buFont typeface="Courier New"/>
              <a:buChar char="o"/>
            </a:pPr>
            <a:r>
              <a:rPr lang="pl-PL" dirty="0">
                <a:solidFill>
                  <a:srgbClr val="002060"/>
                </a:solidFill>
                <a:latin typeface="+mn-lt"/>
                <a:ea typeface="Open Sans"/>
                <a:cs typeface="Open Sans"/>
              </a:rPr>
              <a:t>koszty koordynatora lub kierownika projektu oraz innego personelu bezpośrednio angażowanego w zarządzanie, rozliczanie, monitorowanie  projektu lub prowadzenie innych działań administracyjnych w projekcie, w tym koszty wynagrodzenia tych osób, wyposażenia ich stanowiska pracy, ich przejazdów, delegacji służbowych i szkole oraz koszty związane z wdrażaniem polityki równych szans przez te osoby, </a:t>
            </a:r>
          </a:p>
          <a:p>
            <a:pPr marL="685800" lvl="1" indent="-228600" algn="just">
              <a:buFont typeface="Courier New"/>
              <a:buChar char="o"/>
            </a:pPr>
            <a:r>
              <a:rPr lang="pl-PL" dirty="0">
                <a:solidFill>
                  <a:srgbClr val="002060"/>
                </a:solidFill>
                <a:latin typeface="+mn-lt"/>
                <a:ea typeface="Open Sans"/>
                <a:cs typeface="Open Sans"/>
              </a:rPr>
              <a:t>koszty zarządu (koszty wynagrodzenia osób uprawnionych do reprezentowania jednostki, których zakresy czynności nie są przypisane wyłącznie do projektu, np. kierownik jednostki),</a:t>
            </a:r>
            <a:endParaRPr lang="pl-PL" dirty="0">
              <a:solidFill>
                <a:srgbClr val="002060"/>
              </a:solidFill>
              <a:latin typeface="+mn-lt"/>
            </a:endParaRPr>
          </a:p>
          <a:p>
            <a:pPr marL="685800" lvl="1" indent="-228600" algn="just">
              <a:buFont typeface="Courier New"/>
              <a:buChar char="o"/>
            </a:pPr>
            <a:r>
              <a:rPr lang="pl-PL" dirty="0">
                <a:solidFill>
                  <a:srgbClr val="002060"/>
                </a:solidFill>
                <a:latin typeface="+mn-lt"/>
                <a:ea typeface="Open Sans"/>
                <a:cs typeface="Open Sans"/>
              </a:rPr>
              <a:t>koszty personelu obsługowego (obsługa kadrowa, finansowa, administracyjna, sekretariat, kancelaria, obsługa prawna, w tym ta dotycząca zamówień) na potrzeby funkcjonowania jednostki,</a:t>
            </a:r>
            <a:endParaRPr lang="pl-PL" dirty="0">
              <a:solidFill>
                <a:srgbClr val="002060"/>
              </a:solidFill>
              <a:latin typeface="+mn-lt"/>
            </a:endParaRPr>
          </a:p>
          <a:p>
            <a:pPr marL="685800" lvl="1" indent="-228600" algn="just">
              <a:buFont typeface="Courier New"/>
              <a:buChar char="o"/>
            </a:pPr>
            <a:r>
              <a:rPr lang="pl-PL" dirty="0">
                <a:solidFill>
                  <a:srgbClr val="002060"/>
                </a:solidFill>
                <a:latin typeface="+mn-lt"/>
                <a:ea typeface="Open Sans"/>
                <a:cs typeface="Open Sans"/>
              </a:rPr>
              <a:t>koszty obsługi księgowej (wynagrodzenia osób księgujących wydatki w projekcie, w tym zlecenia prowadzenia obsługi księgowej projektu biuru rachunkowemu),</a:t>
            </a:r>
            <a:endParaRPr lang="pl-PL" dirty="0">
              <a:solidFill>
                <a:srgbClr val="002060"/>
              </a:solidFill>
              <a:latin typeface="+mn-lt"/>
            </a:endParaRPr>
          </a:p>
          <a:p>
            <a:pPr marL="685800" lvl="1" indent="-228600" algn="just">
              <a:buFont typeface="Courier New"/>
              <a:buChar char="o"/>
            </a:pPr>
            <a:endParaRPr lang="pl-PL" dirty="0">
              <a:solidFill>
                <a:srgbClr val="002060"/>
              </a:solidFill>
              <a:latin typeface="+mn-lt"/>
            </a:endParaRPr>
          </a:p>
          <a:p>
            <a:pPr marL="685800" lvl="1" indent="-228600" algn="just">
              <a:buFont typeface="Courier New"/>
              <a:buChar char="o"/>
            </a:pPr>
            <a:endParaRPr lang="pl-PL" dirty="0">
              <a:solidFill>
                <a:srgbClr val="002060"/>
              </a:solidFill>
              <a:latin typeface="+mn-lt"/>
            </a:endParaRPr>
          </a:p>
          <a:p>
            <a:pPr marL="0" indent="0">
              <a:lnSpc>
                <a:spcPct val="150000"/>
              </a:lnSpc>
              <a:spcBef>
                <a:spcPts val="0"/>
              </a:spcBef>
              <a:buNone/>
            </a:pPr>
            <a:endParaRPr lang="pl-PL" sz="1600" dirty="0">
              <a:solidFill>
                <a:srgbClr val="002060"/>
              </a:solidFill>
              <a:latin typeface="+mn-lt"/>
            </a:endParaRPr>
          </a:p>
        </p:txBody>
      </p:sp>
    </p:spTree>
    <p:extLst>
      <p:ext uri="{BB962C8B-B14F-4D97-AF65-F5344CB8AC3E}">
        <p14:creationId xmlns:p14="http://schemas.microsoft.com/office/powerpoint/2010/main" val="23243978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solidFill>
                  <a:srgbClr val="002060"/>
                </a:solidFill>
                <a:latin typeface="+mn-lt"/>
                <a:ea typeface="Open Sans"/>
                <a:cs typeface="Calibri"/>
              </a:rPr>
              <a:t>Koszty pośrednie </a:t>
            </a:r>
            <a:br>
              <a:rPr lang="pl-PL" sz="2400" dirty="0">
                <a:solidFill>
                  <a:schemeClr val="accent4">
                    <a:lumMod val="75000"/>
                  </a:schemeClr>
                </a:solidFill>
                <a:latin typeface="Open Sans"/>
                <a:ea typeface="Open Sans"/>
                <a:cs typeface="Calibri"/>
              </a:rPr>
            </a:b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84</a:t>
            </a:fld>
            <a:endParaRPr lang="pl-PL" dirty="0"/>
          </a:p>
        </p:txBody>
      </p:sp>
      <p:sp>
        <p:nvSpPr>
          <p:cNvPr id="7" name="Symbol zastępczy zawartości 6"/>
          <p:cNvSpPr>
            <a:spLocks noGrp="1"/>
          </p:cNvSpPr>
          <p:nvPr>
            <p:ph idx="1"/>
          </p:nvPr>
        </p:nvSpPr>
        <p:spPr>
          <a:xfrm>
            <a:off x="809402" y="1259557"/>
            <a:ext cx="9001000" cy="5760280"/>
          </a:xfrm>
        </p:spPr>
        <p:txBody>
          <a:bodyPr>
            <a:normAutofit/>
          </a:bodyPr>
          <a:lstStyle/>
          <a:p>
            <a:pPr marL="685800" lvl="1" indent="-228600" algn="just">
              <a:buFont typeface="Courier New"/>
              <a:buChar char="o"/>
            </a:pPr>
            <a:r>
              <a:rPr lang="pl-PL" dirty="0">
                <a:solidFill>
                  <a:srgbClr val="002060"/>
                </a:solidFill>
                <a:latin typeface="+mn-lt"/>
                <a:ea typeface="Open Sans"/>
                <a:cs typeface="Open Sans"/>
              </a:rPr>
              <a:t>koszty utrzymania powierzchni biurowych (czynsz, najem, opłaty administracyjne) związanych z obsługą administracyjną projektu,</a:t>
            </a:r>
            <a:endParaRPr lang="pl-PL" dirty="0">
              <a:solidFill>
                <a:srgbClr val="002060"/>
              </a:solidFill>
              <a:latin typeface="+mn-lt"/>
            </a:endParaRPr>
          </a:p>
          <a:p>
            <a:pPr marL="685800" lvl="1" indent="-228600" algn="just">
              <a:buFont typeface="Courier New"/>
              <a:buChar char="o"/>
            </a:pPr>
            <a:r>
              <a:rPr lang="pl-PL" dirty="0">
                <a:solidFill>
                  <a:srgbClr val="002060"/>
                </a:solidFill>
                <a:latin typeface="+mn-lt"/>
                <a:ea typeface="Open Sans"/>
                <a:cs typeface="Open Sans"/>
              </a:rPr>
              <a:t>wydatki związane z otworzeniem lub prowadzeniem wyodrębnionego na rzecz projektu subkonta na rachunku płatniczym lub odrębnego rachunku płatniczego,</a:t>
            </a:r>
            <a:endParaRPr lang="pl-PL" dirty="0">
              <a:solidFill>
                <a:srgbClr val="002060"/>
              </a:solidFill>
              <a:latin typeface="+mn-lt"/>
            </a:endParaRPr>
          </a:p>
          <a:p>
            <a:pPr marL="685800" lvl="1" indent="-228600" algn="just">
              <a:buFont typeface="Courier New"/>
              <a:buChar char="o"/>
            </a:pPr>
            <a:r>
              <a:rPr lang="pl-PL" dirty="0">
                <a:solidFill>
                  <a:srgbClr val="002060"/>
                </a:solidFill>
                <a:latin typeface="+mn-lt"/>
                <a:ea typeface="Open Sans"/>
                <a:cs typeface="Open Sans"/>
              </a:rPr>
              <a:t>działania informacyjno-promocyjne projektu (np. zakup materiałów promocyjnych i informacyjnych, zakup ogłoszeń prasowych, utworzenie i prowadzenie strony internetowej o projekcie, oznakowanie projektu, plakaty, ulotki, itp.), </a:t>
            </a:r>
            <a:endParaRPr lang="pl-PL" dirty="0">
              <a:solidFill>
                <a:srgbClr val="002060"/>
              </a:solidFill>
              <a:latin typeface="+mn-lt"/>
            </a:endParaRPr>
          </a:p>
          <a:p>
            <a:pPr marL="685800" lvl="1" indent="-228600" algn="just">
              <a:buFont typeface="Courier New"/>
              <a:buChar char="o"/>
            </a:pPr>
            <a:r>
              <a:rPr lang="pl-PL" dirty="0">
                <a:solidFill>
                  <a:srgbClr val="002060"/>
                </a:solidFill>
                <a:latin typeface="+mn-lt"/>
                <a:ea typeface="Open Sans"/>
                <a:cs typeface="Open Sans"/>
              </a:rPr>
              <a:t>amortyzacja, najem lub zakup aktywów (środków trwałych i wartości niematerialnych i prawnych) używanych na potrzeby osób, zaangażowanych do projektu rozliczanych w kosztach pośrednich,</a:t>
            </a:r>
          </a:p>
          <a:p>
            <a:pPr lvl="1" algn="just">
              <a:buFont typeface="Courier New"/>
              <a:buChar char="o"/>
            </a:pPr>
            <a:r>
              <a:rPr lang="pl-PL" dirty="0">
                <a:solidFill>
                  <a:srgbClr val="002060"/>
                </a:solidFill>
                <a:latin typeface="+mn-lt"/>
                <a:ea typeface="Open Sans"/>
                <a:cs typeface="Open Sans"/>
              </a:rPr>
              <a:t>opłaty za energię elektryczną, cieplną, gazową i wodę, opłaty przesyłowe, opłaty za sprzątanie, ochronę, opłaty za odprowadzanie ścieków w zakresie związanym z obsługą administracyjną projektu,</a:t>
            </a:r>
          </a:p>
          <a:p>
            <a:pPr marL="685800" lvl="1" indent="-228600" algn="just">
              <a:buFont typeface="Courier New"/>
              <a:buChar char="o"/>
            </a:pPr>
            <a:endParaRPr lang="pl-PL" dirty="0">
              <a:solidFill>
                <a:srgbClr val="002060"/>
              </a:solidFill>
              <a:latin typeface="+mn-lt"/>
            </a:endParaRPr>
          </a:p>
          <a:p>
            <a:pPr marL="685800" lvl="1" indent="-228600" algn="just">
              <a:buFont typeface="Courier New"/>
              <a:buChar char="o"/>
            </a:pPr>
            <a:endParaRPr lang="pl-PL" dirty="0">
              <a:solidFill>
                <a:srgbClr val="002060"/>
              </a:solidFill>
              <a:latin typeface="+mn-lt"/>
            </a:endParaRPr>
          </a:p>
          <a:p>
            <a:pPr marL="0" indent="0">
              <a:lnSpc>
                <a:spcPct val="150000"/>
              </a:lnSpc>
              <a:spcBef>
                <a:spcPts val="0"/>
              </a:spcBef>
              <a:buNone/>
            </a:pPr>
            <a:endParaRPr lang="pl-PL" sz="1600" dirty="0">
              <a:solidFill>
                <a:srgbClr val="002060"/>
              </a:solidFill>
              <a:latin typeface="+mn-lt"/>
            </a:endParaRPr>
          </a:p>
        </p:txBody>
      </p:sp>
    </p:spTree>
    <p:extLst>
      <p:ext uri="{BB962C8B-B14F-4D97-AF65-F5344CB8AC3E}">
        <p14:creationId xmlns:p14="http://schemas.microsoft.com/office/powerpoint/2010/main" val="36625087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solidFill>
                  <a:srgbClr val="002060"/>
                </a:solidFill>
                <a:latin typeface="+mn-lt"/>
                <a:ea typeface="Open Sans"/>
                <a:cs typeface="Calibri"/>
              </a:rPr>
              <a:t>Koszty pośrednie </a:t>
            </a:r>
            <a:br>
              <a:rPr lang="pl-PL" sz="2400" dirty="0">
                <a:solidFill>
                  <a:schemeClr val="accent4">
                    <a:lumMod val="75000"/>
                  </a:schemeClr>
                </a:solidFill>
                <a:latin typeface="Open Sans"/>
                <a:ea typeface="Open Sans"/>
                <a:cs typeface="Calibri"/>
              </a:rPr>
            </a:b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85</a:t>
            </a:fld>
            <a:endParaRPr lang="pl-PL" dirty="0"/>
          </a:p>
        </p:txBody>
      </p:sp>
      <p:sp>
        <p:nvSpPr>
          <p:cNvPr id="7" name="Symbol zastępczy zawartości 6"/>
          <p:cNvSpPr>
            <a:spLocks noGrp="1"/>
          </p:cNvSpPr>
          <p:nvPr>
            <p:ph idx="1"/>
          </p:nvPr>
        </p:nvSpPr>
        <p:spPr>
          <a:xfrm>
            <a:off x="809402" y="1259557"/>
            <a:ext cx="9001000" cy="5760280"/>
          </a:xfrm>
        </p:spPr>
        <p:txBody>
          <a:bodyPr>
            <a:normAutofit/>
          </a:bodyPr>
          <a:lstStyle/>
          <a:p>
            <a:pPr lvl="1" algn="just">
              <a:buFont typeface="Courier New"/>
              <a:buChar char="o"/>
            </a:pPr>
            <a:r>
              <a:rPr lang="pl-PL" dirty="0">
                <a:solidFill>
                  <a:srgbClr val="002060"/>
                </a:solidFill>
                <a:latin typeface="+mn-lt"/>
                <a:ea typeface="Open Sans"/>
                <a:cs typeface="Open Sans"/>
              </a:rPr>
              <a:t>koszty usług pocztowych, telefonicznych, internetowych, kurierskich związanych z obsługą administracyjną projektu, </a:t>
            </a:r>
          </a:p>
          <a:p>
            <a:pPr lvl="1" algn="just">
              <a:buFont typeface="Courier New"/>
              <a:buChar char="o"/>
            </a:pPr>
            <a:r>
              <a:rPr lang="pl-PL" dirty="0">
                <a:solidFill>
                  <a:srgbClr val="002060"/>
                </a:solidFill>
                <a:latin typeface="+mn-lt"/>
                <a:ea typeface="Open Sans"/>
                <a:cs typeface="Open Sans"/>
              </a:rPr>
              <a:t>koszty biurowe związane z obsługą administracyjną projektu (np. Zakup materiałów biurowych i artykułów piśmienniczych, koszty usług powielania dokumentów),</a:t>
            </a:r>
            <a:endParaRPr lang="pl-PL" dirty="0">
              <a:solidFill>
                <a:srgbClr val="002060"/>
              </a:solidFill>
              <a:latin typeface="+mn-lt"/>
            </a:endParaRPr>
          </a:p>
          <a:p>
            <a:pPr lvl="1" algn="just">
              <a:buFont typeface="Courier New"/>
              <a:buChar char="o"/>
            </a:pPr>
            <a:r>
              <a:rPr lang="pl-PL" dirty="0">
                <a:solidFill>
                  <a:srgbClr val="002060"/>
                </a:solidFill>
                <a:latin typeface="+mn-lt"/>
                <a:ea typeface="Open Sans"/>
                <a:cs typeface="Open Sans"/>
              </a:rPr>
              <a:t>koszty zabezpieczenia prawidłowej realizacji umowy,</a:t>
            </a:r>
          </a:p>
          <a:p>
            <a:pPr lvl="1" algn="just">
              <a:buFont typeface="Courier New"/>
              <a:buChar char="o"/>
            </a:pPr>
            <a:r>
              <a:rPr lang="pl-PL" dirty="0">
                <a:solidFill>
                  <a:srgbClr val="002060"/>
                </a:solidFill>
                <a:latin typeface="+mn-lt"/>
                <a:ea typeface="Open Sans"/>
                <a:cs typeface="Open Sans"/>
              </a:rPr>
              <a:t>koszty ubezpieczeń majątkowych</a:t>
            </a:r>
          </a:p>
          <a:p>
            <a:pPr marL="457200" lvl="1" indent="0" algn="just">
              <a:buNone/>
            </a:pPr>
            <a:endParaRPr lang="pl-PL" dirty="0">
              <a:solidFill>
                <a:srgbClr val="002060"/>
              </a:solidFill>
              <a:latin typeface="+mn-lt"/>
            </a:endParaRPr>
          </a:p>
          <a:p>
            <a:pPr marL="685800" lvl="1" indent="-228600" algn="just">
              <a:buFont typeface="Courier New"/>
              <a:buChar char="o"/>
            </a:pPr>
            <a:endParaRPr lang="pl-PL" dirty="0">
              <a:solidFill>
                <a:srgbClr val="002060"/>
              </a:solidFill>
              <a:latin typeface="+mn-lt"/>
            </a:endParaRPr>
          </a:p>
          <a:p>
            <a:pPr marL="0" indent="0">
              <a:lnSpc>
                <a:spcPct val="150000"/>
              </a:lnSpc>
              <a:spcBef>
                <a:spcPts val="0"/>
              </a:spcBef>
              <a:buNone/>
            </a:pPr>
            <a:endParaRPr lang="pl-PL" sz="1600" dirty="0">
              <a:solidFill>
                <a:srgbClr val="002060"/>
              </a:solidFill>
              <a:latin typeface="+mn-lt"/>
            </a:endParaRPr>
          </a:p>
        </p:txBody>
      </p:sp>
    </p:spTree>
    <p:extLst>
      <p:ext uri="{BB962C8B-B14F-4D97-AF65-F5344CB8AC3E}">
        <p14:creationId xmlns:p14="http://schemas.microsoft.com/office/powerpoint/2010/main" val="378133710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solidFill>
                  <a:srgbClr val="002060"/>
                </a:solidFill>
                <a:latin typeface="+mn-lt"/>
                <a:ea typeface="Open Sans"/>
                <a:cs typeface="Calibri"/>
              </a:rPr>
              <a:t>Koszty pośrednie </a:t>
            </a:r>
            <a:br>
              <a:rPr lang="pl-PL" sz="2400" dirty="0">
                <a:solidFill>
                  <a:schemeClr val="accent4">
                    <a:lumMod val="75000"/>
                  </a:schemeClr>
                </a:solidFill>
                <a:latin typeface="Open Sans"/>
                <a:ea typeface="Open Sans"/>
                <a:cs typeface="Calibri"/>
              </a:rPr>
            </a:b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86</a:t>
            </a:fld>
            <a:endParaRPr lang="pl-PL" dirty="0"/>
          </a:p>
        </p:txBody>
      </p:sp>
      <p:sp>
        <p:nvSpPr>
          <p:cNvPr id="7" name="Symbol zastępczy zawartości 6"/>
          <p:cNvSpPr>
            <a:spLocks noGrp="1"/>
          </p:cNvSpPr>
          <p:nvPr>
            <p:ph idx="1"/>
          </p:nvPr>
        </p:nvSpPr>
        <p:spPr>
          <a:xfrm>
            <a:off x="809402" y="1259557"/>
            <a:ext cx="9001000" cy="5760280"/>
          </a:xfrm>
        </p:spPr>
        <p:txBody>
          <a:bodyPr>
            <a:normAutofit/>
          </a:bodyPr>
          <a:lstStyle/>
          <a:p>
            <a:pPr lvl="1" algn="just">
              <a:buFont typeface="Courier New"/>
              <a:buChar char="o"/>
            </a:pPr>
            <a:r>
              <a:rPr lang="pl-PL" dirty="0">
                <a:solidFill>
                  <a:srgbClr val="002060"/>
                </a:solidFill>
                <a:latin typeface="+mn-lt"/>
                <a:ea typeface="Open Sans"/>
                <a:cs typeface="Open Sans"/>
              </a:rPr>
              <a:t>koszty usług pocztowych, telefonicznych, internetowych, kurierskich związanych z obsługą administracyjną projektu, </a:t>
            </a:r>
          </a:p>
          <a:p>
            <a:pPr lvl="1" algn="just">
              <a:buFont typeface="Courier New"/>
              <a:buChar char="o"/>
            </a:pPr>
            <a:r>
              <a:rPr lang="pl-PL" dirty="0">
                <a:solidFill>
                  <a:srgbClr val="002060"/>
                </a:solidFill>
                <a:latin typeface="+mn-lt"/>
                <a:ea typeface="Open Sans"/>
                <a:cs typeface="Open Sans"/>
              </a:rPr>
              <a:t>koszty biurowe związane z obsługą administracyjną projektu (np. Zakup materiałów biurowych i artykułów piśmienniczych, koszty usług powielania dokumentów),</a:t>
            </a:r>
            <a:endParaRPr lang="pl-PL" dirty="0">
              <a:solidFill>
                <a:srgbClr val="002060"/>
              </a:solidFill>
              <a:latin typeface="+mn-lt"/>
            </a:endParaRPr>
          </a:p>
          <a:p>
            <a:pPr lvl="1" algn="just">
              <a:buFont typeface="Courier New"/>
              <a:buChar char="o"/>
            </a:pPr>
            <a:r>
              <a:rPr lang="pl-PL" dirty="0">
                <a:solidFill>
                  <a:srgbClr val="002060"/>
                </a:solidFill>
                <a:latin typeface="+mn-lt"/>
                <a:ea typeface="Open Sans"/>
                <a:cs typeface="Open Sans"/>
              </a:rPr>
              <a:t>koszty zabezpieczenia prawidłowej realizacji umowy,</a:t>
            </a:r>
          </a:p>
          <a:p>
            <a:pPr lvl="1" algn="just">
              <a:buFont typeface="Courier New"/>
              <a:buChar char="o"/>
            </a:pPr>
            <a:r>
              <a:rPr lang="pl-PL" dirty="0">
                <a:solidFill>
                  <a:srgbClr val="002060"/>
                </a:solidFill>
                <a:latin typeface="+mn-lt"/>
                <a:ea typeface="Open Sans"/>
                <a:cs typeface="Open Sans"/>
              </a:rPr>
              <a:t>koszty ubezpieczeń majątkowych</a:t>
            </a:r>
          </a:p>
          <a:p>
            <a:pPr marL="457200" lvl="1" indent="0" algn="just">
              <a:buNone/>
            </a:pPr>
            <a:endParaRPr lang="pl-PL" dirty="0">
              <a:solidFill>
                <a:srgbClr val="002060"/>
              </a:solidFill>
              <a:latin typeface="+mn-lt"/>
            </a:endParaRPr>
          </a:p>
          <a:p>
            <a:pPr marL="685800" lvl="1" indent="-228600" algn="just">
              <a:buFont typeface="Courier New"/>
              <a:buChar char="o"/>
            </a:pPr>
            <a:endParaRPr lang="pl-PL" dirty="0">
              <a:solidFill>
                <a:srgbClr val="002060"/>
              </a:solidFill>
              <a:latin typeface="+mn-lt"/>
            </a:endParaRPr>
          </a:p>
          <a:p>
            <a:pPr marL="0" indent="0">
              <a:lnSpc>
                <a:spcPct val="150000"/>
              </a:lnSpc>
              <a:spcBef>
                <a:spcPts val="0"/>
              </a:spcBef>
              <a:buNone/>
            </a:pPr>
            <a:endParaRPr lang="pl-PL" sz="1600" dirty="0">
              <a:solidFill>
                <a:srgbClr val="002060"/>
              </a:solidFill>
              <a:latin typeface="+mn-lt"/>
            </a:endParaRPr>
          </a:p>
        </p:txBody>
      </p:sp>
    </p:spTree>
    <p:extLst>
      <p:ext uri="{BB962C8B-B14F-4D97-AF65-F5344CB8AC3E}">
        <p14:creationId xmlns:p14="http://schemas.microsoft.com/office/powerpoint/2010/main" val="403581961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solidFill>
                  <a:srgbClr val="002060"/>
                </a:solidFill>
                <a:latin typeface="+mn-lt"/>
                <a:ea typeface="Open Sans"/>
                <a:cs typeface="Calibri"/>
              </a:rPr>
              <a:t>Koszty pośrednie </a:t>
            </a:r>
            <a:br>
              <a:rPr lang="pl-PL" sz="2400" dirty="0">
                <a:solidFill>
                  <a:schemeClr val="accent4">
                    <a:lumMod val="75000"/>
                  </a:schemeClr>
                </a:solidFill>
                <a:latin typeface="Open Sans"/>
                <a:ea typeface="Open Sans"/>
                <a:cs typeface="Calibri"/>
              </a:rPr>
            </a:b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87</a:t>
            </a:fld>
            <a:endParaRPr lang="pl-PL" dirty="0"/>
          </a:p>
        </p:txBody>
      </p:sp>
      <p:sp>
        <p:nvSpPr>
          <p:cNvPr id="7" name="Symbol zastępczy zawartości 6"/>
          <p:cNvSpPr>
            <a:spLocks noGrp="1"/>
          </p:cNvSpPr>
          <p:nvPr>
            <p:ph idx="1"/>
          </p:nvPr>
        </p:nvSpPr>
        <p:spPr>
          <a:xfrm>
            <a:off x="809402" y="1259557"/>
            <a:ext cx="9001000" cy="5760280"/>
          </a:xfrm>
        </p:spPr>
        <p:txBody>
          <a:bodyPr>
            <a:normAutofit/>
          </a:bodyPr>
          <a:lstStyle/>
          <a:p>
            <a:pPr marL="228600" indent="-228600" algn="just">
              <a:lnSpc>
                <a:spcPct val="150000"/>
              </a:lnSpc>
              <a:buFont typeface="Wingdings"/>
              <a:buChar char="Ø"/>
            </a:pPr>
            <a:r>
              <a:rPr lang="pl-PL" b="1" dirty="0">
                <a:solidFill>
                  <a:srgbClr val="002060"/>
                </a:solidFill>
                <a:latin typeface="+mn-lt"/>
                <a:ea typeface="Open Sans"/>
                <a:cs typeface="Open Sans"/>
              </a:rPr>
              <a:t>Koszty pośrednie projektu EFS+ rozlicza się za pomocą następujących stawek ryczałtowych: </a:t>
            </a:r>
            <a:endParaRPr lang="pl-PL" i="1" dirty="0">
              <a:solidFill>
                <a:srgbClr val="002060"/>
              </a:solidFill>
              <a:latin typeface="+mn-lt"/>
            </a:endParaRPr>
          </a:p>
          <a:p>
            <a:pPr marL="685800" lvl="1" indent="-228600" algn="just">
              <a:lnSpc>
                <a:spcPct val="150000"/>
              </a:lnSpc>
              <a:buFont typeface="Courier New"/>
              <a:buChar char="o"/>
            </a:pPr>
            <a:r>
              <a:rPr lang="pl-PL" dirty="0">
                <a:solidFill>
                  <a:srgbClr val="002060"/>
                </a:solidFill>
                <a:latin typeface="+mn-lt"/>
                <a:ea typeface="Open Sans"/>
                <a:cs typeface="Open Sans"/>
              </a:rPr>
              <a:t>25% kosztów bezpośrednich – w przypadku projektów o wartości kosztów bezpośrednich do 830 tys. PLN włącznie,</a:t>
            </a:r>
          </a:p>
          <a:p>
            <a:pPr marL="685800" lvl="1" indent="-228600" algn="just">
              <a:lnSpc>
                <a:spcPct val="150000"/>
              </a:lnSpc>
              <a:buFont typeface="Courier New"/>
              <a:buChar char="o"/>
            </a:pPr>
            <a:r>
              <a:rPr lang="pl-PL" dirty="0">
                <a:solidFill>
                  <a:srgbClr val="002060"/>
                </a:solidFill>
                <a:latin typeface="+mn-lt"/>
                <a:ea typeface="Open Sans"/>
                <a:cs typeface="Open Sans"/>
              </a:rPr>
              <a:t>20% kosztów bezpośrednich – w przypadku projektów o wartości kosztów bezpośrednich powyżej 830 tys. PLN do 1 740 tys. PLN włącznie,</a:t>
            </a:r>
          </a:p>
          <a:p>
            <a:pPr marL="685800" lvl="1" indent="-228600" algn="just">
              <a:lnSpc>
                <a:spcPct val="150000"/>
              </a:lnSpc>
              <a:buFont typeface="Courier New"/>
              <a:buChar char="o"/>
            </a:pPr>
            <a:r>
              <a:rPr lang="pl-PL" dirty="0">
                <a:solidFill>
                  <a:srgbClr val="002060"/>
                </a:solidFill>
                <a:latin typeface="+mn-lt"/>
                <a:ea typeface="Open Sans"/>
                <a:cs typeface="Open Sans"/>
              </a:rPr>
              <a:t>15% kosztów bezpośrednich – w przypadku projektów o wartości kosztów bezpośrednich powyżej 1 740 tys. PLN do 4 550 tys. PLN włącznie,</a:t>
            </a:r>
          </a:p>
          <a:p>
            <a:pPr marL="685800" lvl="1" indent="-228600" algn="just">
              <a:lnSpc>
                <a:spcPct val="150000"/>
              </a:lnSpc>
              <a:buFont typeface="Courier New"/>
              <a:buChar char="o"/>
            </a:pPr>
            <a:r>
              <a:rPr lang="pl-PL" dirty="0">
                <a:solidFill>
                  <a:srgbClr val="002060"/>
                </a:solidFill>
                <a:latin typeface="+mn-lt"/>
                <a:ea typeface="Open Sans"/>
                <a:cs typeface="Open Sans"/>
              </a:rPr>
              <a:t>10% kosztów bezpośrednich – w przypadku projektów o wartości kosztów bezpośrednich przekraczającej 4 550 tys. PLN,</a:t>
            </a:r>
          </a:p>
          <a:p>
            <a:pPr marL="685800" lvl="1" indent="-228600" algn="just">
              <a:buFont typeface="Courier New"/>
              <a:buChar char="o"/>
            </a:pPr>
            <a:endParaRPr lang="pl-PL" dirty="0">
              <a:solidFill>
                <a:srgbClr val="002060"/>
              </a:solidFill>
              <a:latin typeface="+mn-lt"/>
            </a:endParaRPr>
          </a:p>
          <a:p>
            <a:pPr marL="0" indent="0">
              <a:lnSpc>
                <a:spcPct val="150000"/>
              </a:lnSpc>
              <a:spcBef>
                <a:spcPts val="0"/>
              </a:spcBef>
              <a:buNone/>
            </a:pPr>
            <a:endParaRPr lang="pl-PL" sz="1600" dirty="0">
              <a:solidFill>
                <a:srgbClr val="002060"/>
              </a:solidFill>
              <a:latin typeface="+mn-lt"/>
            </a:endParaRPr>
          </a:p>
        </p:txBody>
      </p:sp>
    </p:spTree>
    <p:extLst>
      <p:ext uri="{BB962C8B-B14F-4D97-AF65-F5344CB8AC3E}">
        <p14:creationId xmlns:p14="http://schemas.microsoft.com/office/powerpoint/2010/main" val="1940503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solidFill>
                  <a:srgbClr val="002060"/>
                </a:solidFill>
                <a:latin typeface="+mn-lt"/>
                <a:ea typeface="Open Sans"/>
                <a:cs typeface="Calibri"/>
              </a:rPr>
              <a:t>Koszty pośrednie </a:t>
            </a:r>
            <a:br>
              <a:rPr lang="pl-PL" sz="2400" dirty="0">
                <a:solidFill>
                  <a:schemeClr val="accent4">
                    <a:lumMod val="75000"/>
                  </a:schemeClr>
                </a:solidFill>
                <a:latin typeface="Open Sans"/>
                <a:ea typeface="Open Sans"/>
                <a:cs typeface="Calibri"/>
              </a:rPr>
            </a:b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88</a:t>
            </a:fld>
            <a:endParaRPr lang="pl-PL" dirty="0"/>
          </a:p>
        </p:txBody>
      </p:sp>
      <p:sp>
        <p:nvSpPr>
          <p:cNvPr id="7" name="Symbol zastępczy zawartości 6"/>
          <p:cNvSpPr>
            <a:spLocks noGrp="1"/>
          </p:cNvSpPr>
          <p:nvPr>
            <p:ph idx="1"/>
          </p:nvPr>
        </p:nvSpPr>
        <p:spPr>
          <a:xfrm>
            <a:off x="809402" y="1259557"/>
            <a:ext cx="9001000" cy="5760280"/>
          </a:xfrm>
        </p:spPr>
        <p:txBody>
          <a:bodyPr>
            <a:normAutofit/>
          </a:bodyPr>
          <a:lstStyle/>
          <a:p>
            <a:pPr marL="228600" indent="-228600" algn="just">
              <a:lnSpc>
                <a:spcPct val="150000"/>
              </a:lnSpc>
              <a:buFont typeface="Wingdings"/>
              <a:buChar char="Ø"/>
            </a:pPr>
            <a:r>
              <a:rPr lang="pl-PL" b="1" dirty="0">
                <a:solidFill>
                  <a:srgbClr val="002060"/>
                </a:solidFill>
                <a:latin typeface="+mn-lt"/>
                <a:ea typeface="Open Sans"/>
                <a:cs typeface="Open Sans"/>
              </a:rPr>
              <a:t>Niedopuszczalna jest sytuacja, w której koszty pośrednie zostaną rozliczone w ramach kosztów bezpośrednich</a:t>
            </a:r>
            <a:endParaRPr lang="pl-PL" i="1" dirty="0">
              <a:solidFill>
                <a:srgbClr val="002060"/>
              </a:solidFill>
              <a:latin typeface="+mn-lt"/>
            </a:endParaRPr>
          </a:p>
          <a:p>
            <a:pPr marL="685800" lvl="1" indent="-228600" algn="just">
              <a:lnSpc>
                <a:spcPct val="150000"/>
              </a:lnSpc>
              <a:buFont typeface="Courier New"/>
              <a:buChar char="o"/>
            </a:pPr>
            <a:r>
              <a:rPr lang="pl-PL" dirty="0">
                <a:solidFill>
                  <a:srgbClr val="002060"/>
                </a:solidFill>
                <a:latin typeface="+mn-lt"/>
                <a:ea typeface="Open Sans"/>
                <a:cs typeface="Open Sans"/>
              </a:rPr>
              <a:t>Na etapie wyboru projektu właściwa instytucja dokonująca oceny kwalifikowalności weryfikuje, czy w ramach zadań obejmujących koszty bezpośrednie nie zostały wykazane koszty, które stanowią koszty pośrednie.   </a:t>
            </a:r>
          </a:p>
          <a:p>
            <a:pPr marL="685800" lvl="1" indent="-228600" algn="just">
              <a:lnSpc>
                <a:spcPct val="150000"/>
              </a:lnSpc>
              <a:buFont typeface="Courier New"/>
              <a:buChar char="o"/>
            </a:pPr>
            <a:r>
              <a:rPr lang="pl-PL" dirty="0">
                <a:solidFill>
                  <a:srgbClr val="002060"/>
                </a:solidFill>
                <a:latin typeface="+mn-lt"/>
                <a:ea typeface="Open Sans"/>
                <a:cs typeface="Open Sans"/>
              </a:rPr>
              <a:t>Dodatkowo, na etapie realizacji projektu właściwa instytucja zatwierdzająca wniosek beneficjent o płatność weryfikuje, czy w zestawieniu poniesionych kosztów bezpośrednich nie zostały wykazane koszty pośrednie. </a:t>
            </a:r>
          </a:p>
          <a:p>
            <a:pPr marL="685800" lvl="1" indent="-228600" algn="just">
              <a:buFont typeface="Courier New"/>
              <a:buChar char="o"/>
            </a:pPr>
            <a:r>
              <a:rPr lang="pl-PL" dirty="0">
                <a:solidFill>
                  <a:srgbClr val="002060"/>
                </a:solidFill>
                <a:latin typeface="+mn-lt"/>
                <a:ea typeface="Open Sans"/>
                <a:cs typeface="Open Sans"/>
              </a:rPr>
              <a:t>Koszty pośrednie rozliczone w ramach kosztów bezpośrednich są niekwalifikowalne</a:t>
            </a:r>
          </a:p>
          <a:p>
            <a:pPr marL="685800" lvl="1" indent="-228600" algn="just">
              <a:buFont typeface="Courier New"/>
              <a:buChar char="o"/>
            </a:pPr>
            <a:r>
              <a:rPr lang="pl-PL" dirty="0">
                <a:solidFill>
                  <a:srgbClr val="002060"/>
                </a:solidFill>
                <a:latin typeface="+mn-lt"/>
                <a:ea typeface="Open Sans"/>
                <a:cs typeface="Open Sans"/>
              </a:rPr>
              <a:t>W ramach kosztów pośrednich nie są wykazywane wydatki objęte cross-</a:t>
            </a:r>
            <a:r>
              <a:rPr lang="pl-PL" dirty="0" err="1">
                <a:solidFill>
                  <a:srgbClr val="002060"/>
                </a:solidFill>
                <a:latin typeface="+mn-lt"/>
                <a:ea typeface="Open Sans"/>
                <a:cs typeface="Open Sans"/>
              </a:rPr>
              <a:t>financingiem</a:t>
            </a:r>
            <a:r>
              <a:rPr lang="pl-PL" dirty="0">
                <a:solidFill>
                  <a:srgbClr val="002060"/>
                </a:solidFill>
                <a:latin typeface="+mn-lt"/>
                <a:ea typeface="Open Sans"/>
                <a:cs typeface="Open Sans"/>
              </a:rPr>
              <a:t>. </a:t>
            </a:r>
          </a:p>
          <a:p>
            <a:pPr marL="685800" lvl="1" indent="-228600" algn="just">
              <a:buFont typeface="Courier New"/>
              <a:buChar char="o"/>
            </a:pPr>
            <a:endParaRPr lang="pl-PL" dirty="0">
              <a:solidFill>
                <a:srgbClr val="002060"/>
              </a:solidFill>
              <a:latin typeface="+mn-lt"/>
            </a:endParaRPr>
          </a:p>
          <a:p>
            <a:pPr marL="0" indent="0">
              <a:lnSpc>
                <a:spcPct val="150000"/>
              </a:lnSpc>
              <a:spcBef>
                <a:spcPts val="0"/>
              </a:spcBef>
              <a:buNone/>
            </a:pPr>
            <a:endParaRPr lang="pl-PL" sz="1600" dirty="0">
              <a:solidFill>
                <a:srgbClr val="002060"/>
              </a:solidFill>
              <a:latin typeface="+mn-lt"/>
            </a:endParaRPr>
          </a:p>
        </p:txBody>
      </p:sp>
    </p:spTree>
    <p:extLst>
      <p:ext uri="{BB962C8B-B14F-4D97-AF65-F5344CB8AC3E}">
        <p14:creationId xmlns:p14="http://schemas.microsoft.com/office/powerpoint/2010/main" val="17268939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fontScale="90000"/>
          </a:bodyPr>
          <a:lstStyle/>
          <a:p>
            <a:r>
              <a:rPr lang="pl-PL" sz="2200" dirty="0">
                <a:solidFill>
                  <a:srgbClr val="002060"/>
                </a:solidFill>
                <a:latin typeface="+mn-lt"/>
                <a:ea typeface="Open Sans"/>
                <a:cs typeface="Calibri"/>
              </a:rPr>
              <a:t>Koszty pośrednie </a:t>
            </a:r>
            <a:br>
              <a:rPr lang="pl-PL" sz="2400" dirty="0">
                <a:solidFill>
                  <a:schemeClr val="accent4">
                    <a:lumMod val="75000"/>
                  </a:schemeClr>
                </a:solidFill>
                <a:latin typeface="Open Sans"/>
                <a:ea typeface="Open Sans"/>
                <a:cs typeface="Calibri"/>
              </a:rPr>
            </a:b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89</a:t>
            </a:fld>
            <a:endParaRPr lang="pl-PL" dirty="0"/>
          </a:p>
        </p:txBody>
      </p:sp>
      <p:sp>
        <p:nvSpPr>
          <p:cNvPr id="7" name="Symbol zastępczy zawartości 6"/>
          <p:cNvSpPr>
            <a:spLocks noGrp="1"/>
          </p:cNvSpPr>
          <p:nvPr>
            <p:ph idx="1"/>
          </p:nvPr>
        </p:nvSpPr>
        <p:spPr>
          <a:xfrm>
            <a:off x="809402" y="1259557"/>
            <a:ext cx="9001000" cy="5760280"/>
          </a:xfrm>
        </p:spPr>
        <p:txBody>
          <a:bodyPr>
            <a:normAutofit/>
          </a:bodyPr>
          <a:lstStyle/>
          <a:p>
            <a:pPr marL="685800" lvl="1" indent="-228600" algn="just">
              <a:buFont typeface="Courier New"/>
              <a:buChar char="o"/>
            </a:pPr>
            <a:r>
              <a:rPr lang="pl-PL" dirty="0">
                <a:solidFill>
                  <a:srgbClr val="002060"/>
                </a:solidFill>
                <a:latin typeface="+mn-lt"/>
                <a:ea typeface="Open Sans"/>
                <a:cs typeface="Open Sans"/>
              </a:rPr>
              <a:t>W ramach kosztów pośrednich rozliczanych za pomocą stawki ryczałtowej wkład własny uznaje się za wkład pieniężny.</a:t>
            </a:r>
          </a:p>
          <a:p>
            <a:pPr marL="685800" lvl="1" indent="-228600" algn="just">
              <a:buFont typeface="Courier New"/>
              <a:buChar char="o"/>
            </a:pPr>
            <a:r>
              <a:rPr lang="pl-PL" dirty="0">
                <a:solidFill>
                  <a:srgbClr val="002060"/>
                </a:solidFill>
                <a:latin typeface="+mn-lt"/>
                <a:ea typeface="Open Sans"/>
                <a:cs typeface="Open Sans"/>
              </a:rPr>
              <a:t>Podstawa wyliczenia kosztów pośrednich rozliczanych stawka ryczałtową ulega pomniejszeniu (poprzez pomniejszenie kwoty kosztów bezpośrednich) o kwotę stawek jednostkowych i kwot ryczałtowych, jeśli uwzględniają koszty pośrednie.</a:t>
            </a:r>
          </a:p>
          <a:p>
            <a:pPr marL="685800" lvl="1" indent="-228600" algn="just">
              <a:buFont typeface="Courier New"/>
              <a:buChar char="o"/>
            </a:pPr>
            <a:r>
              <a:rPr lang="pl-PL" dirty="0">
                <a:solidFill>
                  <a:srgbClr val="002060"/>
                </a:solidFill>
                <a:latin typeface="+mn-lt"/>
                <a:ea typeface="Open Sans"/>
                <a:cs typeface="Open Sans"/>
              </a:rPr>
              <a:t>Do personelu projektu, którego koszt zaangażowania rozliczny jest w ramach kosztów pośrednich projektu, nie stosuje się wytycznych dotyczących kwalifikowalności personelu projektu w wyjątkiem wymogu, aby osoba upoważniona do dysponowania środkami stanowiącymi dofinansowanie projektu oraz podejmowania wiążących decyzji finansowych w imieniu beneficjenta nie może być osobą prawomocnie skazaną.</a:t>
            </a:r>
          </a:p>
          <a:p>
            <a:pPr marL="685800" lvl="1" indent="-228600" algn="just">
              <a:buFont typeface="Courier New"/>
              <a:buChar char="o"/>
            </a:pPr>
            <a:r>
              <a:rPr lang="pl-PL" dirty="0">
                <a:solidFill>
                  <a:srgbClr val="002060"/>
                </a:solidFill>
                <a:latin typeface="+mn-lt"/>
                <a:ea typeface="Open Sans"/>
                <a:cs typeface="Open Sans"/>
              </a:rPr>
              <a:t>Właściwa instytucja będąca stroną umowy może obniżyć stawkę ryczałtową kosztów pośrednich w przypadku rażącego naruszenia przez beneficjenta postanowień umowy o dofinansowanie w zakresie zarządzania projektami EFS +.</a:t>
            </a:r>
            <a:endParaRPr lang="pl-PL" dirty="0">
              <a:solidFill>
                <a:srgbClr val="002060"/>
              </a:solidFill>
              <a:latin typeface="+mn-lt"/>
            </a:endParaRPr>
          </a:p>
          <a:p>
            <a:pPr marL="457200" lvl="1" indent="0" algn="just">
              <a:buNone/>
            </a:pPr>
            <a:endParaRPr lang="pl-PL" dirty="0">
              <a:solidFill>
                <a:srgbClr val="002060"/>
              </a:solidFill>
              <a:latin typeface="+mn-lt"/>
            </a:endParaRPr>
          </a:p>
          <a:p>
            <a:pPr marL="0" indent="0">
              <a:lnSpc>
                <a:spcPct val="150000"/>
              </a:lnSpc>
              <a:spcBef>
                <a:spcPts val="0"/>
              </a:spcBef>
              <a:buNone/>
            </a:pPr>
            <a:endParaRPr lang="pl-PL" sz="1600" dirty="0">
              <a:solidFill>
                <a:srgbClr val="002060"/>
              </a:solidFill>
              <a:latin typeface="+mn-lt"/>
            </a:endParaRPr>
          </a:p>
        </p:txBody>
      </p:sp>
    </p:spTree>
    <p:extLst>
      <p:ext uri="{BB962C8B-B14F-4D97-AF65-F5344CB8AC3E}">
        <p14:creationId xmlns:p14="http://schemas.microsoft.com/office/powerpoint/2010/main" val="1332357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p:txBody>
          <a:bodyPr/>
          <a:lstStyle/>
          <a:p>
            <a:r>
              <a:rPr lang="pl-PL" sz="2000" dirty="0">
                <a:latin typeface="+mn-lt"/>
                <a:ea typeface="Open Sans"/>
                <a:cs typeface="Arial"/>
              </a:rPr>
              <a:t>Wydatkami niekwalifikowalnymi są:</a:t>
            </a:r>
            <a:br>
              <a:rPr lang="pl-PL" dirty="0">
                <a:latin typeface="Open Sans"/>
                <a:ea typeface="Open Sans" panose="020B0606030504020204" pitchFamily="34" charset="0"/>
              </a:rPr>
            </a:b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9</a:t>
            </a:fld>
            <a:endParaRPr lang="pl-PL" dirty="0"/>
          </a:p>
        </p:txBody>
      </p:sp>
      <p:sp>
        <p:nvSpPr>
          <p:cNvPr id="4" name="Symbol zastępczy zawartości 3">
            <a:extLst>
              <a:ext uri="{FF2B5EF4-FFF2-40B4-BE49-F238E27FC236}">
                <a16:creationId xmlns:a16="http://schemas.microsoft.com/office/drawing/2014/main" id="{7678480A-4478-DBDC-2084-EB07E88CED5D}"/>
              </a:ext>
            </a:extLst>
          </p:cNvPr>
          <p:cNvSpPr>
            <a:spLocks noGrp="1"/>
          </p:cNvSpPr>
          <p:nvPr>
            <p:ph idx="1"/>
          </p:nvPr>
        </p:nvSpPr>
        <p:spPr/>
        <p:txBody>
          <a:bodyPr>
            <a:normAutofit/>
          </a:bodyPr>
          <a:lstStyle/>
          <a:p>
            <a:pPr marL="228600" indent="-228600" algn="just">
              <a:lnSpc>
                <a:spcPts val="2700"/>
              </a:lnSpc>
              <a:buFont typeface="Wingdings"/>
              <a:buChar char="Ø"/>
              <a:defRPr/>
            </a:pPr>
            <a:r>
              <a:rPr lang="pl-PL" dirty="0">
                <a:solidFill>
                  <a:schemeClr val="tx2"/>
                </a:solidFill>
                <a:latin typeface="+mn-lt"/>
                <a:ea typeface="Open Sans"/>
                <a:cs typeface="Arial"/>
              </a:rPr>
              <a:t>odprawy pracownicze przeznaczone dla personelu projektu,</a:t>
            </a:r>
            <a:endParaRPr lang="pl-PL" i="1" dirty="0">
              <a:solidFill>
                <a:schemeClr val="tx2"/>
              </a:solidFill>
              <a:latin typeface="+mn-lt"/>
              <a:ea typeface="Open Sans" panose="020B0606030504020204" pitchFamily="34" charset="0"/>
            </a:endParaRPr>
          </a:p>
          <a:p>
            <a:pPr marL="228600" indent="-228600" algn="just">
              <a:lnSpc>
                <a:spcPts val="2700"/>
              </a:lnSpc>
              <a:buFont typeface="Wingdings"/>
              <a:buChar char="Ø"/>
              <a:defRPr/>
            </a:pPr>
            <a:r>
              <a:rPr lang="pl-PL" dirty="0">
                <a:solidFill>
                  <a:schemeClr val="tx2"/>
                </a:solidFill>
                <a:latin typeface="+mn-lt"/>
                <a:ea typeface="Open Sans"/>
                <a:cs typeface="Arial"/>
              </a:rPr>
              <a:t>wpłaty dokonywane na Państwowy Fundusz Rehabilitacji Osób Niepełnosprawnych zgodnie z ustawą z dnia 27 sierpnia 1997 r. o rehabilitacji zawodowej i społecznej oraz zatrudnianiu osób niepełnosprawnych (Dz. U. z 2021 r. poz. 573, z </a:t>
            </a:r>
            <a:r>
              <a:rPr lang="pl-PL" dirty="0" err="1">
                <a:solidFill>
                  <a:schemeClr val="tx2"/>
                </a:solidFill>
                <a:latin typeface="+mn-lt"/>
                <a:ea typeface="Open Sans"/>
                <a:cs typeface="Arial"/>
              </a:rPr>
              <a:t>późń</a:t>
            </a:r>
            <a:r>
              <a:rPr lang="pl-PL" dirty="0">
                <a:solidFill>
                  <a:schemeClr val="tx2"/>
                </a:solidFill>
                <a:latin typeface="+mn-lt"/>
                <a:ea typeface="Open Sans"/>
                <a:cs typeface="Arial"/>
              </a:rPr>
              <a:t>. zm.), w tym wpłaty dokonywane przez stronę trzecią,</a:t>
            </a:r>
            <a:endParaRPr lang="pl-PL" i="1" dirty="0">
              <a:solidFill>
                <a:schemeClr val="tx2"/>
              </a:solidFill>
              <a:latin typeface="+mn-lt"/>
              <a:ea typeface="Open Sans" panose="020B0606030504020204" pitchFamily="34" charset="0"/>
            </a:endParaRPr>
          </a:p>
          <a:p>
            <a:pPr marL="228600" indent="-228600" algn="just">
              <a:lnSpc>
                <a:spcPts val="2700"/>
              </a:lnSpc>
              <a:buFont typeface="Wingdings"/>
              <a:buChar char="Ø"/>
              <a:defRPr/>
            </a:pPr>
            <a:r>
              <a:rPr lang="pl-PL" dirty="0">
                <a:solidFill>
                  <a:schemeClr val="tx2"/>
                </a:solidFill>
                <a:latin typeface="+mn-lt"/>
                <a:ea typeface="Open Sans"/>
                <a:cs typeface="Arial"/>
              </a:rPr>
              <a:t>świadczenia na rzecz personelu projektu realizowane z Zakładowego Funduszu Świadczeń Socjalnych (ZFŚS),</a:t>
            </a:r>
            <a:endParaRPr lang="pl-PL" i="1" dirty="0">
              <a:solidFill>
                <a:schemeClr val="tx2"/>
              </a:solidFill>
              <a:latin typeface="+mn-lt"/>
              <a:ea typeface="Open Sans" panose="020B0606030504020204" pitchFamily="34" charset="0"/>
            </a:endParaRPr>
          </a:p>
          <a:p>
            <a:pPr marL="228600" indent="-228600" algn="just">
              <a:lnSpc>
                <a:spcPts val="2700"/>
              </a:lnSpc>
              <a:buFont typeface="Wingdings"/>
              <a:buChar char="Ø"/>
              <a:defRPr/>
            </a:pPr>
            <a:r>
              <a:rPr lang="pl-PL" dirty="0">
                <a:solidFill>
                  <a:schemeClr val="tx2"/>
                </a:solidFill>
                <a:latin typeface="+mn-lt"/>
                <a:ea typeface="Open Sans"/>
                <a:cs typeface="Arial"/>
              </a:rPr>
              <a:t>koszty składek i opłat fakultatywnych na rzecz personelu projektu niewymaganych obowiązującymi przepisami prawa, chyba że:</a:t>
            </a:r>
            <a:endParaRPr lang="pl-PL" i="1" dirty="0">
              <a:solidFill>
                <a:schemeClr val="tx2"/>
              </a:solidFill>
              <a:latin typeface="+mn-lt"/>
              <a:ea typeface="Open Sans" panose="020B0606030504020204" pitchFamily="34" charset="0"/>
            </a:endParaRPr>
          </a:p>
          <a:p>
            <a:pPr marL="685800" lvl="1" indent="-228600" algn="just">
              <a:lnSpc>
                <a:spcPts val="2700"/>
              </a:lnSpc>
              <a:buFont typeface="Courier New"/>
              <a:buChar char="o"/>
              <a:defRPr/>
            </a:pPr>
            <a:r>
              <a:rPr lang="pl-PL" dirty="0">
                <a:solidFill>
                  <a:schemeClr val="tx2"/>
                </a:solidFill>
                <a:latin typeface="+mn-lt"/>
                <a:ea typeface="Open Sans"/>
                <a:cs typeface="Arial"/>
              </a:rPr>
              <a:t>zostały przewidziane w regulaminie pracy lub regulaminie wynagradzania lub innych właściwych przepisach prawa pracy,</a:t>
            </a:r>
            <a:endParaRPr lang="pl-PL" dirty="0">
              <a:solidFill>
                <a:schemeClr val="tx2"/>
              </a:solidFill>
              <a:latin typeface="+mn-lt"/>
              <a:ea typeface="Open Sans" panose="020B0606030504020204" pitchFamily="34" charset="0"/>
            </a:endParaRPr>
          </a:p>
          <a:p>
            <a:pPr marL="342900" indent="-342900" algn="just">
              <a:lnSpc>
                <a:spcPts val="2700"/>
              </a:lnSpc>
              <a:buFont typeface="Wingdings"/>
              <a:buChar char="Ø"/>
              <a:defRPr/>
            </a:pPr>
            <a:endParaRPr lang="pl-PL" i="1" dirty="0">
              <a:solidFill>
                <a:schemeClr val="tx2"/>
              </a:solidFill>
              <a:latin typeface="+mn-lt"/>
              <a:ea typeface="Open Sans" panose="020B0606030504020204" pitchFamily="34" charset="0"/>
            </a:endParaRPr>
          </a:p>
          <a:p>
            <a:pPr lvl="1" algn="just">
              <a:lnSpc>
                <a:spcPct val="150000"/>
              </a:lnSpc>
              <a:spcBef>
                <a:spcPct val="0"/>
              </a:spcBef>
            </a:pPr>
            <a:endParaRPr lang="pl-PL" altLang="pl-PL" i="1" dirty="0">
              <a:solidFill>
                <a:schemeClr val="tx2"/>
              </a:solidFill>
              <a:latin typeface="+mn-lt"/>
            </a:endParaRPr>
          </a:p>
          <a:p>
            <a:pPr marL="0" indent="0">
              <a:buNone/>
            </a:pPr>
            <a:endParaRPr lang="pl-PL" dirty="0">
              <a:latin typeface="+mn-lt"/>
            </a:endParaRPr>
          </a:p>
        </p:txBody>
      </p:sp>
    </p:spTree>
    <p:extLst>
      <p:ext uri="{BB962C8B-B14F-4D97-AF65-F5344CB8AC3E}">
        <p14:creationId xmlns:p14="http://schemas.microsoft.com/office/powerpoint/2010/main" val="411485509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ytuł 4">
            <a:extLst>
              <a:ext uri="{FF2B5EF4-FFF2-40B4-BE49-F238E27FC236}">
                <a16:creationId xmlns:a16="http://schemas.microsoft.com/office/drawing/2014/main" id="{8D9802DD-77D5-A584-5B4F-1A4AAF31F03C}"/>
              </a:ext>
            </a:extLst>
          </p:cNvPr>
          <p:cNvSpPr>
            <a:spLocks noGrp="1"/>
          </p:cNvSpPr>
          <p:nvPr>
            <p:ph type="title"/>
          </p:nvPr>
        </p:nvSpPr>
        <p:spPr>
          <a:xfrm>
            <a:off x="1025525" y="467470"/>
            <a:ext cx="8640381" cy="792087"/>
          </a:xfrm>
        </p:spPr>
        <p:txBody>
          <a:bodyPr>
            <a:normAutofit/>
          </a:bodyPr>
          <a:lstStyle/>
          <a:p>
            <a:r>
              <a:rPr lang="pl-PL" sz="2200" dirty="0">
                <a:latin typeface="+mn-lt"/>
                <a:cs typeface="Arial"/>
              </a:rPr>
              <a:t>System Monitorowania FST</a:t>
            </a:r>
            <a:endParaRPr lang="pl-PL" dirty="0"/>
          </a:p>
        </p:txBody>
      </p:sp>
      <p:sp>
        <p:nvSpPr>
          <p:cNvPr id="2" name="Symbol zastępczy numeru slajdu 1">
            <a:extLst>
              <a:ext uri="{FF2B5EF4-FFF2-40B4-BE49-F238E27FC236}">
                <a16:creationId xmlns:a16="http://schemas.microsoft.com/office/drawing/2014/main" id="{D175E7F4-BA74-44F8-A965-E39C6D64EB42}"/>
              </a:ext>
            </a:extLst>
          </p:cNvPr>
          <p:cNvSpPr>
            <a:spLocks noGrp="1"/>
          </p:cNvSpPr>
          <p:nvPr>
            <p:ph type="sldNum" sz="quarter" idx="10"/>
          </p:nvPr>
        </p:nvSpPr>
        <p:spPr/>
        <p:txBody>
          <a:bodyPr/>
          <a:lstStyle/>
          <a:p>
            <a:fld id="{EB4015AA-59F6-416B-87A6-8E3D940284E2}" type="slidenum">
              <a:rPr lang="pl-PL" smtClean="0"/>
              <a:pPr/>
              <a:t>90</a:t>
            </a:fld>
            <a:endParaRPr lang="pl-PL" dirty="0"/>
          </a:p>
        </p:txBody>
      </p:sp>
      <p:sp>
        <p:nvSpPr>
          <p:cNvPr id="7" name="Symbol zastępczy zawartości 6"/>
          <p:cNvSpPr>
            <a:spLocks noGrp="1"/>
          </p:cNvSpPr>
          <p:nvPr>
            <p:ph idx="1"/>
          </p:nvPr>
        </p:nvSpPr>
        <p:spPr>
          <a:xfrm>
            <a:off x="809402" y="1187549"/>
            <a:ext cx="9001000" cy="5688632"/>
          </a:xfrm>
        </p:spPr>
        <p:txBody>
          <a:bodyPr>
            <a:normAutofit/>
          </a:bodyPr>
          <a:lstStyle/>
          <a:p>
            <a:pPr marL="914406" lvl="2" indent="0">
              <a:lnSpc>
                <a:spcPct val="150000"/>
              </a:lnSpc>
              <a:spcBef>
                <a:spcPts val="0"/>
              </a:spcBef>
              <a:buNone/>
            </a:pPr>
            <a:endParaRPr lang="pl-PL" sz="1600" u="sng" dirty="0">
              <a:solidFill>
                <a:srgbClr val="002060"/>
              </a:solidFill>
              <a:latin typeface="+mn-lt"/>
              <a:ea typeface="Open Sans" panose="020B0606030504020204" pitchFamily="34" charset="0"/>
              <a:cs typeface="Arial" panose="020B0604020202020204" pitchFamily="34" charset="0"/>
            </a:endParaRPr>
          </a:p>
          <a:p>
            <a:pPr marL="0" indent="0" algn="ctr">
              <a:buNone/>
            </a:pPr>
            <a:r>
              <a:rPr lang="pl-PL" dirty="0">
                <a:solidFill>
                  <a:srgbClr val="002060"/>
                </a:solidFill>
                <a:latin typeface="+mn-lt"/>
              </a:rPr>
              <a:t>Uruchomienie aplikacji SM FST </a:t>
            </a:r>
            <a:r>
              <a:rPr lang="pl-PL" dirty="0">
                <a:solidFill>
                  <a:srgbClr val="002060"/>
                </a:solidFill>
              </a:rPr>
              <a:t>wymaga osobnej rejestracji konta</a:t>
            </a:r>
            <a:r>
              <a:rPr lang="pl-PL" dirty="0">
                <a:solidFill>
                  <a:srgbClr val="002060"/>
                </a:solidFill>
                <a:latin typeface="+mn-lt"/>
              </a:rPr>
              <a:t>. Aplikacja SM FST bowiem nie stanowi integralnej części CST2021, jest oddzielną aplikacją. Chcąc uzyskać dostęp do Systemu Monitorowania FST Beneficjent musi założyć konto (dokonać rejestracji) i wskazać osobę zgłoszoną do zarządzania projektem po stronie Beneficjenta i poinformować IP FEDS w celu utworzenia roli w SM FST z wykorzystaniem adresu e-mailowego wskazanej osoby. Etap ten odbywa się za pośrednictwem korespondencji w CST2021, a kwestia ta jest koordynowana z opiekunem projektu od strony IP FEDS po podpisaniu umowy o dofinansowanie. </a:t>
            </a:r>
          </a:p>
          <a:p>
            <a:pPr marL="0" indent="0">
              <a:buNone/>
            </a:pPr>
            <a:endParaRPr lang="pl-PL" dirty="0">
              <a:solidFill>
                <a:srgbClr val="002060"/>
              </a:solidFill>
              <a:latin typeface="+mn-lt"/>
            </a:endParaRPr>
          </a:p>
          <a:p>
            <a:pPr marL="0" indent="0">
              <a:buNone/>
            </a:pPr>
            <a:endParaRPr lang="pl-PL" dirty="0">
              <a:solidFill>
                <a:srgbClr val="002060"/>
              </a:solidFill>
              <a:latin typeface="+mn-lt"/>
            </a:endParaRPr>
          </a:p>
          <a:p>
            <a:pPr marL="0" indent="0">
              <a:lnSpc>
                <a:spcPct val="150000"/>
              </a:lnSpc>
              <a:spcBef>
                <a:spcPts val="0"/>
              </a:spcBef>
              <a:buNone/>
            </a:pPr>
            <a:endParaRPr lang="pl-PL" sz="1600" dirty="0">
              <a:solidFill>
                <a:srgbClr val="002060"/>
              </a:solidFill>
              <a:latin typeface="+mn-lt"/>
            </a:endParaRPr>
          </a:p>
        </p:txBody>
      </p:sp>
    </p:spTree>
    <p:extLst>
      <p:ext uri="{BB962C8B-B14F-4D97-AF65-F5344CB8AC3E}">
        <p14:creationId xmlns:p14="http://schemas.microsoft.com/office/powerpoint/2010/main" val="134457785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D931D479-C4F0-8409-1E2C-E8E5D4E579A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25427" y="6338702"/>
            <a:ext cx="8712967" cy="922152"/>
          </a:xfrm>
          <a:prstGeom prst="rect">
            <a:avLst/>
          </a:prstGeom>
        </p:spPr>
      </p:pic>
      <p:sp>
        <p:nvSpPr>
          <p:cNvPr id="3" name="Prostokąt 2"/>
          <p:cNvSpPr/>
          <p:nvPr/>
        </p:nvSpPr>
        <p:spPr>
          <a:xfrm>
            <a:off x="1601490" y="1259557"/>
            <a:ext cx="7560840" cy="2739211"/>
          </a:xfrm>
          <a:prstGeom prst="rect">
            <a:avLst/>
          </a:prstGeom>
        </p:spPr>
        <p:txBody>
          <a:bodyPr wrap="square">
            <a:spAutoFit/>
          </a:bodyPr>
          <a:lstStyle/>
          <a:p>
            <a:r>
              <a:rPr lang="pl-PL" altLang="pl-PL" sz="2800" dirty="0">
                <a:solidFill>
                  <a:schemeClr val="tx2"/>
                </a:solidFill>
                <a:latin typeface="Arial" panose="020B0604020202020204" pitchFamily="34" charset="0"/>
              </a:rPr>
              <a:t>Dziękuję za uwagę</a:t>
            </a:r>
          </a:p>
          <a:p>
            <a:br>
              <a:rPr lang="pl-PL" altLang="pl-PL" i="1" dirty="0">
                <a:solidFill>
                  <a:schemeClr val="tx2"/>
                </a:solidFill>
                <a:latin typeface="Arial" panose="020B0604020202020204" pitchFamily="34" charset="0"/>
              </a:rPr>
            </a:br>
            <a:r>
              <a:rPr lang="pl-PL" altLang="pl-PL" b="1" i="1" dirty="0">
                <a:solidFill>
                  <a:schemeClr val="tx2"/>
                </a:solidFill>
                <a:latin typeface="Arial" panose="020B0604020202020204" pitchFamily="34" charset="0"/>
              </a:rPr>
              <a:t>Witold Gałuszka </a:t>
            </a:r>
            <a:r>
              <a:rPr lang="pl-PL" altLang="pl-PL" i="1" dirty="0">
                <a:solidFill>
                  <a:schemeClr val="tx2"/>
                </a:solidFill>
                <a:latin typeface="Arial" panose="020B0604020202020204" pitchFamily="34" charset="0"/>
              </a:rPr>
              <a:t>– Kierownik Wydziału Włączenia Społecznego </a:t>
            </a:r>
            <a:br>
              <a:rPr lang="pl-PL" altLang="pl-PL" i="1" dirty="0">
                <a:solidFill>
                  <a:schemeClr val="tx2"/>
                </a:solidFill>
                <a:latin typeface="Arial" panose="020B0604020202020204" pitchFamily="34" charset="0"/>
              </a:rPr>
            </a:br>
            <a:r>
              <a:rPr lang="pl-PL" altLang="pl-PL" dirty="0">
                <a:solidFill>
                  <a:schemeClr val="tx2"/>
                </a:solidFill>
                <a:latin typeface="Arial" panose="020B0604020202020204" pitchFamily="34" charset="0"/>
                <a:hlinkClick r:id="rId3"/>
              </a:rPr>
              <a:t>witold.galuszka@dwup.pl</a:t>
            </a:r>
            <a:r>
              <a:rPr lang="pl-PL" altLang="pl-PL" dirty="0">
                <a:solidFill>
                  <a:schemeClr val="tx2"/>
                </a:solidFill>
                <a:latin typeface="Arial" panose="020B0604020202020204" pitchFamily="34" charset="0"/>
              </a:rPr>
              <a:t>, tel. 71 39 74 131</a:t>
            </a:r>
          </a:p>
          <a:p>
            <a:br>
              <a:rPr lang="pl-PL" altLang="pl-PL" dirty="0">
                <a:solidFill>
                  <a:schemeClr val="tx2"/>
                </a:solidFill>
                <a:latin typeface="Arial" panose="020B0604020202020204" pitchFamily="34" charset="0"/>
              </a:rPr>
            </a:br>
            <a:r>
              <a:rPr lang="pl-PL" altLang="pl-PL" b="1" i="1" dirty="0">
                <a:solidFill>
                  <a:schemeClr val="tx2"/>
                </a:solidFill>
                <a:latin typeface="Arial" panose="020B0604020202020204" pitchFamily="34" charset="0"/>
              </a:rPr>
              <a:t>Marcin Sobiecki </a:t>
            </a:r>
            <a:r>
              <a:rPr lang="pl-PL" altLang="pl-PL" i="1" dirty="0">
                <a:solidFill>
                  <a:schemeClr val="tx2"/>
                </a:solidFill>
                <a:latin typeface="Arial" panose="020B0604020202020204" pitchFamily="34" charset="0"/>
              </a:rPr>
              <a:t>– Zastępca Kierownika Wydziału Włączenia Społecznego </a:t>
            </a:r>
            <a:br>
              <a:rPr lang="pl-PL" altLang="pl-PL" i="1" dirty="0">
                <a:solidFill>
                  <a:schemeClr val="tx2"/>
                </a:solidFill>
                <a:latin typeface="Arial" panose="020B0604020202020204" pitchFamily="34" charset="0"/>
              </a:rPr>
            </a:br>
            <a:r>
              <a:rPr lang="pl-PL" altLang="pl-PL" dirty="0">
                <a:solidFill>
                  <a:schemeClr val="tx2"/>
                </a:solidFill>
                <a:latin typeface="Arial" panose="020B0604020202020204" pitchFamily="34" charset="0"/>
                <a:hlinkClick r:id="rId4"/>
              </a:rPr>
              <a:t>marcin.sobiecki@dwup.pl</a:t>
            </a:r>
            <a:r>
              <a:rPr lang="pl-PL" altLang="pl-PL" dirty="0">
                <a:solidFill>
                  <a:schemeClr val="tx2"/>
                </a:solidFill>
                <a:latin typeface="Arial" panose="020B0604020202020204" pitchFamily="34" charset="0"/>
              </a:rPr>
              <a:t>, tel. 71 39 74 135</a:t>
            </a:r>
            <a:br>
              <a:rPr lang="pl-PL" altLang="pl-PL" sz="5400" dirty="0">
                <a:solidFill>
                  <a:schemeClr val="tx2"/>
                </a:solidFill>
                <a:latin typeface="Arial" panose="020B0604020202020204" pitchFamily="34" charset="0"/>
              </a:rPr>
            </a:br>
            <a:endParaRPr lang="pl-PL" dirty="0">
              <a:solidFill>
                <a:schemeClr val="tx2"/>
              </a:solidFill>
            </a:endParaRPr>
          </a:p>
        </p:txBody>
      </p:sp>
    </p:spTree>
    <p:extLst>
      <p:ext uri="{BB962C8B-B14F-4D97-AF65-F5344CB8AC3E}">
        <p14:creationId xmlns:p14="http://schemas.microsoft.com/office/powerpoint/2010/main" val="3325994817"/>
      </p:ext>
    </p:extLst>
  </p:cSld>
  <p:clrMapOvr>
    <a:masterClrMapping/>
  </p:clrMapOvr>
</p:sld>
</file>

<file path=ppt/theme/theme1.xml><?xml version="1.0" encoding="utf-8"?>
<a:theme xmlns:a="http://schemas.openxmlformats.org/drawingml/2006/main" name="Motyw pakietu Office">
  <a:themeElements>
    <a:clrScheme name="Niestandardowy 8">
      <a:dk1>
        <a:srgbClr val="000000"/>
      </a:dk1>
      <a:lt1>
        <a:srgbClr val="FFFFFF"/>
      </a:lt1>
      <a:dk2>
        <a:srgbClr val="002073"/>
      </a:dk2>
      <a:lt2>
        <a:srgbClr val="FFFFFF"/>
      </a:lt2>
      <a:accent1>
        <a:srgbClr val="003399"/>
      </a:accent1>
      <a:accent2>
        <a:srgbClr val="A6D3FF"/>
      </a:accent2>
      <a:accent3>
        <a:srgbClr val="FFD618"/>
      </a:accent3>
      <a:accent4>
        <a:srgbClr val="0051B0"/>
      </a:accent4>
      <a:accent5>
        <a:srgbClr val="6BB1E2"/>
      </a:accent5>
      <a:accent6>
        <a:srgbClr val="FFE60B"/>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1" id="{436F5452-C95B-4D43-A1C6-1CA5BE69C951}" vid="{ABE25C27-1E66-47F3-AA86-B88226738C33}"/>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Prezentacja z numerem strony</Template>
  <TotalTime>785</TotalTime>
  <Words>10099</Words>
  <Application>Microsoft Office PowerPoint</Application>
  <PresentationFormat>Niestandardowy</PresentationFormat>
  <Paragraphs>714</Paragraphs>
  <Slides>91</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91</vt:i4>
      </vt:variant>
    </vt:vector>
  </HeadingPairs>
  <TitlesOfParts>
    <vt:vector size="98" baseType="lpstr">
      <vt:lpstr>Arial</vt:lpstr>
      <vt:lpstr>Calibri</vt:lpstr>
      <vt:lpstr>Courier New</vt:lpstr>
      <vt:lpstr>Czcionka tekstu podstawowego</vt:lpstr>
      <vt:lpstr>Open Sans</vt:lpstr>
      <vt:lpstr>Wingdings</vt:lpstr>
      <vt:lpstr>Motyw pakietu Office</vt:lpstr>
      <vt:lpstr> Wydział Włączenia Społecznego   Zagadnienia ogólne w zakresie kwalifikowalności wydatków na lata 2021-2027 w ramach Programu Fundusze Europejskie dla Dolnego Śląska 2021-2027.         Wrocław, dnia 12 czerwca 2024 r.                                                          dnia 19 czerwca 2024 r.               </vt:lpstr>
      <vt:lpstr> Słowo wstępu</vt:lpstr>
      <vt:lpstr> Słowo wstępu</vt:lpstr>
      <vt:lpstr>Dane do kontaktu zapis § 9 umowy – na start współpracy z opiekunem</vt:lpstr>
      <vt:lpstr>Zagadnienia ogólne </vt:lpstr>
      <vt:lpstr>Wydatek jest kwalifikowalny, jeżeli:  * jest zgodny z przepisami prawa,  * jest zgodny z umową o dofinansowanie projektu i Wytycznymi, * został faktycznie poniesiony, * spełnia warunki określone w programie i SZOP FEDS 2021-2027 oraz regulaminie wyboru projektów, * jest niezbędny do realizacji celów projektu i został poniesiony w związku z realizacją projektu lub jego przygotowaniem, * został dokonany w sposób przejrzysty, racjonalny i efektywny, z zachowaniem zasad uzyskiwania najlepszych efektów z danych nakładów, * został należycie udokumentowany,  * został rozliczony we wniosku beneficjenta o płatność,  * dotyczy towarów dostarczonych lub usług wykonanych lub robót budowlanych zrealizowanych, w tym zaliczek.   </vt:lpstr>
      <vt:lpstr>Punktem wyjścia dla oceny kwalifikowalności wydatków jest zatwierdzony wniosek o dofinansowanie projektu. Zatwierdzenie projektu do dofinansowania i podpisania z beneficjentem umowy o dofinasowanie projektu nie oznacza jednak, że wszystkie wydatki, które beneficjent przedstawił we wniosku o płatność w trakcie realizacji projektu, zostaną poświadczone, zrefundowane lub rozliczone. Ocena kwalifikowalności poniesionych wydatków jest prowadzona także po zakończeniu realizacji projektu w zakresie obowiązków nałożonych na beneficjenta umową o dofinansowanie projektu oraz wynikających z przepisów prawa.   </vt:lpstr>
      <vt:lpstr>Wydatkami niekwalifikowalnymi są: </vt:lpstr>
      <vt:lpstr>Wydatkami niekwalifikowalnymi są: </vt:lpstr>
      <vt:lpstr>Wydatkami niekwalifikowalnymi są: </vt:lpstr>
      <vt:lpstr>Wydatkami niekwalifikowalnymi są: </vt:lpstr>
      <vt:lpstr>Podwójne finansowanie: </vt:lpstr>
      <vt:lpstr>Kwalifikowalność podatku VAT w projektach o wartości poniżej 5 mln EUR: </vt:lpstr>
      <vt:lpstr>Cross - financing </vt:lpstr>
      <vt:lpstr>Cross - financing </vt:lpstr>
      <vt:lpstr>Cross - financing </vt:lpstr>
      <vt:lpstr>Cross - financing </vt:lpstr>
      <vt:lpstr>Montaż finansowy projektu i jego rozliczenie </vt:lpstr>
      <vt:lpstr>Personel projektu </vt:lpstr>
      <vt:lpstr>Personel projektu </vt:lpstr>
      <vt:lpstr>Personel projektu </vt:lpstr>
      <vt:lpstr>Personel projektu </vt:lpstr>
      <vt:lpstr>Personel projektu </vt:lpstr>
      <vt:lpstr>Personel projektu </vt:lpstr>
      <vt:lpstr>Personel projektu </vt:lpstr>
      <vt:lpstr>Stypendium szkoleniowe  </vt:lpstr>
      <vt:lpstr>Przetwarzanie danych osobowych § 22 umowy  </vt:lpstr>
      <vt:lpstr>Reguła proporcjonalności </vt:lpstr>
      <vt:lpstr>Reguła proporcjonalności </vt:lpstr>
      <vt:lpstr>Trwałość projektu </vt:lpstr>
      <vt:lpstr>Trwałość projektu </vt:lpstr>
      <vt:lpstr>Zasada faktycznego poniesionego kosztu  </vt:lpstr>
      <vt:lpstr>Zasada faktycznego poniesionego kosztu  </vt:lpstr>
      <vt:lpstr>Przykładowe wzory opisu/pieczęci</vt:lpstr>
      <vt:lpstr>Przykładowe wzory opisu/pieczęci</vt:lpstr>
      <vt:lpstr>Przykładowe wzory opisu/pieczęci</vt:lpstr>
      <vt:lpstr>Zasada faktycznego poniesionego kosztu  </vt:lpstr>
      <vt:lpstr>Klasyfikacja budżetowa </vt:lpstr>
      <vt:lpstr>Weryfikacja wniosków o płatność  </vt:lpstr>
      <vt:lpstr>Weryfikacja wniosków o płatność  </vt:lpstr>
      <vt:lpstr>Weryfikacja wniosków o płatność  </vt:lpstr>
      <vt:lpstr>Weryfikacja wniosków o płatność  </vt:lpstr>
      <vt:lpstr>Weryfikacja wniosków o płatność  </vt:lpstr>
      <vt:lpstr>Weryfikacja wniosków o płatność  </vt:lpstr>
      <vt:lpstr>Weryfikacja wniosków o płatność  </vt:lpstr>
      <vt:lpstr>Weryfikacja wniosków o płatność  </vt:lpstr>
      <vt:lpstr>Weryfikacja wniosków o płatność  </vt:lpstr>
      <vt:lpstr>Weryfikacja wniosków o płatność  </vt:lpstr>
      <vt:lpstr>Weryfikacja wniosków o płatność  </vt:lpstr>
      <vt:lpstr>Weryfikacja wniosków o płatność  </vt:lpstr>
      <vt:lpstr>Weryfikacja wniosków o płatność  </vt:lpstr>
      <vt:lpstr>Weryfikacja kwalifikowalności uczestników </vt:lpstr>
      <vt:lpstr>Weryfikacja kwalifikowalności uczestników </vt:lpstr>
      <vt:lpstr>Weryfikacja kwalifikowalności uczestników </vt:lpstr>
      <vt:lpstr>Weryfikacja kwalifikowalności uczestników </vt:lpstr>
      <vt:lpstr>Harmonogram płatności (fragment zapisu z umowy) </vt:lpstr>
      <vt:lpstr>Harmonogram płatności </vt:lpstr>
      <vt:lpstr>Harmonogram płatności </vt:lpstr>
      <vt:lpstr>Zasady udzielania zamówień § 18 umowy</vt:lpstr>
      <vt:lpstr>Zasada konkurencyjności </vt:lpstr>
      <vt:lpstr>Zasada konkurencyjności </vt:lpstr>
      <vt:lpstr>Zasada konkurencyjności </vt:lpstr>
      <vt:lpstr>Zasada konkurencyjności </vt:lpstr>
      <vt:lpstr>Zasada konkurencyjności </vt:lpstr>
      <vt:lpstr>Zasada konkurencyjności </vt:lpstr>
      <vt:lpstr>Zasada konkurencyjności </vt:lpstr>
      <vt:lpstr>Zasada konkurencyjności </vt:lpstr>
      <vt:lpstr>Zasada konkurencyjności </vt:lpstr>
      <vt:lpstr>Zasada konkurencyjności </vt:lpstr>
      <vt:lpstr>Zasada konkurencyjności </vt:lpstr>
      <vt:lpstr>Wkład własny  </vt:lpstr>
      <vt:lpstr>Wkład własny  </vt:lpstr>
      <vt:lpstr>Wkład własny  </vt:lpstr>
      <vt:lpstr>Opłaty finansowe </vt:lpstr>
      <vt:lpstr>Metody uproszczone rozliczania wydatków  </vt:lpstr>
      <vt:lpstr>Metody uproszczone rozliczania wydatków  </vt:lpstr>
      <vt:lpstr>Metody uproszczone rozliczania wydatków  </vt:lpstr>
      <vt:lpstr>Metody uproszczone rozliczania wydatków  </vt:lpstr>
      <vt:lpstr>Metody uproszczone rozliczania wydatków  </vt:lpstr>
      <vt:lpstr>Metody uproszczone rozliczania wydatków  </vt:lpstr>
      <vt:lpstr>Koszty pośrednie   </vt:lpstr>
      <vt:lpstr>Koszty pośrednie   </vt:lpstr>
      <vt:lpstr>Koszty pośrednie   </vt:lpstr>
      <vt:lpstr>Koszty pośrednie   </vt:lpstr>
      <vt:lpstr>Koszty pośrednie   </vt:lpstr>
      <vt:lpstr>Koszty pośrednie   </vt:lpstr>
      <vt:lpstr>Koszty pośrednie   </vt:lpstr>
      <vt:lpstr>Koszty pośrednie   </vt:lpstr>
      <vt:lpstr>Koszty pośrednie   </vt:lpstr>
      <vt:lpstr>System Monitorowania FST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Sowiński Piotr</dc:creator>
  <cp:lastModifiedBy>Promocja DWUP</cp:lastModifiedBy>
  <cp:revision>111</cp:revision>
  <dcterms:created xsi:type="dcterms:W3CDTF">2022-06-22T09:40:44Z</dcterms:created>
  <dcterms:modified xsi:type="dcterms:W3CDTF">2024-06-21T08:25:39Z</dcterms:modified>
</cp:coreProperties>
</file>