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9"/>
  </p:notesMasterIdLst>
  <p:sldIdLst>
    <p:sldId id="345" r:id="rId2"/>
    <p:sldId id="275" r:id="rId3"/>
    <p:sldId id="287" r:id="rId4"/>
    <p:sldId id="340" r:id="rId5"/>
    <p:sldId id="282" r:id="rId6"/>
    <p:sldId id="305" r:id="rId7"/>
    <p:sldId id="312" r:id="rId8"/>
    <p:sldId id="321" r:id="rId9"/>
    <p:sldId id="341" r:id="rId10"/>
    <p:sldId id="286" r:id="rId11"/>
    <p:sldId id="284" r:id="rId12"/>
    <p:sldId id="306" r:id="rId13"/>
    <p:sldId id="316" r:id="rId14"/>
    <p:sldId id="317" r:id="rId15"/>
    <p:sldId id="338" r:id="rId16"/>
    <p:sldId id="277" r:id="rId17"/>
    <p:sldId id="290" r:id="rId18"/>
    <p:sldId id="342" r:id="rId19"/>
    <p:sldId id="343" r:id="rId20"/>
    <p:sldId id="344" r:id="rId21"/>
    <p:sldId id="298" r:id="rId22"/>
    <p:sldId id="339" r:id="rId23"/>
    <p:sldId id="337" r:id="rId24"/>
    <p:sldId id="301" r:id="rId25"/>
    <p:sldId id="314" r:id="rId26"/>
    <p:sldId id="300" r:id="rId27"/>
    <p:sldId id="276" r:id="rId28"/>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336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lenik Agnieszka" initials="PA" lastIdx="1" clrIdx="0">
    <p:extLst>
      <p:ext uri="{19B8F6BF-5375-455C-9EA6-DF929625EA0E}">
        <p15:presenceInfo xmlns:p15="http://schemas.microsoft.com/office/powerpoint/2012/main" userId="S::Agnieszka.Palenik@mfipr.gov.pl::6a0c958d-6557-4bbd-8aa6-03360055b1e8" providerId="AD"/>
      </p:ext>
    </p:extLst>
  </p:cmAuthor>
  <p:cmAuthor id="2" name="Dorota Falkowska" initials="DF" lastIdx="0" clrIdx="1">
    <p:extLst>
      <p:ext uri="{19B8F6BF-5375-455C-9EA6-DF929625EA0E}">
        <p15:presenceInfo xmlns:p15="http://schemas.microsoft.com/office/powerpoint/2012/main" userId="S-1-5-21-1434787077-604915298-1717707607-19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00A15C55-8517-42AA-B614-E9B94910E393}">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 pośredni 2 — Ak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52" autoAdjust="0"/>
    <p:restoredTop sz="94660"/>
  </p:normalViewPr>
  <p:slideViewPr>
    <p:cSldViewPr showGuides="1">
      <p:cViewPr varScale="1">
        <p:scale>
          <a:sx n="105" d="100"/>
          <a:sy n="105" d="100"/>
        </p:scale>
        <p:origin x="1650" y="102"/>
      </p:cViewPr>
      <p:guideLst>
        <p:guide orient="horz" pos="2381"/>
        <p:guide pos="3368"/>
      </p:guideLst>
    </p:cSldViewPr>
  </p:slideViewPr>
  <p:notesTextViewPr>
    <p:cViewPr>
      <p:scale>
        <a:sx n="1" d="1"/>
        <a:sy n="1" d="1"/>
      </p:scale>
      <p:origin x="0" y="0"/>
    </p:cViewPr>
  </p:notesTextViewPr>
  <p:notesViewPr>
    <p:cSldViewPr>
      <p:cViewPr varScale="1">
        <p:scale>
          <a:sx n="88" d="100"/>
          <a:sy n="88" d="100"/>
        </p:scale>
        <p:origin x="3822"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EEFF2B-0721-7148-92D1-1650B5B78E9F}" type="datetimeFigureOut">
              <a:rPr lang="pl-PL" smtClean="0"/>
              <a:t>08.04.2024</a:t>
            </a:fld>
            <a:endParaRPr lang="pl-PL"/>
          </a:p>
        </p:txBody>
      </p:sp>
      <p:sp>
        <p:nvSpPr>
          <p:cNvPr id="4" name="Symbol zastępczy obrazu slajdu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02B4DB-5212-AD42-B2C1-BD19AC94D45E}" type="slidenum">
              <a:rPr lang="pl-PL" smtClean="0"/>
              <a:t>‹#›</a:t>
            </a:fld>
            <a:endParaRPr lang="pl-PL"/>
          </a:p>
        </p:txBody>
      </p:sp>
    </p:spTree>
    <p:extLst>
      <p:ext uri="{BB962C8B-B14F-4D97-AF65-F5344CB8AC3E}">
        <p14:creationId xmlns:p14="http://schemas.microsoft.com/office/powerpoint/2010/main" val="1192773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10.png"/><Relationship Id="rId4"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17" Type="http://schemas.openxmlformats.org/officeDocument/2006/relationships/image" Target="../media/image22.png"/><Relationship Id="rId2" Type="http://schemas.openxmlformats.org/officeDocument/2006/relationships/image" Target="../media/image4.png"/><Relationship Id="rId16" Type="http://schemas.openxmlformats.org/officeDocument/2006/relationships/image" Target="../media/image21.png"/><Relationship Id="rId1" Type="http://schemas.openxmlformats.org/officeDocument/2006/relationships/slideMaster" Target="../slideMasters/slideMaster1.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5" Type="http://schemas.openxmlformats.org/officeDocument/2006/relationships/image" Target="../media/image2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 Id="rId14" Type="http://schemas.openxmlformats.org/officeDocument/2006/relationships/image" Target="../media/image19.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10.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długi tytuł)">
    <p:spTree>
      <p:nvGrpSpPr>
        <p:cNvPr id="1" name=""/>
        <p:cNvGrpSpPr/>
        <p:nvPr/>
      </p:nvGrpSpPr>
      <p:grpSpPr>
        <a:xfrm>
          <a:off x="0" y="0"/>
          <a:ext cx="0" cy="0"/>
          <a:chOff x="0" y="0"/>
          <a:chExt cx="0" cy="0"/>
        </a:xfrm>
      </p:grpSpPr>
      <p:sp>
        <p:nvSpPr>
          <p:cNvPr id="9" name="Prostokąt 8">
            <a:extLst>
              <a:ext uri="{FF2B5EF4-FFF2-40B4-BE49-F238E27FC236}">
                <a16:creationId xmlns:a16="http://schemas.microsoft.com/office/drawing/2014/main" id="{A63EBD56-4A88-4F5C-BEAF-A33740721C44}"/>
              </a:ext>
            </a:extLst>
          </p:cNvPr>
          <p:cNvSpPr/>
          <p:nvPr userDrawn="1"/>
        </p:nvSpPr>
        <p:spPr>
          <a:xfrm>
            <a:off x="1026613" y="1973818"/>
            <a:ext cx="8639675" cy="4326381"/>
          </a:xfrm>
          <a:prstGeom prst="rect">
            <a:avLst/>
          </a:prstGeom>
          <a:solidFill>
            <a:srgbClr val="A6D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Prostokąt 10">
            <a:extLst>
              <a:ext uri="{FF2B5EF4-FFF2-40B4-BE49-F238E27FC236}">
                <a16:creationId xmlns:a16="http://schemas.microsoft.com/office/drawing/2014/main" id="{48CDFE25-4437-7188-EA7B-7D9DAD502275}"/>
              </a:ext>
            </a:extLst>
          </p:cNvPr>
          <p:cNvSpPr/>
          <p:nvPr userDrawn="1"/>
        </p:nvSpPr>
        <p:spPr>
          <a:xfrm>
            <a:off x="1" y="0"/>
            <a:ext cx="4986337" cy="26939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3" name="Obraz 12" descr="Obraz zawierający tekst&#10;&#10;Opis wygenerowany automatycznie">
            <a:extLst>
              <a:ext uri="{FF2B5EF4-FFF2-40B4-BE49-F238E27FC236}">
                <a16:creationId xmlns:a16="http://schemas.microsoft.com/office/drawing/2014/main" id="{49D1ECBE-9DB2-9B2A-CE8F-84EF95EA4842}"/>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26760" y="1973818"/>
            <a:ext cx="3959225" cy="720090"/>
          </a:xfrm>
          <a:prstGeom prst="rect">
            <a:avLst/>
          </a:prstGeom>
        </p:spPr>
      </p:pic>
      <p:pic>
        <p:nvPicPr>
          <p:cNvPr id="14" name="Obraz 13">
            <a:extLst>
              <a:ext uri="{FF2B5EF4-FFF2-40B4-BE49-F238E27FC236}">
                <a16:creationId xmlns:a16="http://schemas.microsoft.com/office/drawing/2014/main" id="{2B41AD81-079D-B212-C8B7-9A9D3BEE5179}"/>
              </a:ext>
            </a:extLst>
          </p:cNvPr>
          <p:cNvPicPr>
            <a:picLocks noChangeAspect="1"/>
          </p:cNvPicPr>
          <p:nvPr userDrawn="1"/>
        </p:nvPicPr>
        <p:blipFill>
          <a:blip r:embed="rId3" cstate="hqprint">
            <a:alphaModFix amt="55000"/>
            <a:extLst>
              <a:ext uri="{28A0092B-C50C-407E-A947-70E740481C1C}">
                <a14:useLocalDpi xmlns:a14="http://schemas.microsoft.com/office/drawing/2010/main" val="0"/>
              </a:ext>
            </a:extLst>
          </a:blip>
          <a:stretch>
            <a:fillRect/>
          </a:stretch>
        </p:blipFill>
        <p:spPr>
          <a:xfrm>
            <a:off x="597632" y="540402"/>
            <a:ext cx="1080000" cy="1080000"/>
          </a:xfrm>
          <a:prstGeom prst="rect">
            <a:avLst/>
          </a:prstGeom>
        </p:spPr>
      </p:pic>
      <p:pic>
        <p:nvPicPr>
          <p:cNvPr id="15" name="Obraz 14">
            <a:extLst>
              <a:ext uri="{FF2B5EF4-FFF2-40B4-BE49-F238E27FC236}">
                <a16:creationId xmlns:a16="http://schemas.microsoft.com/office/drawing/2014/main" id="{0A433181-6EED-44B3-4822-4AF9E6BA906A}"/>
              </a:ext>
            </a:extLst>
          </p:cNvPr>
          <p:cNvPicPr>
            <a:picLocks noChangeAspect="1"/>
          </p:cNvPicPr>
          <p:nvPr userDrawn="1"/>
        </p:nvPicPr>
        <p:blipFill>
          <a:blip r:embed="rId4" cstate="hqprint">
            <a:alphaModFix amt="55000"/>
            <a:extLst>
              <a:ext uri="{28A0092B-C50C-407E-A947-70E740481C1C}">
                <a14:useLocalDpi xmlns:a14="http://schemas.microsoft.com/office/drawing/2010/main" val="0"/>
              </a:ext>
            </a:extLst>
          </a:blip>
          <a:stretch>
            <a:fillRect/>
          </a:stretch>
        </p:blipFill>
        <p:spPr>
          <a:xfrm>
            <a:off x="2105788" y="540402"/>
            <a:ext cx="1080000" cy="1080000"/>
          </a:xfrm>
          <a:prstGeom prst="rect">
            <a:avLst/>
          </a:prstGeom>
        </p:spPr>
      </p:pic>
      <p:pic>
        <p:nvPicPr>
          <p:cNvPr id="16" name="Obraz 15">
            <a:extLst>
              <a:ext uri="{FF2B5EF4-FFF2-40B4-BE49-F238E27FC236}">
                <a16:creationId xmlns:a16="http://schemas.microsoft.com/office/drawing/2014/main" id="{276322E5-6025-7EA2-67FB-9F57E9210052}"/>
              </a:ext>
            </a:extLst>
          </p:cNvPr>
          <p:cNvPicPr>
            <a:picLocks noChangeAspect="1"/>
          </p:cNvPicPr>
          <p:nvPr userDrawn="1"/>
        </p:nvPicPr>
        <p:blipFill>
          <a:blip r:embed="rId5" cstate="hqprint">
            <a:alphaModFix amt="55000"/>
            <a:extLst>
              <a:ext uri="{28A0092B-C50C-407E-A947-70E740481C1C}">
                <a14:useLocalDpi xmlns:a14="http://schemas.microsoft.com/office/drawing/2010/main" val="0"/>
              </a:ext>
            </a:extLst>
          </a:blip>
          <a:stretch>
            <a:fillRect/>
          </a:stretch>
        </p:blipFill>
        <p:spPr>
          <a:xfrm>
            <a:off x="3613944" y="540402"/>
            <a:ext cx="1080000" cy="1080000"/>
          </a:xfrm>
          <a:prstGeom prst="rect">
            <a:avLst/>
          </a:prstGeom>
        </p:spPr>
      </p:pic>
      <p:sp>
        <p:nvSpPr>
          <p:cNvPr id="2" name="Title 1"/>
          <p:cNvSpPr>
            <a:spLocks noGrp="1"/>
          </p:cNvSpPr>
          <p:nvPr>
            <p:ph type="ctrTitle"/>
          </p:nvPr>
        </p:nvSpPr>
        <p:spPr>
          <a:xfrm>
            <a:off x="1385877" y="3059113"/>
            <a:ext cx="7920115" cy="1107677"/>
          </a:xfrm>
        </p:spPr>
        <p:txBody>
          <a:bodyPr anchor="t" anchorCtr="0">
            <a:normAutofit/>
          </a:bodyPr>
          <a:lstStyle>
            <a:lvl1pPr algn="l">
              <a:lnSpc>
                <a:spcPts val="4000"/>
              </a:lnSpc>
              <a:defRPr sz="3200"/>
            </a:lvl1pPr>
          </a:lstStyle>
          <a:p>
            <a:r>
              <a:rPr lang="pl-PL"/>
              <a:t>Kliknij, aby edytować styl</a:t>
            </a:r>
            <a:endParaRPr lang="en-US" dirty="0"/>
          </a:p>
        </p:txBody>
      </p:sp>
      <p:sp>
        <p:nvSpPr>
          <p:cNvPr id="3" name="Subtitle 2"/>
          <p:cNvSpPr>
            <a:spLocks noGrp="1"/>
          </p:cNvSpPr>
          <p:nvPr>
            <p:ph type="subTitle" idx="1"/>
          </p:nvPr>
        </p:nvSpPr>
        <p:spPr>
          <a:xfrm>
            <a:off x="1385888" y="4861794"/>
            <a:ext cx="7920037" cy="1080000"/>
          </a:xfrm>
        </p:spPr>
        <p:txBody>
          <a:bodyPr>
            <a:normAutofit/>
          </a:bodyPr>
          <a:lstStyle>
            <a:lvl1pPr marL="0" indent="0" algn="l">
              <a:lnSpc>
                <a:spcPts val="3500"/>
              </a:lnSpc>
              <a:buNone/>
              <a:defRPr sz="2800" b="1">
                <a:solidFill>
                  <a:schemeClr val="tx2"/>
                </a:solidFill>
              </a:defRPr>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pl-PL"/>
              <a:t>Kliknij, aby edytować styl wzorca podtytułu</a:t>
            </a:r>
            <a:endParaRPr lang="en-US" dirty="0"/>
          </a:p>
        </p:txBody>
      </p:sp>
      <p:sp>
        <p:nvSpPr>
          <p:cNvPr id="4" name="Date Placeholder 3"/>
          <p:cNvSpPr>
            <a:spLocks noGrp="1"/>
          </p:cNvSpPr>
          <p:nvPr>
            <p:ph type="dt" sz="half" idx="10"/>
          </p:nvPr>
        </p:nvSpPr>
        <p:spPr>
          <a:xfrm>
            <a:off x="7865356" y="540402"/>
            <a:ext cx="1799844" cy="349114"/>
          </a:xfrm>
          <a:prstGeom prst="rect">
            <a:avLst/>
          </a:prstGeom>
        </p:spPr>
        <p:txBody>
          <a:bodyPr lIns="0" tIns="0" rIns="0" bIns="0"/>
          <a:lstStyle>
            <a:lvl1pPr algn="r">
              <a:lnSpc>
                <a:spcPts val="1800"/>
              </a:lnSpc>
              <a:defRPr sz="1400">
                <a:solidFill>
                  <a:schemeClr val="tx2"/>
                </a:solidFill>
                <a:latin typeface="Open Sans" pitchFamily="2" charset="0"/>
                <a:ea typeface="Open Sans" pitchFamily="2" charset="0"/>
                <a:cs typeface="Open Sans" pitchFamily="2" charset="0"/>
              </a:defRPr>
            </a:lvl1pPr>
          </a:lstStyle>
          <a:p>
            <a:fld id="{D2A3D249-6366-4532-95C2-9DDC07D17B44}" type="datetime1">
              <a:rPr lang="pl-PL" smtClean="0"/>
              <a:t>08.04.2024</a:t>
            </a:fld>
            <a:endParaRPr lang="pl-PL" dirty="0"/>
          </a:p>
        </p:txBody>
      </p:sp>
      <p:pic>
        <p:nvPicPr>
          <p:cNvPr id="8" name="Obraz 7">
            <a:extLst>
              <a:ext uri="{FF2B5EF4-FFF2-40B4-BE49-F238E27FC236}">
                <a16:creationId xmlns:a16="http://schemas.microsoft.com/office/drawing/2014/main" id="{500FFCFA-D3A4-40A4-E76C-99575547246A}"/>
              </a:ext>
            </a:extLst>
          </p:cNvPr>
          <p:cNvPicPr>
            <a:picLocks noChangeAspect="1"/>
          </p:cNvPicPr>
          <p:nvPr userDrawn="1"/>
        </p:nvPicPr>
        <p:blipFill>
          <a:blip r:embed="rId6" cstate="hqprint">
            <a:extLst>
              <a:ext uri="{28A0092B-C50C-407E-A947-70E740481C1C}">
                <a14:useLocalDpi xmlns:a14="http://schemas.microsoft.com/office/drawing/2010/main" val="0"/>
              </a:ext>
            </a:extLst>
          </a:blip>
          <a:stretch>
            <a:fillRect/>
          </a:stretch>
        </p:blipFill>
        <p:spPr>
          <a:xfrm>
            <a:off x="792000" y="6371047"/>
            <a:ext cx="1621258" cy="949192"/>
          </a:xfrm>
          <a:prstGeom prst="rect">
            <a:avLst/>
          </a:prstGeom>
        </p:spPr>
      </p:pic>
      <p:pic>
        <p:nvPicPr>
          <p:cNvPr id="10" name="Obraz 9">
            <a:extLst>
              <a:ext uri="{FF2B5EF4-FFF2-40B4-BE49-F238E27FC236}">
                <a16:creationId xmlns:a16="http://schemas.microsoft.com/office/drawing/2014/main" id="{DC91A070-16DB-C0E1-0B7B-93924541A6E7}"/>
              </a:ext>
            </a:extLst>
          </p:cNvPr>
          <p:cNvPicPr>
            <a:picLocks noChangeAspect="1"/>
          </p:cNvPicPr>
          <p:nvPr userDrawn="1"/>
        </p:nvPicPr>
        <p:blipFill>
          <a:blip r:embed="rId7" cstate="hqprint">
            <a:extLst>
              <a:ext uri="{28A0092B-C50C-407E-A947-70E740481C1C}">
                <a14:useLocalDpi xmlns:a14="http://schemas.microsoft.com/office/drawing/2010/main" val="0"/>
              </a:ext>
            </a:extLst>
          </a:blip>
          <a:stretch>
            <a:fillRect/>
          </a:stretch>
        </p:blipFill>
        <p:spPr>
          <a:xfrm>
            <a:off x="7272000" y="6371047"/>
            <a:ext cx="2633371" cy="949192"/>
          </a:xfrm>
          <a:prstGeom prst="rect">
            <a:avLst/>
          </a:prstGeom>
        </p:spPr>
      </p:pic>
      <p:pic>
        <p:nvPicPr>
          <p:cNvPr id="12" name="Obraz 11">
            <a:extLst>
              <a:ext uri="{FF2B5EF4-FFF2-40B4-BE49-F238E27FC236}">
                <a16:creationId xmlns:a16="http://schemas.microsoft.com/office/drawing/2014/main" id="{AB280FEF-799B-B9CA-10D2-815DA71DA238}"/>
              </a:ext>
            </a:extLst>
          </p:cNvPr>
          <p:cNvPicPr>
            <a:picLocks noChangeAspect="1"/>
          </p:cNvPicPr>
          <p:nvPr userDrawn="1"/>
        </p:nvPicPr>
        <p:blipFill>
          <a:blip r:embed="rId8" cstate="hqprint">
            <a:extLst>
              <a:ext uri="{28A0092B-C50C-407E-A947-70E740481C1C}">
                <a14:useLocalDpi xmlns:a14="http://schemas.microsoft.com/office/drawing/2010/main" val="0"/>
              </a:ext>
            </a:extLst>
          </a:blip>
          <a:stretch>
            <a:fillRect/>
          </a:stretch>
        </p:blipFill>
        <p:spPr>
          <a:xfrm>
            <a:off x="3722743" y="6370378"/>
            <a:ext cx="2239772" cy="950531"/>
          </a:xfrm>
          <a:prstGeom prst="rect">
            <a:avLst/>
          </a:prstGeom>
        </p:spPr>
      </p:pic>
    </p:spTree>
    <p:extLst>
      <p:ext uri="{BB962C8B-B14F-4D97-AF65-F5344CB8AC3E}">
        <p14:creationId xmlns:p14="http://schemas.microsoft.com/office/powerpoint/2010/main" val="4255767286"/>
      </p:ext>
    </p:extLst>
  </p:cSld>
  <p:clrMapOvr>
    <a:masterClrMapping/>
  </p:clrMapOvr>
  <p:extLst>
    <p:ext uri="{DCECCB84-F9BA-43D5-87BE-67443E8EF086}">
      <p15:sldGuideLst xmlns:p15="http://schemas.microsoft.com/office/powerpoint/2012/main">
        <p15:guide id="1" pos="193"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lajd końcowy">
    <p:spTree>
      <p:nvGrpSpPr>
        <p:cNvPr id="1" name=""/>
        <p:cNvGrpSpPr/>
        <p:nvPr/>
      </p:nvGrpSpPr>
      <p:grpSpPr>
        <a:xfrm>
          <a:off x="0" y="0"/>
          <a:ext cx="0" cy="0"/>
          <a:chOff x="0" y="0"/>
          <a:chExt cx="0" cy="0"/>
        </a:xfrm>
      </p:grpSpPr>
      <p:sp>
        <p:nvSpPr>
          <p:cNvPr id="12" name="Prostokąt 11">
            <a:extLst>
              <a:ext uri="{FF2B5EF4-FFF2-40B4-BE49-F238E27FC236}">
                <a16:creationId xmlns:a16="http://schemas.microsoft.com/office/drawing/2014/main" id="{F8E39A3A-22D6-B8ED-2F58-16F69704FFAA}"/>
              </a:ext>
            </a:extLst>
          </p:cNvPr>
          <p:cNvSpPr/>
          <p:nvPr userDrawn="1"/>
        </p:nvSpPr>
        <p:spPr>
          <a:xfrm>
            <a:off x="2465388" y="4500563"/>
            <a:ext cx="8226426" cy="17996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Symbol zastępczy obrazu 10">
            <a:extLst>
              <a:ext uri="{FF2B5EF4-FFF2-40B4-BE49-F238E27FC236}">
                <a16:creationId xmlns:a16="http://schemas.microsoft.com/office/drawing/2014/main" id="{A760FD32-D539-3290-0E5F-1B5EF08EB2F0}"/>
              </a:ext>
            </a:extLst>
          </p:cNvPr>
          <p:cNvSpPr>
            <a:spLocks noGrp="1"/>
          </p:cNvSpPr>
          <p:nvPr>
            <p:ph type="pic" sz="quarter" idx="10"/>
          </p:nvPr>
        </p:nvSpPr>
        <p:spPr>
          <a:xfrm>
            <a:off x="1025525" y="0"/>
            <a:ext cx="8640763" cy="5221288"/>
          </a:xfrm>
          <a:custGeom>
            <a:avLst/>
            <a:gdLst>
              <a:gd name="connsiteX0" fmla="*/ 0 w 8640763"/>
              <a:gd name="connsiteY0" fmla="*/ 0 h 5221288"/>
              <a:gd name="connsiteX1" fmla="*/ 8640763 w 8640763"/>
              <a:gd name="connsiteY1" fmla="*/ 0 h 5221288"/>
              <a:gd name="connsiteX2" fmla="*/ 8640763 w 8640763"/>
              <a:gd name="connsiteY2" fmla="*/ 4500563 h 5221288"/>
              <a:gd name="connsiteX3" fmla="*/ 1439863 w 8640763"/>
              <a:gd name="connsiteY3" fmla="*/ 4500563 h 5221288"/>
              <a:gd name="connsiteX4" fmla="*/ 1439863 w 8640763"/>
              <a:gd name="connsiteY4" fmla="*/ 5221288 h 5221288"/>
              <a:gd name="connsiteX5" fmla="*/ 0 w 8640763"/>
              <a:gd name="connsiteY5" fmla="*/ 5221288 h 5221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640763" h="5221288">
                <a:moveTo>
                  <a:pt x="0" y="0"/>
                </a:moveTo>
                <a:lnTo>
                  <a:pt x="8640763" y="0"/>
                </a:lnTo>
                <a:lnTo>
                  <a:pt x="8640763" y="4500563"/>
                </a:lnTo>
                <a:lnTo>
                  <a:pt x="1439863" y="4500563"/>
                </a:lnTo>
                <a:lnTo>
                  <a:pt x="1439863" y="5221288"/>
                </a:lnTo>
                <a:lnTo>
                  <a:pt x="0" y="5221288"/>
                </a:lnTo>
                <a:close/>
              </a:path>
            </a:pathLst>
          </a:custGeom>
          <a:solidFill>
            <a:schemeClr val="bg1">
              <a:lumMod val="95000"/>
            </a:schemeClr>
          </a:solidFill>
        </p:spPr>
        <p:txBody>
          <a:bodyPr wrap="square" anchor="ctr" anchorCtr="0">
            <a:noAutofit/>
          </a:bodyPr>
          <a:lstStyle>
            <a:lvl1pPr marL="0" indent="0" algn="ctr">
              <a:buFont typeface="Arial" panose="020B0604020202020204" pitchFamily="34" charset="0"/>
              <a:buNone/>
              <a:defRPr sz="1000"/>
            </a:lvl1pPr>
          </a:lstStyle>
          <a:p>
            <a:r>
              <a:rPr lang="pl-PL"/>
              <a:t>Kliknij ikonę, aby dodać obraz</a:t>
            </a:r>
            <a:endParaRPr lang="pl-PL" dirty="0"/>
          </a:p>
        </p:txBody>
      </p:sp>
      <p:pic>
        <p:nvPicPr>
          <p:cNvPr id="7" name="Obraz 6" descr="Obraz zawierający tekst&#10;&#10;Opis wygenerowany automatycznie">
            <a:extLst>
              <a:ext uri="{FF2B5EF4-FFF2-40B4-BE49-F238E27FC236}">
                <a16:creationId xmlns:a16="http://schemas.microsoft.com/office/drawing/2014/main" id="{3B4B8A84-3D08-244B-BF5B-6E361D1A74B5}"/>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466975" y="4500563"/>
            <a:ext cx="3959225" cy="720090"/>
          </a:xfrm>
          <a:prstGeom prst="rect">
            <a:avLst/>
          </a:prstGeom>
        </p:spPr>
      </p:pic>
      <p:sp>
        <p:nvSpPr>
          <p:cNvPr id="2" name="Tytuł 1">
            <a:extLst>
              <a:ext uri="{FF2B5EF4-FFF2-40B4-BE49-F238E27FC236}">
                <a16:creationId xmlns:a16="http://schemas.microsoft.com/office/drawing/2014/main" id="{C3C397EF-E780-3941-A190-8FF660EE9016}"/>
              </a:ext>
            </a:extLst>
          </p:cNvPr>
          <p:cNvSpPr>
            <a:spLocks noGrp="1"/>
          </p:cNvSpPr>
          <p:nvPr>
            <p:ph type="title"/>
          </p:nvPr>
        </p:nvSpPr>
        <p:spPr>
          <a:xfrm>
            <a:off x="2825750" y="5593629"/>
            <a:ext cx="7559675" cy="705572"/>
          </a:xfrm>
        </p:spPr>
        <p:txBody>
          <a:bodyPr/>
          <a:lstStyle/>
          <a:p>
            <a:r>
              <a:rPr lang="pl-PL"/>
              <a:t>Kliknij, aby edytować styl</a:t>
            </a:r>
            <a:endParaRPr lang="pl-PL" dirty="0"/>
          </a:p>
        </p:txBody>
      </p:sp>
      <p:pic>
        <p:nvPicPr>
          <p:cNvPr id="8" name="Obraz 7" descr="znak Funduszy Europejskich">
            <a:extLst>
              <a:ext uri="{FF2B5EF4-FFF2-40B4-BE49-F238E27FC236}">
                <a16:creationId xmlns:a16="http://schemas.microsoft.com/office/drawing/2014/main" id="{BFD80FA4-66E0-3049-A92A-085F431CEB0C}"/>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792000" y="6371047"/>
            <a:ext cx="1621258" cy="949192"/>
          </a:xfrm>
          <a:prstGeom prst="rect">
            <a:avLst/>
          </a:prstGeom>
        </p:spPr>
      </p:pic>
      <p:pic>
        <p:nvPicPr>
          <p:cNvPr id="9" name="Obraz 8" descr="flaga Unii Europejskie z dopiskiem dofinansowane przez Unię Europejską">
            <a:extLst>
              <a:ext uri="{FF2B5EF4-FFF2-40B4-BE49-F238E27FC236}">
                <a16:creationId xmlns:a16="http://schemas.microsoft.com/office/drawing/2014/main" id="{695F0183-048A-AF46-A850-8C265BFACC25}"/>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7272000" y="6371047"/>
            <a:ext cx="2633371" cy="949192"/>
          </a:xfrm>
          <a:prstGeom prst="rect">
            <a:avLst/>
          </a:prstGeom>
        </p:spPr>
      </p:pic>
      <p:pic>
        <p:nvPicPr>
          <p:cNvPr id="10" name="Obraz 9" descr="barwy RP">
            <a:extLst>
              <a:ext uri="{FF2B5EF4-FFF2-40B4-BE49-F238E27FC236}">
                <a16:creationId xmlns:a16="http://schemas.microsoft.com/office/drawing/2014/main" id="{875F5C9C-57CB-134D-A405-3BC05A23D856}"/>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3722743" y="6370378"/>
            <a:ext cx="2239772" cy="950531"/>
          </a:xfrm>
          <a:prstGeom prst="rect">
            <a:avLst/>
          </a:prstGeom>
        </p:spPr>
      </p:pic>
    </p:spTree>
    <p:extLst>
      <p:ext uri="{BB962C8B-B14F-4D97-AF65-F5344CB8AC3E}">
        <p14:creationId xmlns:p14="http://schemas.microsoft.com/office/powerpoint/2010/main" val="2785084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2_Slajd tytułowy (długi tytuł)">
    <p:spTree>
      <p:nvGrpSpPr>
        <p:cNvPr id="1" name=""/>
        <p:cNvGrpSpPr/>
        <p:nvPr/>
      </p:nvGrpSpPr>
      <p:grpSpPr>
        <a:xfrm>
          <a:off x="0" y="0"/>
          <a:ext cx="0" cy="0"/>
          <a:chOff x="0" y="0"/>
          <a:chExt cx="0" cy="0"/>
        </a:xfrm>
      </p:grpSpPr>
      <p:sp>
        <p:nvSpPr>
          <p:cNvPr id="9" name="Prostokąt 8">
            <a:extLst>
              <a:ext uri="{FF2B5EF4-FFF2-40B4-BE49-F238E27FC236}">
                <a16:creationId xmlns:a16="http://schemas.microsoft.com/office/drawing/2014/main" id="{A63EBD56-4A88-4F5C-BEAF-A33740721C44}"/>
              </a:ext>
            </a:extLst>
          </p:cNvPr>
          <p:cNvSpPr/>
          <p:nvPr userDrawn="1"/>
        </p:nvSpPr>
        <p:spPr>
          <a:xfrm>
            <a:off x="1025525" y="1983572"/>
            <a:ext cx="8640763" cy="4316627"/>
          </a:xfrm>
          <a:prstGeom prst="rect">
            <a:avLst/>
          </a:prstGeom>
          <a:solidFill>
            <a:srgbClr val="A6D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Prostokąt 10">
            <a:extLst>
              <a:ext uri="{FF2B5EF4-FFF2-40B4-BE49-F238E27FC236}">
                <a16:creationId xmlns:a16="http://schemas.microsoft.com/office/drawing/2014/main" id="{48CDFE25-4437-7188-EA7B-7D9DAD502275}"/>
              </a:ext>
              <a:ext uri="{C183D7F6-B498-43B3-948B-1728B52AA6E4}">
                <adec:decorative xmlns:adec="http://schemas.microsoft.com/office/drawing/2017/decorative" xmlns="" val="1"/>
              </a:ext>
            </a:extLst>
          </p:cNvPr>
          <p:cNvSpPr/>
          <p:nvPr userDrawn="1"/>
        </p:nvSpPr>
        <p:spPr>
          <a:xfrm>
            <a:off x="1" y="0"/>
            <a:ext cx="4986337" cy="26939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3" name="Obraz 12" descr="Obraz zawierający tekst&#10;&#10;Opis wygenerowany automatycznie">
            <a:extLst>
              <a:ext uri="{FF2B5EF4-FFF2-40B4-BE49-F238E27FC236}">
                <a16:creationId xmlns:a16="http://schemas.microsoft.com/office/drawing/2014/main" id="{49D1ECBE-9DB2-9B2A-CE8F-84EF95EA4842}"/>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25525" y="1983572"/>
            <a:ext cx="3959225" cy="720090"/>
          </a:xfrm>
          <a:prstGeom prst="rect">
            <a:avLst/>
          </a:prstGeom>
        </p:spPr>
      </p:pic>
      <p:sp>
        <p:nvSpPr>
          <p:cNvPr id="2" name="Title 1"/>
          <p:cNvSpPr>
            <a:spLocks noGrp="1"/>
          </p:cNvSpPr>
          <p:nvPr>
            <p:ph type="ctrTitle"/>
          </p:nvPr>
        </p:nvSpPr>
        <p:spPr>
          <a:xfrm>
            <a:off x="1385877" y="3070227"/>
            <a:ext cx="7920115" cy="1087764"/>
          </a:xfrm>
        </p:spPr>
        <p:txBody>
          <a:bodyPr anchor="t" anchorCtr="0">
            <a:normAutofit/>
          </a:bodyPr>
          <a:lstStyle>
            <a:lvl1pPr algn="l">
              <a:lnSpc>
                <a:spcPts val="4000"/>
              </a:lnSpc>
              <a:defRPr sz="3200"/>
            </a:lvl1pPr>
          </a:lstStyle>
          <a:p>
            <a:r>
              <a:rPr lang="pl-PL"/>
              <a:t>Kliknij, aby edytować styl</a:t>
            </a:r>
            <a:endParaRPr lang="en-US" dirty="0"/>
          </a:p>
        </p:txBody>
      </p:sp>
      <p:sp>
        <p:nvSpPr>
          <p:cNvPr id="3" name="Subtitle 2"/>
          <p:cNvSpPr>
            <a:spLocks noGrp="1"/>
          </p:cNvSpPr>
          <p:nvPr>
            <p:ph type="subTitle" idx="1"/>
          </p:nvPr>
        </p:nvSpPr>
        <p:spPr>
          <a:xfrm>
            <a:off x="1385888" y="4861794"/>
            <a:ext cx="7920037" cy="1080000"/>
          </a:xfrm>
        </p:spPr>
        <p:txBody>
          <a:bodyPr>
            <a:normAutofit/>
          </a:bodyPr>
          <a:lstStyle>
            <a:lvl1pPr marL="0" indent="0" algn="l">
              <a:lnSpc>
                <a:spcPts val="3500"/>
              </a:lnSpc>
              <a:buNone/>
              <a:defRPr sz="2800" b="1">
                <a:solidFill>
                  <a:schemeClr val="tx2"/>
                </a:solidFill>
              </a:defRPr>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pl-PL"/>
              <a:t>Kliknij, aby edytować styl wzorca podtytułu</a:t>
            </a:r>
            <a:endParaRPr lang="en-US" dirty="0"/>
          </a:p>
        </p:txBody>
      </p:sp>
      <p:sp>
        <p:nvSpPr>
          <p:cNvPr id="4" name="Date Placeholder 3"/>
          <p:cNvSpPr>
            <a:spLocks noGrp="1"/>
          </p:cNvSpPr>
          <p:nvPr>
            <p:ph type="dt" sz="half" idx="10"/>
          </p:nvPr>
        </p:nvSpPr>
        <p:spPr>
          <a:xfrm>
            <a:off x="7865356" y="540402"/>
            <a:ext cx="1799844" cy="349114"/>
          </a:xfrm>
          <a:prstGeom prst="rect">
            <a:avLst/>
          </a:prstGeom>
        </p:spPr>
        <p:txBody>
          <a:bodyPr lIns="0" tIns="0" rIns="0" bIns="0"/>
          <a:lstStyle>
            <a:lvl1pPr algn="r">
              <a:lnSpc>
                <a:spcPts val="1800"/>
              </a:lnSpc>
              <a:defRPr sz="1400">
                <a:solidFill>
                  <a:schemeClr val="tx2"/>
                </a:solidFill>
                <a:latin typeface="Open Sans" pitchFamily="2" charset="0"/>
                <a:ea typeface="Open Sans" pitchFamily="2" charset="0"/>
                <a:cs typeface="Open Sans" pitchFamily="2" charset="0"/>
              </a:defRPr>
            </a:lvl1pPr>
          </a:lstStyle>
          <a:p>
            <a:fld id="{68EEE8EE-D7CF-4F1D-849B-3E54D1DD80B0}" type="datetime1">
              <a:rPr lang="pl-PL" smtClean="0"/>
              <a:t>08.04.2024</a:t>
            </a:fld>
            <a:endParaRPr lang="pl-PL" dirty="0"/>
          </a:p>
        </p:txBody>
      </p:sp>
      <p:pic>
        <p:nvPicPr>
          <p:cNvPr id="8" name="Obraz 7" descr="logo Funduszy Europejskich">
            <a:extLst>
              <a:ext uri="{FF2B5EF4-FFF2-40B4-BE49-F238E27FC236}">
                <a16:creationId xmlns:a16="http://schemas.microsoft.com/office/drawing/2014/main" id="{500FFCFA-D3A4-40A4-E76C-99575547246A}"/>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792000" y="6371047"/>
            <a:ext cx="1621258" cy="949192"/>
          </a:xfrm>
          <a:prstGeom prst="rect">
            <a:avLst/>
          </a:prstGeom>
        </p:spPr>
      </p:pic>
      <p:pic>
        <p:nvPicPr>
          <p:cNvPr id="10" name="Obraz 9" descr="flaga Unii Europejskiej z dopiskiem dofinansowane przez Unię Europejską">
            <a:extLst>
              <a:ext uri="{FF2B5EF4-FFF2-40B4-BE49-F238E27FC236}">
                <a16:creationId xmlns:a16="http://schemas.microsoft.com/office/drawing/2014/main" id="{DC91A070-16DB-C0E1-0B7B-93924541A6E7}"/>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7272000" y="6371047"/>
            <a:ext cx="2633371" cy="949192"/>
          </a:xfrm>
          <a:prstGeom prst="rect">
            <a:avLst/>
          </a:prstGeom>
        </p:spPr>
      </p:pic>
      <p:pic>
        <p:nvPicPr>
          <p:cNvPr id="12" name="Obraz 11" descr="barwy RP">
            <a:extLst>
              <a:ext uri="{FF2B5EF4-FFF2-40B4-BE49-F238E27FC236}">
                <a16:creationId xmlns:a16="http://schemas.microsoft.com/office/drawing/2014/main" id="{AB280FEF-799B-B9CA-10D2-815DA71DA238}"/>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3722743" y="6370378"/>
            <a:ext cx="2239772" cy="950531"/>
          </a:xfrm>
          <a:prstGeom prst="rect">
            <a:avLst/>
          </a:prstGeom>
        </p:spPr>
      </p:pic>
      <p:pic>
        <p:nvPicPr>
          <p:cNvPr id="6" name="Obraz 5">
            <a:extLst>
              <a:ext uri="{FF2B5EF4-FFF2-40B4-BE49-F238E27FC236}">
                <a16:creationId xmlns:a16="http://schemas.microsoft.com/office/drawing/2014/main" id="{039E0742-6ADE-F448-8437-7F591E1D07FA}"/>
              </a:ext>
            </a:extLst>
          </p:cNvPr>
          <p:cNvPicPr>
            <a:picLocks noChangeAspect="1"/>
          </p:cNvPicPr>
          <p:nvPr userDrawn="1"/>
        </p:nvPicPr>
        <p:blipFill>
          <a:blip r:embed="rId6" cstate="hqprint">
            <a:alphaModFix amt="55000"/>
            <a:extLst>
              <a:ext uri="{28A0092B-C50C-407E-A947-70E740481C1C}">
                <a14:useLocalDpi xmlns:a14="http://schemas.microsoft.com/office/drawing/2010/main" val="0"/>
              </a:ext>
            </a:extLst>
          </a:blip>
          <a:stretch>
            <a:fillRect/>
          </a:stretch>
        </p:blipFill>
        <p:spPr>
          <a:xfrm>
            <a:off x="652757" y="1244366"/>
            <a:ext cx="381000" cy="381000"/>
          </a:xfrm>
          <a:prstGeom prst="rect">
            <a:avLst/>
          </a:prstGeom>
        </p:spPr>
      </p:pic>
      <p:pic>
        <p:nvPicPr>
          <p:cNvPr id="17" name="Obraz 16">
            <a:extLst>
              <a:ext uri="{FF2B5EF4-FFF2-40B4-BE49-F238E27FC236}">
                <a16:creationId xmlns:a16="http://schemas.microsoft.com/office/drawing/2014/main" id="{F60567DB-D582-D44E-A6AD-12B2B5F1FE7B}"/>
              </a:ext>
            </a:extLst>
          </p:cNvPr>
          <p:cNvPicPr>
            <a:picLocks noChangeAspect="1"/>
          </p:cNvPicPr>
          <p:nvPr userDrawn="1"/>
        </p:nvPicPr>
        <p:blipFill>
          <a:blip r:embed="rId7" cstate="hqprint">
            <a:alphaModFix amt="55000"/>
            <a:extLst>
              <a:ext uri="{28A0092B-C50C-407E-A947-70E740481C1C}">
                <a14:useLocalDpi xmlns:a14="http://schemas.microsoft.com/office/drawing/2010/main" val="0"/>
              </a:ext>
            </a:extLst>
          </a:blip>
          <a:stretch>
            <a:fillRect/>
          </a:stretch>
        </p:blipFill>
        <p:spPr>
          <a:xfrm>
            <a:off x="1365250" y="545866"/>
            <a:ext cx="381000" cy="381000"/>
          </a:xfrm>
          <a:prstGeom prst="rect">
            <a:avLst/>
          </a:prstGeom>
        </p:spPr>
      </p:pic>
      <p:pic>
        <p:nvPicPr>
          <p:cNvPr id="19" name="Obraz 18">
            <a:extLst>
              <a:ext uri="{FF2B5EF4-FFF2-40B4-BE49-F238E27FC236}">
                <a16:creationId xmlns:a16="http://schemas.microsoft.com/office/drawing/2014/main" id="{39EEE39C-033E-F640-8C4C-E23D91BEA336}"/>
              </a:ext>
            </a:extLst>
          </p:cNvPr>
          <p:cNvPicPr>
            <a:picLocks noChangeAspect="1"/>
          </p:cNvPicPr>
          <p:nvPr userDrawn="1"/>
        </p:nvPicPr>
        <p:blipFill>
          <a:blip r:embed="rId8" cstate="hqprint">
            <a:alphaModFix amt="55000"/>
            <a:extLst>
              <a:ext uri="{28A0092B-C50C-407E-A947-70E740481C1C}">
                <a14:useLocalDpi xmlns:a14="http://schemas.microsoft.com/office/drawing/2010/main" val="0"/>
              </a:ext>
            </a:extLst>
          </a:blip>
          <a:stretch>
            <a:fillRect/>
          </a:stretch>
        </p:blipFill>
        <p:spPr>
          <a:xfrm>
            <a:off x="1380511" y="1244366"/>
            <a:ext cx="381000" cy="381000"/>
          </a:xfrm>
          <a:prstGeom prst="rect">
            <a:avLst/>
          </a:prstGeom>
        </p:spPr>
      </p:pic>
      <p:pic>
        <p:nvPicPr>
          <p:cNvPr id="21" name="Obraz 20">
            <a:extLst>
              <a:ext uri="{FF2B5EF4-FFF2-40B4-BE49-F238E27FC236}">
                <a16:creationId xmlns:a16="http://schemas.microsoft.com/office/drawing/2014/main" id="{C169AC8E-96EA-1048-803E-97D6CEE5E102}"/>
              </a:ext>
            </a:extLst>
          </p:cNvPr>
          <p:cNvPicPr>
            <a:picLocks noChangeAspect="1"/>
          </p:cNvPicPr>
          <p:nvPr userDrawn="1"/>
        </p:nvPicPr>
        <p:blipFill>
          <a:blip r:embed="rId9" cstate="hqprint">
            <a:alphaModFix amt="55000"/>
            <a:extLst>
              <a:ext uri="{28A0092B-C50C-407E-A947-70E740481C1C}">
                <a14:useLocalDpi xmlns:a14="http://schemas.microsoft.com/office/drawing/2010/main" val="0"/>
              </a:ext>
            </a:extLst>
          </a:blip>
          <a:stretch>
            <a:fillRect/>
          </a:stretch>
        </p:blipFill>
        <p:spPr>
          <a:xfrm>
            <a:off x="4265786" y="538288"/>
            <a:ext cx="381000" cy="381000"/>
          </a:xfrm>
          <a:prstGeom prst="rect">
            <a:avLst/>
          </a:prstGeom>
        </p:spPr>
      </p:pic>
      <p:pic>
        <p:nvPicPr>
          <p:cNvPr id="23" name="Obraz 22">
            <a:extLst>
              <a:ext uri="{FF2B5EF4-FFF2-40B4-BE49-F238E27FC236}">
                <a16:creationId xmlns:a16="http://schemas.microsoft.com/office/drawing/2014/main" id="{D5D90F56-CFD2-1A40-B479-B556FC2D370D}"/>
              </a:ext>
            </a:extLst>
          </p:cNvPr>
          <p:cNvPicPr>
            <a:picLocks noChangeAspect="1"/>
          </p:cNvPicPr>
          <p:nvPr userDrawn="1"/>
        </p:nvPicPr>
        <p:blipFill>
          <a:blip r:embed="rId10" cstate="hqprint">
            <a:alphaModFix amt="55000"/>
            <a:extLst>
              <a:ext uri="{28A0092B-C50C-407E-A947-70E740481C1C}">
                <a14:useLocalDpi xmlns:a14="http://schemas.microsoft.com/office/drawing/2010/main" val="0"/>
              </a:ext>
            </a:extLst>
          </a:blip>
          <a:stretch>
            <a:fillRect/>
          </a:stretch>
        </p:blipFill>
        <p:spPr>
          <a:xfrm>
            <a:off x="644525" y="545866"/>
            <a:ext cx="381000" cy="381000"/>
          </a:xfrm>
          <a:prstGeom prst="rect">
            <a:avLst/>
          </a:prstGeom>
        </p:spPr>
      </p:pic>
      <p:pic>
        <p:nvPicPr>
          <p:cNvPr id="25" name="Obraz 24">
            <a:extLst>
              <a:ext uri="{FF2B5EF4-FFF2-40B4-BE49-F238E27FC236}">
                <a16:creationId xmlns:a16="http://schemas.microsoft.com/office/drawing/2014/main" id="{48E96C1A-FA5C-A24F-9872-8608B9B3BC4F}"/>
              </a:ext>
            </a:extLst>
          </p:cNvPr>
          <p:cNvPicPr>
            <a:picLocks noChangeAspect="1"/>
          </p:cNvPicPr>
          <p:nvPr userDrawn="1"/>
        </p:nvPicPr>
        <p:blipFill>
          <a:blip r:embed="rId11" cstate="hqprint">
            <a:alphaModFix amt="55000"/>
            <a:extLst>
              <a:ext uri="{28A0092B-C50C-407E-A947-70E740481C1C}">
                <a14:useLocalDpi xmlns:a14="http://schemas.microsoft.com/office/drawing/2010/main" val="0"/>
              </a:ext>
            </a:extLst>
          </a:blip>
          <a:stretch>
            <a:fillRect/>
          </a:stretch>
        </p:blipFill>
        <p:spPr>
          <a:xfrm>
            <a:off x="2104293" y="1254829"/>
            <a:ext cx="381000" cy="381000"/>
          </a:xfrm>
          <a:prstGeom prst="rect">
            <a:avLst/>
          </a:prstGeom>
        </p:spPr>
      </p:pic>
      <p:pic>
        <p:nvPicPr>
          <p:cNvPr id="27" name="Obraz 26">
            <a:extLst>
              <a:ext uri="{FF2B5EF4-FFF2-40B4-BE49-F238E27FC236}">
                <a16:creationId xmlns:a16="http://schemas.microsoft.com/office/drawing/2014/main" id="{28B2440F-CBE5-784D-ADC8-E797F64F472B}"/>
              </a:ext>
            </a:extLst>
          </p:cNvPr>
          <p:cNvPicPr>
            <a:picLocks noChangeAspect="1"/>
          </p:cNvPicPr>
          <p:nvPr userDrawn="1"/>
        </p:nvPicPr>
        <p:blipFill>
          <a:blip r:embed="rId12" cstate="hqprint">
            <a:alphaModFix amt="55000"/>
            <a:extLst>
              <a:ext uri="{28A0092B-C50C-407E-A947-70E740481C1C}">
                <a14:useLocalDpi xmlns:a14="http://schemas.microsoft.com/office/drawing/2010/main" val="0"/>
              </a:ext>
            </a:extLst>
          </a:blip>
          <a:stretch>
            <a:fillRect/>
          </a:stretch>
        </p:blipFill>
        <p:spPr>
          <a:xfrm>
            <a:off x="2814637" y="543567"/>
            <a:ext cx="381000" cy="381000"/>
          </a:xfrm>
          <a:prstGeom prst="rect">
            <a:avLst/>
          </a:prstGeom>
        </p:spPr>
      </p:pic>
      <p:pic>
        <p:nvPicPr>
          <p:cNvPr id="29" name="Obraz 28">
            <a:extLst>
              <a:ext uri="{FF2B5EF4-FFF2-40B4-BE49-F238E27FC236}">
                <a16:creationId xmlns:a16="http://schemas.microsoft.com/office/drawing/2014/main" id="{1C717A0E-10D0-FA43-BF65-49909BDCEAFA}"/>
              </a:ext>
            </a:extLst>
          </p:cNvPr>
          <p:cNvPicPr>
            <a:picLocks noChangeAspect="1"/>
          </p:cNvPicPr>
          <p:nvPr userDrawn="1"/>
        </p:nvPicPr>
        <p:blipFill>
          <a:blip r:embed="rId13" cstate="hqprint">
            <a:alphaModFix amt="55000"/>
            <a:extLst>
              <a:ext uri="{28A0092B-C50C-407E-A947-70E740481C1C}">
                <a14:useLocalDpi xmlns:a14="http://schemas.microsoft.com/office/drawing/2010/main" val="0"/>
              </a:ext>
            </a:extLst>
          </a:blip>
          <a:stretch>
            <a:fillRect/>
          </a:stretch>
        </p:blipFill>
        <p:spPr>
          <a:xfrm>
            <a:off x="3537018" y="535269"/>
            <a:ext cx="381000" cy="381000"/>
          </a:xfrm>
          <a:prstGeom prst="rect">
            <a:avLst/>
          </a:prstGeom>
        </p:spPr>
      </p:pic>
      <p:pic>
        <p:nvPicPr>
          <p:cNvPr id="31" name="Obraz 30">
            <a:extLst>
              <a:ext uri="{FF2B5EF4-FFF2-40B4-BE49-F238E27FC236}">
                <a16:creationId xmlns:a16="http://schemas.microsoft.com/office/drawing/2014/main" id="{A2891D6F-956C-9342-B2BB-C701A5BC5154}"/>
              </a:ext>
            </a:extLst>
          </p:cNvPr>
          <p:cNvPicPr>
            <a:picLocks noChangeAspect="1"/>
          </p:cNvPicPr>
          <p:nvPr userDrawn="1"/>
        </p:nvPicPr>
        <p:blipFill>
          <a:blip r:embed="rId14" cstate="hqprint">
            <a:alphaModFix amt="55000"/>
            <a:extLst>
              <a:ext uri="{28A0092B-C50C-407E-A947-70E740481C1C}">
                <a14:useLocalDpi xmlns:a14="http://schemas.microsoft.com/office/drawing/2010/main" val="0"/>
              </a:ext>
            </a:extLst>
          </a:blip>
          <a:stretch>
            <a:fillRect/>
          </a:stretch>
        </p:blipFill>
        <p:spPr>
          <a:xfrm>
            <a:off x="2092256" y="531095"/>
            <a:ext cx="381000" cy="381000"/>
          </a:xfrm>
          <a:prstGeom prst="rect">
            <a:avLst/>
          </a:prstGeom>
        </p:spPr>
      </p:pic>
      <p:pic>
        <p:nvPicPr>
          <p:cNvPr id="33" name="Obraz 32">
            <a:extLst>
              <a:ext uri="{FF2B5EF4-FFF2-40B4-BE49-F238E27FC236}">
                <a16:creationId xmlns:a16="http://schemas.microsoft.com/office/drawing/2014/main" id="{7DE0C268-A93E-1C47-9AA3-10F1F10D0971}"/>
              </a:ext>
            </a:extLst>
          </p:cNvPr>
          <p:cNvPicPr>
            <a:picLocks noChangeAspect="1"/>
          </p:cNvPicPr>
          <p:nvPr userDrawn="1"/>
        </p:nvPicPr>
        <p:blipFill>
          <a:blip r:embed="rId15" cstate="hqprint">
            <a:alphaModFix amt="55000"/>
            <a:extLst>
              <a:ext uri="{28A0092B-C50C-407E-A947-70E740481C1C}">
                <a14:useLocalDpi xmlns:a14="http://schemas.microsoft.com/office/drawing/2010/main" val="0"/>
              </a:ext>
            </a:extLst>
          </a:blip>
          <a:stretch>
            <a:fillRect/>
          </a:stretch>
        </p:blipFill>
        <p:spPr>
          <a:xfrm>
            <a:off x="3534802" y="1251987"/>
            <a:ext cx="381000" cy="381000"/>
          </a:xfrm>
          <a:prstGeom prst="rect">
            <a:avLst/>
          </a:prstGeom>
        </p:spPr>
      </p:pic>
      <p:pic>
        <p:nvPicPr>
          <p:cNvPr id="35" name="Obraz 34">
            <a:extLst>
              <a:ext uri="{FF2B5EF4-FFF2-40B4-BE49-F238E27FC236}">
                <a16:creationId xmlns:a16="http://schemas.microsoft.com/office/drawing/2014/main" id="{45508241-FE91-D847-8686-4F72BD314220}"/>
              </a:ext>
            </a:extLst>
          </p:cNvPr>
          <p:cNvPicPr>
            <a:picLocks noChangeAspect="1"/>
          </p:cNvPicPr>
          <p:nvPr userDrawn="1"/>
        </p:nvPicPr>
        <p:blipFill>
          <a:blip r:embed="rId16" cstate="hqprint">
            <a:alphaModFix amt="55000"/>
            <a:extLst>
              <a:ext uri="{28A0092B-C50C-407E-A947-70E740481C1C}">
                <a14:useLocalDpi xmlns:a14="http://schemas.microsoft.com/office/drawing/2010/main" val="0"/>
              </a:ext>
            </a:extLst>
          </a:blip>
          <a:stretch>
            <a:fillRect/>
          </a:stretch>
        </p:blipFill>
        <p:spPr>
          <a:xfrm>
            <a:off x="4265613" y="1250549"/>
            <a:ext cx="381000" cy="381000"/>
          </a:xfrm>
          <a:prstGeom prst="rect">
            <a:avLst/>
          </a:prstGeom>
        </p:spPr>
      </p:pic>
      <p:pic>
        <p:nvPicPr>
          <p:cNvPr id="37" name="Obraz 36">
            <a:extLst>
              <a:ext uri="{FF2B5EF4-FFF2-40B4-BE49-F238E27FC236}">
                <a16:creationId xmlns:a16="http://schemas.microsoft.com/office/drawing/2014/main" id="{EB9A3203-260A-FA4A-9526-A6276A5756DA}"/>
              </a:ext>
            </a:extLst>
          </p:cNvPr>
          <p:cNvPicPr>
            <a:picLocks noChangeAspect="1"/>
          </p:cNvPicPr>
          <p:nvPr userDrawn="1"/>
        </p:nvPicPr>
        <p:blipFill>
          <a:blip r:embed="rId17" cstate="hqprint">
            <a:alphaModFix amt="55000"/>
            <a:extLst>
              <a:ext uri="{28A0092B-C50C-407E-A947-70E740481C1C}">
                <a14:useLocalDpi xmlns:a14="http://schemas.microsoft.com/office/drawing/2010/main" val="0"/>
              </a:ext>
            </a:extLst>
          </a:blip>
          <a:stretch>
            <a:fillRect/>
          </a:stretch>
        </p:blipFill>
        <p:spPr>
          <a:xfrm>
            <a:off x="2814637" y="1250549"/>
            <a:ext cx="381000" cy="381000"/>
          </a:xfrm>
          <a:prstGeom prst="rect">
            <a:avLst/>
          </a:prstGeom>
        </p:spPr>
      </p:pic>
    </p:spTree>
    <p:extLst>
      <p:ext uri="{BB962C8B-B14F-4D97-AF65-F5344CB8AC3E}">
        <p14:creationId xmlns:p14="http://schemas.microsoft.com/office/powerpoint/2010/main" val="3586026018"/>
      </p:ext>
    </p:extLst>
  </p:cSld>
  <p:clrMapOvr>
    <a:masterClrMapping/>
  </p:clrMapOvr>
  <p:extLst>
    <p:ext uri="{DCECCB84-F9BA-43D5-87BE-67443E8EF086}">
      <p15:sldGuideLst xmlns:p15="http://schemas.microsoft.com/office/powerpoint/2012/main">
        <p15:guide id="1" pos="193"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lajd tytułowy (krótki tytuł)">
    <p:spTree>
      <p:nvGrpSpPr>
        <p:cNvPr id="1" name=""/>
        <p:cNvGrpSpPr/>
        <p:nvPr/>
      </p:nvGrpSpPr>
      <p:grpSpPr>
        <a:xfrm>
          <a:off x="0" y="0"/>
          <a:ext cx="0" cy="0"/>
          <a:chOff x="0" y="0"/>
          <a:chExt cx="0" cy="0"/>
        </a:xfrm>
      </p:grpSpPr>
      <p:sp>
        <p:nvSpPr>
          <p:cNvPr id="17" name="Symbol zastępczy obrazu 16">
            <a:extLst>
              <a:ext uri="{FF2B5EF4-FFF2-40B4-BE49-F238E27FC236}">
                <a16:creationId xmlns:a16="http://schemas.microsoft.com/office/drawing/2014/main" id="{69383BDA-94B1-6FB6-27E3-0CC3DEDF5AF5}"/>
              </a:ext>
            </a:extLst>
          </p:cNvPr>
          <p:cNvSpPr>
            <a:spLocks noGrp="1"/>
          </p:cNvSpPr>
          <p:nvPr>
            <p:ph type="pic" sz="quarter" idx="11"/>
          </p:nvPr>
        </p:nvSpPr>
        <p:spPr>
          <a:xfrm>
            <a:off x="0" y="0"/>
            <a:ext cx="6784975" cy="5221288"/>
          </a:xfrm>
          <a:custGeom>
            <a:avLst/>
            <a:gdLst>
              <a:gd name="connsiteX0" fmla="*/ 0 w 6784975"/>
              <a:gd name="connsiteY0" fmla="*/ 0 h 5221288"/>
              <a:gd name="connsiteX1" fmla="*/ 6784975 w 6784975"/>
              <a:gd name="connsiteY1" fmla="*/ 0 h 5221288"/>
              <a:gd name="connsiteX2" fmla="*/ 6784975 w 6784975"/>
              <a:gd name="connsiteY2" fmla="*/ 4500563 h 5221288"/>
              <a:gd name="connsiteX3" fmla="*/ 2825750 w 6784975"/>
              <a:gd name="connsiteY3" fmla="*/ 4500563 h 5221288"/>
              <a:gd name="connsiteX4" fmla="*/ 2825750 w 6784975"/>
              <a:gd name="connsiteY4" fmla="*/ 5221288 h 5221288"/>
              <a:gd name="connsiteX5" fmla="*/ 0 w 6784975"/>
              <a:gd name="connsiteY5" fmla="*/ 5221288 h 5221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84975" h="5221288">
                <a:moveTo>
                  <a:pt x="0" y="0"/>
                </a:moveTo>
                <a:lnTo>
                  <a:pt x="6784975" y="0"/>
                </a:lnTo>
                <a:lnTo>
                  <a:pt x="6784975" y="4500563"/>
                </a:lnTo>
                <a:lnTo>
                  <a:pt x="2825750" y="4500563"/>
                </a:lnTo>
                <a:lnTo>
                  <a:pt x="2825750" y="5221288"/>
                </a:lnTo>
                <a:lnTo>
                  <a:pt x="0" y="5221288"/>
                </a:lnTo>
                <a:close/>
              </a:path>
            </a:pathLst>
          </a:custGeom>
          <a:solidFill>
            <a:schemeClr val="bg1">
              <a:lumMod val="95000"/>
            </a:schemeClr>
          </a:solidFill>
        </p:spPr>
        <p:txBody>
          <a:bodyPr wrap="square" anchor="ctr" anchorCtr="0">
            <a:noAutofit/>
          </a:bodyPr>
          <a:lstStyle>
            <a:lvl1pPr marL="0" indent="0" algn="ctr">
              <a:buFont typeface="Arial" panose="020B0604020202020204" pitchFamily="34" charset="0"/>
              <a:buNone/>
              <a:defRPr sz="1000"/>
            </a:lvl1pPr>
          </a:lstStyle>
          <a:p>
            <a:r>
              <a:rPr lang="pl-PL" dirty="0"/>
              <a:t>Kliknij ikonę, aby dodać obraz</a:t>
            </a:r>
          </a:p>
        </p:txBody>
      </p:sp>
      <p:sp>
        <p:nvSpPr>
          <p:cNvPr id="13" name="Prostokąt 12">
            <a:extLst>
              <a:ext uri="{FF2B5EF4-FFF2-40B4-BE49-F238E27FC236}">
                <a16:creationId xmlns:a16="http://schemas.microsoft.com/office/drawing/2014/main" id="{38965D1A-9BC8-2AB7-6B73-C2BBDA5D66AA}"/>
              </a:ext>
            </a:extLst>
          </p:cNvPr>
          <p:cNvSpPr/>
          <p:nvPr userDrawn="1"/>
        </p:nvSpPr>
        <p:spPr>
          <a:xfrm>
            <a:off x="2825750" y="4500563"/>
            <a:ext cx="6840538" cy="17996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p:cNvSpPr>
            <a:spLocks noGrp="1"/>
          </p:cNvSpPr>
          <p:nvPr>
            <p:ph type="ctrTitle"/>
          </p:nvPr>
        </p:nvSpPr>
        <p:spPr>
          <a:xfrm>
            <a:off x="3172808" y="5579563"/>
            <a:ext cx="6133117" cy="648546"/>
          </a:xfrm>
        </p:spPr>
        <p:txBody>
          <a:bodyPr anchor="t" anchorCtr="0">
            <a:normAutofit/>
          </a:bodyPr>
          <a:lstStyle>
            <a:lvl1pPr algn="l">
              <a:lnSpc>
                <a:spcPts val="3500"/>
              </a:lnSpc>
              <a:defRPr sz="2800"/>
            </a:lvl1pPr>
          </a:lstStyle>
          <a:p>
            <a:r>
              <a:rPr lang="pl-PL"/>
              <a:t>Kliknij, aby edytować styl</a:t>
            </a:r>
            <a:endParaRPr lang="en-US" dirty="0"/>
          </a:p>
        </p:txBody>
      </p:sp>
      <p:sp>
        <p:nvSpPr>
          <p:cNvPr id="4" name="Date Placeholder 3"/>
          <p:cNvSpPr>
            <a:spLocks noGrp="1"/>
          </p:cNvSpPr>
          <p:nvPr>
            <p:ph type="dt" sz="half" idx="10"/>
          </p:nvPr>
        </p:nvSpPr>
        <p:spPr>
          <a:xfrm>
            <a:off x="7866444" y="539750"/>
            <a:ext cx="1799844" cy="366725"/>
          </a:xfrm>
          <a:prstGeom prst="rect">
            <a:avLst/>
          </a:prstGeom>
        </p:spPr>
        <p:txBody>
          <a:bodyPr lIns="0" tIns="0" rIns="0" bIns="0"/>
          <a:lstStyle>
            <a:lvl1pPr algn="r">
              <a:lnSpc>
                <a:spcPts val="1800"/>
              </a:lnSpc>
              <a:defRPr sz="1400">
                <a:solidFill>
                  <a:schemeClr val="tx2"/>
                </a:solidFill>
                <a:latin typeface="Open Sans" pitchFamily="2" charset="0"/>
                <a:ea typeface="Open Sans" pitchFamily="2" charset="0"/>
                <a:cs typeface="Open Sans" pitchFamily="2" charset="0"/>
              </a:defRPr>
            </a:lvl1pPr>
          </a:lstStyle>
          <a:p>
            <a:fld id="{D857886D-A165-4D54-8DB0-CE6586ECA8EC}" type="datetime1">
              <a:rPr lang="pl-PL" smtClean="0"/>
              <a:t>08.04.2024</a:t>
            </a:fld>
            <a:endParaRPr lang="pl-PL" dirty="0"/>
          </a:p>
        </p:txBody>
      </p:sp>
      <p:pic>
        <p:nvPicPr>
          <p:cNvPr id="8" name="Obraz 7" descr="logo Funduszy Europejskich">
            <a:extLst>
              <a:ext uri="{FF2B5EF4-FFF2-40B4-BE49-F238E27FC236}">
                <a16:creationId xmlns:a16="http://schemas.microsoft.com/office/drawing/2014/main" id="{70B23A41-17AB-76D8-3EFE-38FC22C5B56D}"/>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92000" y="6371047"/>
            <a:ext cx="1621258" cy="949192"/>
          </a:xfrm>
          <a:prstGeom prst="rect">
            <a:avLst/>
          </a:prstGeom>
        </p:spPr>
      </p:pic>
      <p:pic>
        <p:nvPicPr>
          <p:cNvPr id="10" name="Obraz 9" descr="flaga Unii Europejskie z dopiskiem dofinansowane przez Unię Europejską">
            <a:extLst>
              <a:ext uri="{FF2B5EF4-FFF2-40B4-BE49-F238E27FC236}">
                <a16:creationId xmlns:a16="http://schemas.microsoft.com/office/drawing/2014/main" id="{E8AB2AB5-3131-C310-7606-689979851145}"/>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7272000" y="6371047"/>
            <a:ext cx="2633371" cy="949192"/>
          </a:xfrm>
          <a:prstGeom prst="rect">
            <a:avLst/>
          </a:prstGeom>
        </p:spPr>
      </p:pic>
      <p:pic>
        <p:nvPicPr>
          <p:cNvPr id="12" name="Obraz 11" descr="barwy RP">
            <a:extLst>
              <a:ext uri="{FF2B5EF4-FFF2-40B4-BE49-F238E27FC236}">
                <a16:creationId xmlns:a16="http://schemas.microsoft.com/office/drawing/2014/main" id="{7C93677B-A16E-82CA-7FC4-B6B515160706}"/>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3722743" y="6370378"/>
            <a:ext cx="2239772" cy="950531"/>
          </a:xfrm>
          <a:prstGeom prst="rect">
            <a:avLst/>
          </a:prstGeom>
        </p:spPr>
      </p:pic>
      <p:pic>
        <p:nvPicPr>
          <p:cNvPr id="18" name="Obraz 17" descr="Obraz zawierający tekst&#10;&#10;Opis wygenerowany automatycznie">
            <a:extLst>
              <a:ext uri="{FF2B5EF4-FFF2-40B4-BE49-F238E27FC236}">
                <a16:creationId xmlns:a16="http://schemas.microsoft.com/office/drawing/2014/main" id="{EB4DB370-BCB9-D1E9-5613-5A9DCA5F3119}"/>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2825750" y="4500563"/>
            <a:ext cx="3959225" cy="720090"/>
          </a:xfrm>
          <a:prstGeom prst="rect">
            <a:avLst/>
          </a:prstGeom>
        </p:spPr>
      </p:pic>
    </p:spTree>
    <p:extLst>
      <p:ext uri="{BB962C8B-B14F-4D97-AF65-F5344CB8AC3E}">
        <p14:creationId xmlns:p14="http://schemas.microsoft.com/office/powerpoint/2010/main" val="163393511"/>
      </p:ext>
    </p:extLst>
  </p:cSld>
  <p:clrMapOvr>
    <a:masterClrMapping/>
  </p:clrMapOvr>
  <p:extLst>
    <p:ext uri="{DCECCB84-F9BA-43D5-87BE-67443E8EF086}">
      <p15:sldGuideLst xmlns:p15="http://schemas.microsoft.com/office/powerpoint/2012/main">
        <p15:guide id="1" pos="192"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lajd tytuł sekcji">
    <p:spTree>
      <p:nvGrpSpPr>
        <p:cNvPr id="1" name=""/>
        <p:cNvGrpSpPr/>
        <p:nvPr/>
      </p:nvGrpSpPr>
      <p:grpSpPr>
        <a:xfrm>
          <a:off x="0" y="0"/>
          <a:ext cx="0" cy="0"/>
          <a:chOff x="0" y="0"/>
          <a:chExt cx="0" cy="0"/>
        </a:xfrm>
      </p:grpSpPr>
      <p:sp>
        <p:nvSpPr>
          <p:cNvPr id="10" name="Prostokąt 9">
            <a:extLst>
              <a:ext uri="{FF2B5EF4-FFF2-40B4-BE49-F238E27FC236}">
                <a16:creationId xmlns:a16="http://schemas.microsoft.com/office/drawing/2014/main" id="{0D1F565A-4734-6B49-4F72-233C397DE031}"/>
              </a:ext>
            </a:extLst>
          </p:cNvPr>
          <p:cNvSpPr/>
          <p:nvPr userDrawn="1"/>
        </p:nvSpPr>
        <p:spPr>
          <a:xfrm>
            <a:off x="2825749" y="4500563"/>
            <a:ext cx="7196139" cy="215959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Symbol zastępczy obrazu 8">
            <a:extLst>
              <a:ext uri="{FF2B5EF4-FFF2-40B4-BE49-F238E27FC236}">
                <a16:creationId xmlns:a16="http://schemas.microsoft.com/office/drawing/2014/main" id="{12E8330A-FFD8-2BBA-E745-7200C0738BE5}"/>
              </a:ext>
            </a:extLst>
          </p:cNvPr>
          <p:cNvSpPr>
            <a:spLocks noGrp="1"/>
          </p:cNvSpPr>
          <p:nvPr>
            <p:ph type="pic" sz="quarter" idx="10"/>
          </p:nvPr>
        </p:nvSpPr>
        <p:spPr>
          <a:xfrm>
            <a:off x="669925" y="0"/>
            <a:ext cx="6835775" cy="4859338"/>
          </a:xfrm>
          <a:custGeom>
            <a:avLst/>
            <a:gdLst>
              <a:gd name="connsiteX0" fmla="*/ 0 w 6835775"/>
              <a:gd name="connsiteY0" fmla="*/ 0 h 4859338"/>
              <a:gd name="connsiteX1" fmla="*/ 6835775 w 6835775"/>
              <a:gd name="connsiteY1" fmla="*/ 0 h 4859338"/>
              <a:gd name="connsiteX2" fmla="*/ 6835775 w 6835775"/>
              <a:gd name="connsiteY2" fmla="*/ 4500563 h 4859338"/>
              <a:gd name="connsiteX3" fmla="*/ 2155824 w 6835775"/>
              <a:gd name="connsiteY3" fmla="*/ 4500563 h 4859338"/>
              <a:gd name="connsiteX4" fmla="*/ 2155824 w 6835775"/>
              <a:gd name="connsiteY4" fmla="*/ 4859338 h 4859338"/>
              <a:gd name="connsiteX5" fmla="*/ 0 w 6835775"/>
              <a:gd name="connsiteY5" fmla="*/ 4859338 h 4859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35775" h="4859338">
                <a:moveTo>
                  <a:pt x="0" y="0"/>
                </a:moveTo>
                <a:lnTo>
                  <a:pt x="6835775" y="0"/>
                </a:lnTo>
                <a:lnTo>
                  <a:pt x="6835775" y="4500563"/>
                </a:lnTo>
                <a:lnTo>
                  <a:pt x="2155824" y="4500563"/>
                </a:lnTo>
                <a:lnTo>
                  <a:pt x="2155824" y="4859338"/>
                </a:lnTo>
                <a:lnTo>
                  <a:pt x="0" y="4859338"/>
                </a:lnTo>
                <a:close/>
              </a:path>
            </a:pathLst>
          </a:custGeom>
          <a:solidFill>
            <a:schemeClr val="bg1">
              <a:lumMod val="95000"/>
            </a:schemeClr>
          </a:solidFill>
        </p:spPr>
        <p:txBody>
          <a:bodyPr wrap="square" anchor="ctr" anchorCtr="0">
            <a:noAutofit/>
          </a:bodyPr>
          <a:lstStyle>
            <a:lvl1pPr marL="0" indent="0" algn="ctr">
              <a:buFont typeface="Arial" panose="020B0604020202020204" pitchFamily="34" charset="0"/>
              <a:buNone/>
              <a:defRPr sz="1000"/>
            </a:lvl1pPr>
          </a:lstStyle>
          <a:p>
            <a:r>
              <a:rPr lang="pl-PL"/>
              <a:t>Kliknij ikonę, aby dodać obraz</a:t>
            </a:r>
            <a:endParaRPr lang="pl-PL" dirty="0"/>
          </a:p>
        </p:txBody>
      </p:sp>
      <p:sp>
        <p:nvSpPr>
          <p:cNvPr id="5" name="Prostokąt 4">
            <a:extLst>
              <a:ext uri="{FF2B5EF4-FFF2-40B4-BE49-F238E27FC236}">
                <a16:creationId xmlns:a16="http://schemas.microsoft.com/office/drawing/2014/main" id="{7BF7E1EF-0AB1-F3B1-F5CD-6A2AA3056193}"/>
              </a:ext>
            </a:extLst>
          </p:cNvPr>
          <p:cNvSpPr/>
          <p:nvPr userDrawn="1"/>
        </p:nvSpPr>
        <p:spPr>
          <a:xfrm>
            <a:off x="3905250" y="4500562"/>
            <a:ext cx="3600449" cy="359395"/>
          </a:xfrm>
          <a:prstGeom prst="rect">
            <a:avLst/>
          </a:prstGeom>
          <a:solidFill>
            <a:srgbClr val="0052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ostokąt 5">
            <a:extLst>
              <a:ext uri="{FF2B5EF4-FFF2-40B4-BE49-F238E27FC236}">
                <a16:creationId xmlns:a16="http://schemas.microsoft.com/office/drawing/2014/main" id="{03E2C530-5988-0861-50D8-1C7FE1662A60}"/>
              </a:ext>
            </a:extLst>
          </p:cNvPr>
          <p:cNvSpPr/>
          <p:nvPr userDrawn="1"/>
        </p:nvSpPr>
        <p:spPr>
          <a:xfrm>
            <a:off x="2825751" y="4500561"/>
            <a:ext cx="1079500" cy="3587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p:cNvSpPr>
            <a:spLocks noGrp="1"/>
          </p:cNvSpPr>
          <p:nvPr>
            <p:ph type="ctrTitle"/>
          </p:nvPr>
        </p:nvSpPr>
        <p:spPr>
          <a:xfrm>
            <a:off x="3186113" y="5195719"/>
            <a:ext cx="6480176" cy="1320421"/>
          </a:xfrm>
        </p:spPr>
        <p:txBody>
          <a:bodyPr anchor="t" anchorCtr="0">
            <a:normAutofit/>
          </a:bodyPr>
          <a:lstStyle>
            <a:lvl1pPr algn="l">
              <a:lnSpc>
                <a:spcPts val="3500"/>
              </a:lnSpc>
              <a:defRPr sz="2800"/>
            </a:lvl1pPr>
          </a:lstStyle>
          <a:p>
            <a:r>
              <a:rPr lang="pl-PL"/>
              <a:t>Kliknij, aby edytować styl</a:t>
            </a:r>
            <a:endParaRPr lang="en-US" dirty="0"/>
          </a:p>
        </p:txBody>
      </p:sp>
    </p:spTree>
    <p:extLst>
      <p:ext uri="{BB962C8B-B14F-4D97-AF65-F5344CB8AC3E}">
        <p14:creationId xmlns:p14="http://schemas.microsoft.com/office/powerpoint/2010/main" val="1007901643"/>
      </p:ext>
    </p:extLst>
  </p:cSld>
  <p:clrMapOvr>
    <a:masterClrMapping/>
  </p:clrMapOvr>
  <p:extLst>
    <p:ext uri="{DCECCB84-F9BA-43D5-87BE-67443E8EF086}">
      <p15:sldGuideLst xmlns:p15="http://schemas.microsoft.com/office/powerpoint/2012/main">
        <p15:guide id="1" pos="193"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Slajd - tytuł + zawartość z paski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dirty="0"/>
              <a:t>Kliknij, aby edytować style wzorca tekstu</a:t>
            </a:r>
          </a:p>
          <a:p>
            <a:pPr lvl="1"/>
            <a:r>
              <a:rPr lang="pl-PL" dirty="0"/>
              <a:t>Drugi poziom</a:t>
            </a:r>
          </a:p>
          <a:p>
            <a:pPr lvl="2"/>
            <a:r>
              <a:rPr lang="pl-PL" dirty="0"/>
              <a:t>Trzeci poziom</a:t>
            </a:r>
          </a:p>
        </p:txBody>
      </p:sp>
      <p:sp>
        <p:nvSpPr>
          <p:cNvPr id="5" name="Symbol zastępczy numeru slajdu 4">
            <a:extLst>
              <a:ext uri="{FF2B5EF4-FFF2-40B4-BE49-F238E27FC236}">
                <a16:creationId xmlns:a16="http://schemas.microsoft.com/office/drawing/2014/main" id="{96BE561E-99B3-4335-3AEE-43699306B9E0}"/>
              </a:ext>
            </a:extLst>
          </p:cNvPr>
          <p:cNvSpPr>
            <a:spLocks noGrp="1"/>
          </p:cNvSpPr>
          <p:nvPr>
            <p:ph type="sldNum" sz="quarter" idx="10"/>
          </p:nvPr>
        </p:nvSpPr>
        <p:spPr/>
        <p:txBody>
          <a:bodyPr/>
          <a:lstStyle/>
          <a:p>
            <a:fld id="{EB4015AA-59F6-416B-87A6-8E3D940284E2}" type="slidenum">
              <a:rPr lang="pl-PL" smtClean="0"/>
              <a:pPr/>
              <a:t>‹#›</a:t>
            </a:fld>
            <a:endParaRPr lang="pl-PL" dirty="0"/>
          </a:p>
        </p:txBody>
      </p:sp>
    </p:spTree>
    <p:extLst>
      <p:ext uri="{BB962C8B-B14F-4D97-AF65-F5344CB8AC3E}">
        <p14:creationId xmlns:p14="http://schemas.microsoft.com/office/powerpoint/2010/main" val="905279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Slajd - tytuł + 2 elementy zawartości z paski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25906" y="1979837"/>
            <a:ext cx="4140000" cy="4680018"/>
          </a:xfrm>
        </p:spPr>
        <p:txBody>
          <a:bodyPr/>
          <a:lstStyle/>
          <a:p>
            <a:pPr lvl="0"/>
            <a:r>
              <a:rPr lang="pl-PL"/>
              <a:t>Kliknij, aby edytować style wzorca tekstu</a:t>
            </a:r>
          </a:p>
          <a:p>
            <a:pPr lvl="1"/>
            <a:r>
              <a:rPr lang="pl-PL"/>
              <a:t>Drugi poziom</a:t>
            </a:r>
          </a:p>
          <a:p>
            <a:pPr lvl="2"/>
            <a:r>
              <a:rPr lang="pl-PL"/>
              <a:t>Trzeci poziom</a:t>
            </a:r>
          </a:p>
        </p:txBody>
      </p:sp>
      <p:sp>
        <p:nvSpPr>
          <p:cNvPr id="4" name="Content Placeholder 3"/>
          <p:cNvSpPr>
            <a:spLocks noGrp="1"/>
          </p:cNvSpPr>
          <p:nvPr>
            <p:ph sz="half" idx="2"/>
          </p:nvPr>
        </p:nvSpPr>
        <p:spPr>
          <a:xfrm>
            <a:off x="5525906" y="1979613"/>
            <a:ext cx="4140000" cy="4680226"/>
          </a:xfrm>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141AAA0E-45E9-08FB-9373-71A084B88847}"/>
              </a:ext>
            </a:extLst>
          </p:cNvPr>
          <p:cNvSpPr>
            <a:spLocks noGrp="1"/>
          </p:cNvSpPr>
          <p:nvPr>
            <p:ph type="sldNum" sz="quarter" idx="10"/>
          </p:nvPr>
        </p:nvSpPr>
        <p:spPr/>
        <p:txBody>
          <a:bodyPr/>
          <a:lstStyle/>
          <a:p>
            <a:fld id="{EB4015AA-59F6-416B-87A6-8E3D940284E2}" type="slidenum">
              <a:rPr lang="pl-PL" smtClean="0"/>
              <a:pPr/>
              <a:t>‹#›</a:t>
            </a:fld>
            <a:endParaRPr lang="pl-PL" dirty="0"/>
          </a:p>
        </p:txBody>
      </p:sp>
    </p:spTree>
    <p:extLst>
      <p:ext uri="{BB962C8B-B14F-4D97-AF65-F5344CB8AC3E}">
        <p14:creationId xmlns:p14="http://schemas.microsoft.com/office/powerpoint/2010/main" val="3134000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Slajd - tytuł + zdjęcie + zawartość z paskiem">
    <p:spTree>
      <p:nvGrpSpPr>
        <p:cNvPr id="1" name=""/>
        <p:cNvGrpSpPr/>
        <p:nvPr/>
      </p:nvGrpSpPr>
      <p:grpSpPr>
        <a:xfrm>
          <a:off x="0" y="0"/>
          <a:ext cx="0" cy="0"/>
          <a:chOff x="0" y="0"/>
          <a:chExt cx="0" cy="0"/>
        </a:xfrm>
      </p:grpSpPr>
      <p:sp>
        <p:nvSpPr>
          <p:cNvPr id="2" name="Title 1"/>
          <p:cNvSpPr>
            <a:spLocks noGrp="1"/>
          </p:cNvSpPr>
          <p:nvPr>
            <p:ph type="title"/>
          </p:nvPr>
        </p:nvSpPr>
        <p:spPr>
          <a:xfrm>
            <a:off x="5345906" y="899836"/>
            <a:ext cx="4320000" cy="1080001"/>
          </a:xfrm>
        </p:spPr>
        <p:txBody>
          <a:bodyPr/>
          <a:lstStyle/>
          <a:p>
            <a:r>
              <a:rPr lang="pl-PL"/>
              <a:t>Kliknij, aby edytować styl</a:t>
            </a:r>
            <a:endParaRPr lang="en-US" dirty="0"/>
          </a:p>
        </p:txBody>
      </p:sp>
      <p:sp>
        <p:nvSpPr>
          <p:cNvPr id="3" name="Content Placeholder 2"/>
          <p:cNvSpPr>
            <a:spLocks noGrp="1"/>
          </p:cNvSpPr>
          <p:nvPr>
            <p:ph sz="half" idx="1"/>
          </p:nvPr>
        </p:nvSpPr>
        <p:spPr>
          <a:xfrm>
            <a:off x="5345906" y="1979837"/>
            <a:ext cx="4320382" cy="4680002"/>
          </a:xfrm>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141AAA0E-45E9-08FB-9373-71A084B88847}"/>
              </a:ext>
            </a:extLst>
          </p:cNvPr>
          <p:cNvSpPr>
            <a:spLocks noGrp="1"/>
          </p:cNvSpPr>
          <p:nvPr>
            <p:ph type="sldNum" sz="quarter" idx="10"/>
          </p:nvPr>
        </p:nvSpPr>
        <p:spPr/>
        <p:txBody>
          <a:bodyPr/>
          <a:lstStyle/>
          <a:p>
            <a:fld id="{EB4015AA-59F6-416B-87A6-8E3D940284E2}" type="slidenum">
              <a:rPr lang="pl-PL" smtClean="0"/>
              <a:pPr/>
              <a:t>‹#›</a:t>
            </a:fld>
            <a:endParaRPr lang="pl-PL" dirty="0"/>
          </a:p>
        </p:txBody>
      </p:sp>
      <p:sp>
        <p:nvSpPr>
          <p:cNvPr id="7" name="Symbol zastępczy obrazu 6">
            <a:extLst>
              <a:ext uri="{FF2B5EF4-FFF2-40B4-BE49-F238E27FC236}">
                <a16:creationId xmlns:a16="http://schemas.microsoft.com/office/drawing/2014/main" id="{E681B9F9-7BA5-2D43-A1BD-8AF5D0250636}"/>
              </a:ext>
            </a:extLst>
          </p:cNvPr>
          <p:cNvSpPr>
            <a:spLocks noGrp="1"/>
          </p:cNvSpPr>
          <p:nvPr>
            <p:ph type="pic" sz="quarter" idx="11"/>
          </p:nvPr>
        </p:nvSpPr>
        <p:spPr>
          <a:xfrm>
            <a:off x="0" y="900113"/>
            <a:ext cx="4986338" cy="5759726"/>
          </a:xfrm>
          <a:solidFill>
            <a:schemeClr val="bg1">
              <a:lumMod val="95000"/>
            </a:schemeClr>
          </a:solidFill>
        </p:spPr>
        <p:txBody>
          <a:bodyPr anchor="ctr" anchorCtr="0"/>
          <a:lstStyle>
            <a:lvl1pPr algn="ctr">
              <a:buFont typeface="Arial" panose="020B0604020202020204" pitchFamily="34" charset="0"/>
              <a:buNone/>
              <a:defRPr sz="1000"/>
            </a:lvl1pPr>
          </a:lstStyle>
          <a:p>
            <a:r>
              <a:rPr lang="pl-PL"/>
              <a:t>Kliknij ikonę, aby dodać obraz</a:t>
            </a:r>
            <a:endParaRPr lang="pl-PL" dirty="0"/>
          </a:p>
        </p:txBody>
      </p:sp>
    </p:spTree>
    <p:extLst>
      <p:ext uri="{BB962C8B-B14F-4D97-AF65-F5344CB8AC3E}">
        <p14:creationId xmlns:p14="http://schemas.microsoft.com/office/powerpoint/2010/main" val="1453987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 preserve="1">
  <p:cSld name="1_Slajd - tytuł + zawartość bez pask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96BE561E-99B3-4335-3AEE-43699306B9E0}"/>
              </a:ext>
            </a:extLst>
          </p:cNvPr>
          <p:cNvSpPr>
            <a:spLocks noGrp="1"/>
          </p:cNvSpPr>
          <p:nvPr>
            <p:ph type="sldNum" sz="quarter" idx="10"/>
          </p:nvPr>
        </p:nvSpPr>
        <p:spPr/>
        <p:txBody>
          <a:bodyPr/>
          <a:lstStyle/>
          <a:p>
            <a:fld id="{EB4015AA-59F6-416B-87A6-8E3D940284E2}" type="slidenum">
              <a:rPr lang="pl-PL" smtClean="0"/>
              <a:pPr/>
              <a:t>‹#›</a:t>
            </a:fld>
            <a:endParaRPr lang="pl-PL" dirty="0"/>
          </a:p>
        </p:txBody>
      </p:sp>
      <p:sp>
        <p:nvSpPr>
          <p:cNvPr id="6" name="Prostokąt 5">
            <a:extLst>
              <a:ext uri="{FF2B5EF4-FFF2-40B4-BE49-F238E27FC236}">
                <a16:creationId xmlns:a16="http://schemas.microsoft.com/office/drawing/2014/main" id="{630E28BA-19A4-6182-CE10-65107EDF6B75}"/>
              </a:ext>
            </a:extLst>
          </p:cNvPr>
          <p:cNvSpPr/>
          <p:nvPr userDrawn="1"/>
        </p:nvSpPr>
        <p:spPr>
          <a:xfrm>
            <a:off x="8585546" y="7380288"/>
            <a:ext cx="1080742"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3169991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woObj" preserve="1">
  <p:cSld name="1_Slajd - tytuł + 2 elementy zawartości bez pask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25906" y="1979837"/>
            <a:ext cx="4140000" cy="4680018"/>
          </a:xfrm>
        </p:spPr>
        <p:txBody>
          <a:bodyPr/>
          <a:lstStyle/>
          <a:p>
            <a:pPr lvl="0"/>
            <a:r>
              <a:rPr lang="pl-PL" dirty="0"/>
              <a:t>Kliknij, aby edytować style wzorca tekstu</a:t>
            </a:r>
          </a:p>
          <a:p>
            <a:pPr lvl="1"/>
            <a:r>
              <a:rPr lang="pl-PL" dirty="0"/>
              <a:t>Drugi poziom</a:t>
            </a:r>
          </a:p>
          <a:p>
            <a:pPr lvl="2"/>
            <a:r>
              <a:rPr lang="pl-PL" dirty="0"/>
              <a:t>Trzeci poziom</a:t>
            </a:r>
          </a:p>
        </p:txBody>
      </p:sp>
      <p:sp>
        <p:nvSpPr>
          <p:cNvPr id="4" name="Content Placeholder 3"/>
          <p:cNvSpPr>
            <a:spLocks noGrp="1"/>
          </p:cNvSpPr>
          <p:nvPr>
            <p:ph sz="half" idx="2"/>
          </p:nvPr>
        </p:nvSpPr>
        <p:spPr>
          <a:xfrm>
            <a:off x="5525906" y="1979613"/>
            <a:ext cx="4140000" cy="4680226"/>
          </a:xfrm>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9A72189C-757E-47DF-313E-E0F36399C09C}"/>
              </a:ext>
            </a:extLst>
          </p:cNvPr>
          <p:cNvSpPr>
            <a:spLocks noGrp="1"/>
          </p:cNvSpPr>
          <p:nvPr>
            <p:ph type="sldNum" sz="quarter" idx="10"/>
          </p:nvPr>
        </p:nvSpPr>
        <p:spPr/>
        <p:txBody>
          <a:bodyPr/>
          <a:lstStyle/>
          <a:p>
            <a:fld id="{EB4015AA-59F6-416B-87A6-8E3D940284E2}" type="slidenum">
              <a:rPr lang="pl-PL" smtClean="0"/>
              <a:pPr/>
              <a:t>‹#›</a:t>
            </a:fld>
            <a:endParaRPr lang="pl-PL" dirty="0"/>
          </a:p>
        </p:txBody>
      </p:sp>
      <p:sp>
        <p:nvSpPr>
          <p:cNvPr id="6" name="Prostokąt 5">
            <a:extLst>
              <a:ext uri="{FF2B5EF4-FFF2-40B4-BE49-F238E27FC236}">
                <a16:creationId xmlns:a16="http://schemas.microsoft.com/office/drawing/2014/main" id="{E363107C-97A9-9A5D-A2A2-E6ABB7ED4C62}"/>
              </a:ext>
            </a:extLst>
          </p:cNvPr>
          <p:cNvSpPr/>
          <p:nvPr userDrawn="1"/>
        </p:nvSpPr>
        <p:spPr>
          <a:xfrm>
            <a:off x="8585546" y="7380288"/>
            <a:ext cx="1080742"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2895970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5525" y="899836"/>
            <a:ext cx="8640381" cy="1080001"/>
          </a:xfrm>
          <a:prstGeom prst="rect">
            <a:avLst/>
          </a:prstGeom>
        </p:spPr>
        <p:txBody>
          <a:bodyPr vert="horz" lIns="0" tIns="0" rIns="0" bIns="0" rtlCol="0" anchor="t" anchorCtr="0">
            <a:normAutofit/>
          </a:bodyPr>
          <a:lstStyle/>
          <a:p>
            <a:r>
              <a:rPr lang="pl-PL" dirty="0"/>
              <a:t>Kliknij, aby edytować styl</a:t>
            </a:r>
            <a:endParaRPr lang="en-US" dirty="0"/>
          </a:p>
        </p:txBody>
      </p:sp>
      <p:sp>
        <p:nvSpPr>
          <p:cNvPr id="3" name="Text Placeholder 2"/>
          <p:cNvSpPr>
            <a:spLocks noGrp="1"/>
          </p:cNvSpPr>
          <p:nvPr>
            <p:ph type="body" idx="1"/>
          </p:nvPr>
        </p:nvSpPr>
        <p:spPr>
          <a:xfrm>
            <a:off x="1025907" y="1979837"/>
            <a:ext cx="8640382" cy="4680002"/>
          </a:xfrm>
          <a:prstGeom prst="rect">
            <a:avLst/>
          </a:prstGeom>
        </p:spPr>
        <p:txBody>
          <a:bodyPr vert="horz" lIns="0" tIns="0" rIns="0" bIns="0" rtlCol="0">
            <a:normAutofit/>
          </a:bodyPr>
          <a:lstStyle/>
          <a:p>
            <a:pPr lvl="0"/>
            <a:r>
              <a:rPr lang="pl-PL" dirty="0"/>
              <a:t>Kliknij, aby edytować style wzorca tekstu</a:t>
            </a:r>
          </a:p>
          <a:p>
            <a:pPr lvl="1"/>
            <a:r>
              <a:rPr lang="pl-PL" dirty="0"/>
              <a:t>Drugi poziom</a:t>
            </a:r>
          </a:p>
          <a:p>
            <a:pPr lvl="2"/>
            <a:r>
              <a:rPr lang="pl-PL" dirty="0"/>
              <a:t>Trzeci poziom</a:t>
            </a:r>
            <a:endParaRPr lang="en-US" dirty="0"/>
          </a:p>
        </p:txBody>
      </p:sp>
      <p:sp>
        <p:nvSpPr>
          <p:cNvPr id="10" name="Prostokąt 9">
            <a:extLst>
              <a:ext uri="{FF2B5EF4-FFF2-40B4-BE49-F238E27FC236}">
                <a16:creationId xmlns:a16="http://schemas.microsoft.com/office/drawing/2014/main" id="{617E16B8-2BD0-D12E-978E-94E428DF9717}"/>
              </a:ext>
            </a:extLst>
          </p:cNvPr>
          <p:cNvSpPr/>
          <p:nvPr userDrawn="1"/>
        </p:nvSpPr>
        <p:spPr>
          <a:xfrm>
            <a:off x="1025870" y="0"/>
            <a:ext cx="1080742" cy="1793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2" name="Prostokąt 11">
            <a:extLst>
              <a:ext uri="{FF2B5EF4-FFF2-40B4-BE49-F238E27FC236}">
                <a16:creationId xmlns:a16="http://schemas.microsoft.com/office/drawing/2014/main" id="{662915FD-1FF3-5CF3-5C57-034114B5E6A2}"/>
              </a:ext>
            </a:extLst>
          </p:cNvPr>
          <p:cNvSpPr/>
          <p:nvPr userDrawn="1"/>
        </p:nvSpPr>
        <p:spPr>
          <a:xfrm>
            <a:off x="2106612" y="0"/>
            <a:ext cx="7559293"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Symbol zastępczy numeru slajdu 3">
            <a:extLst>
              <a:ext uri="{FF2B5EF4-FFF2-40B4-BE49-F238E27FC236}">
                <a16:creationId xmlns:a16="http://schemas.microsoft.com/office/drawing/2014/main" id="{5026AD61-FC69-65FC-05E3-06AA14C89304}"/>
              </a:ext>
            </a:extLst>
          </p:cNvPr>
          <p:cNvSpPr>
            <a:spLocks noGrp="1"/>
          </p:cNvSpPr>
          <p:nvPr>
            <p:ph type="sldNum" sz="quarter" idx="4"/>
          </p:nvPr>
        </p:nvSpPr>
        <p:spPr>
          <a:xfrm>
            <a:off x="8585200" y="7019837"/>
            <a:ext cx="1080000" cy="180000"/>
          </a:xfrm>
          <a:prstGeom prst="rect">
            <a:avLst/>
          </a:prstGeom>
          <a:noFill/>
        </p:spPr>
        <p:txBody>
          <a:bodyPr vert="horz" lIns="0" tIns="72000" rIns="0" bIns="72000" rtlCol="0" anchor="ctr" anchorCtr="0"/>
          <a:lstStyle>
            <a:lvl1pPr algn="r">
              <a:defRPr sz="1000">
                <a:solidFill>
                  <a:schemeClr val="tx2"/>
                </a:solidFill>
                <a:latin typeface="Open Sans" pitchFamily="2" charset="0"/>
                <a:ea typeface="Open Sans" pitchFamily="2" charset="0"/>
                <a:cs typeface="Open Sans" pitchFamily="2" charset="0"/>
              </a:defRPr>
            </a:lvl1pPr>
          </a:lstStyle>
          <a:p>
            <a:fld id="{EB4015AA-59F6-416B-87A6-8E3D940284E2}" type="slidenum">
              <a:rPr lang="pl-PL" smtClean="0"/>
              <a:pPr/>
              <a:t>‹#›</a:t>
            </a:fld>
            <a:endParaRPr lang="pl-PL" dirty="0"/>
          </a:p>
        </p:txBody>
      </p:sp>
      <p:sp>
        <p:nvSpPr>
          <p:cNvPr id="7" name="Prostokąt 6">
            <a:extLst>
              <a:ext uri="{FF2B5EF4-FFF2-40B4-BE49-F238E27FC236}">
                <a16:creationId xmlns:a16="http://schemas.microsoft.com/office/drawing/2014/main" id="{4C2A84FB-402E-BB6C-632B-D1ADD49B7D8C}"/>
              </a:ext>
            </a:extLst>
          </p:cNvPr>
          <p:cNvSpPr/>
          <p:nvPr userDrawn="1"/>
        </p:nvSpPr>
        <p:spPr>
          <a:xfrm>
            <a:off x="8585546" y="7380288"/>
            <a:ext cx="1080742"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3286163953"/>
      </p:ext>
    </p:extLst>
  </p:cSld>
  <p:clrMap bg1="lt1" tx1="dk1" bg2="lt2" tx2="dk2" accent1="accent1" accent2="accent2" accent3="accent3" accent4="accent4" accent5="accent5" accent6="accent6" hlink="hlink" folHlink="folHlink"/>
  <p:sldLayoutIdLst>
    <p:sldLayoutId id="2147483709" r:id="rId1"/>
    <p:sldLayoutId id="2147483725" r:id="rId2"/>
    <p:sldLayoutId id="2147483720" r:id="rId3"/>
    <p:sldLayoutId id="2147483721" r:id="rId4"/>
    <p:sldLayoutId id="2147483710" r:id="rId5"/>
    <p:sldLayoutId id="2147483712" r:id="rId6"/>
    <p:sldLayoutId id="2147483726" r:id="rId7"/>
    <p:sldLayoutId id="2147483740" r:id="rId8"/>
    <p:sldLayoutId id="2147483723" r:id="rId9"/>
    <p:sldLayoutId id="2147483728" r:id="rId10"/>
  </p:sldLayoutIdLst>
  <p:hf hdr="0" ftr="0"/>
  <p:txStyles>
    <p:titleStyle>
      <a:lvl1pPr algn="l" defTabSz="1007943" rtl="0" eaLnBrk="1" latinLnBrk="0" hangingPunct="1">
        <a:lnSpc>
          <a:spcPts val="3600"/>
        </a:lnSpc>
        <a:spcBef>
          <a:spcPct val="0"/>
        </a:spcBef>
        <a:buNone/>
        <a:defRPr sz="2800" b="1" kern="1200">
          <a:solidFill>
            <a:schemeClr val="tx2"/>
          </a:solidFill>
          <a:latin typeface="Open Sans" pitchFamily="2" charset="0"/>
          <a:ea typeface="Open Sans" pitchFamily="2" charset="0"/>
          <a:cs typeface="Open Sans" pitchFamily="2" charset="0"/>
        </a:defRPr>
      </a:lvl1pPr>
    </p:titleStyle>
    <p:bodyStyle>
      <a:lvl1pPr marL="251986" indent="-251986" algn="l" defTabSz="1007943" rtl="0" eaLnBrk="1" latinLnBrk="0" hangingPunct="1">
        <a:lnSpc>
          <a:spcPts val="2400"/>
        </a:lnSpc>
        <a:spcBef>
          <a:spcPts val="1102"/>
        </a:spcBef>
        <a:buClr>
          <a:schemeClr val="accent1"/>
        </a:buClr>
        <a:buFontTx/>
        <a:buBlip>
          <a:blip r:embed="rId12"/>
        </a:buBlip>
        <a:defRPr sz="1800" kern="1200">
          <a:solidFill>
            <a:schemeClr val="tx1"/>
          </a:solidFill>
          <a:latin typeface="Open Sans" pitchFamily="2" charset="0"/>
          <a:ea typeface="Open Sans" pitchFamily="2" charset="0"/>
          <a:cs typeface="Open Sans" pitchFamily="2" charset="0"/>
        </a:defRPr>
      </a:lvl1pPr>
      <a:lvl2pPr marL="755957" indent="-251986" algn="l" defTabSz="1007943" rtl="0" eaLnBrk="1" latinLnBrk="0" hangingPunct="1">
        <a:lnSpc>
          <a:spcPts val="2400"/>
        </a:lnSpc>
        <a:spcBef>
          <a:spcPts val="551"/>
        </a:spcBef>
        <a:buFontTx/>
        <a:buBlip>
          <a:blip r:embed="rId13"/>
        </a:buBlip>
        <a:defRPr sz="1800" kern="1200">
          <a:solidFill>
            <a:schemeClr val="tx1"/>
          </a:solidFill>
          <a:latin typeface="Open Sans" pitchFamily="2" charset="0"/>
          <a:ea typeface="Open Sans" pitchFamily="2" charset="0"/>
          <a:cs typeface="Open Sans" pitchFamily="2" charset="0"/>
        </a:defRPr>
      </a:lvl2pPr>
      <a:lvl3pPr marL="1259929" indent="-251986" algn="l" defTabSz="1007943" rtl="0" eaLnBrk="1" latinLnBrk="0" hangingPunct="1">
        <a:lnSpc>
          <a:spcPts val="2400"/>
        </a:lnSpc>
        <a:spcBef>
          <a:spcPts val="551"/>
        </a:spcBef>
        <a:buFontTx/>
        <a:buBlip>
          <a:blip r:embed="rId14"/>
        </a:buBlip>
        <a:defRPr sz="1800" kern="1200">
          <a:solidFill>
            <a:schemeClr val="tx1"/>
          </a:solidFill>
          <a:latin typeface="Open Sans" pitchFamily="2" charset="0"/>
          <a:ea typeface="Open Sans" pitchFamily="2" charset="0"/>
          <a:cs typeface="Open Sans" pitchFamily="2" charset="0"/>
        </a:defRPr>
      </a:lvl3pPr>
      <a:lvl4pPr marL="1763900" indent="-251986" algn="l" defTabSz="1007943"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4pPr>
      <a:lvl5pPr marL="2267872" indent="-251986" algn="l" defTabSz="1007943"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93" userDrawn="1">
          <p15:clr>
            <a:srgbClr val="F26B43"/>
          </p15:clr>
        </p15:guide>
        <p15:guide id="2" pos="419" userDrawn="1">
          <p15:clr>
            <a:srgbClr val="F26B43"/>
          </p15:clr>
        </p15:guide>
        <p15:guide id="3" pos="646" userDrawn="1">
          <p15:clr>
            <a:srgbClr val="F26B43"/>
          </p15:clr>
        </p15:guide>
        <p15:guide id="4" pos="873" userDrawn="1">
          <p15:clr>
            <a:srgbClr val="F26B43"/>
          </p15:clr>
        </p15:guide>
        <p15:guide id="5" pos="1100" userDrawn="1">
          <p15:clr>
            <a:srgbClr val="F26B43"/>
          </p15:clr>
        </p15:guide>
        <p15:guide id="6" pos="1327" userDrawn="1">
          <p15:clr>
            <a:srgbClr val="F26B43"/>
          </p15:clr>
        </p15:guide>
        <p15:guide id="7" pos="1553" userDrawn="1">
          <p15:clr>
            <a:srgbClr val="F26B43"/>
          </p15:clr>
        </p15:guide>
        <p15:guide id="8" pos="1780" userDrawn="1">
          <p15:clr>
            <a:srgbClr val="F26B43"/>
          </p15:clr>
        </p15:guide>
        <p15:guide id="9" pos="2007" userDrawn="1">
          <p15:clr>
            <a:srgbClr val="F26B43"/>
          </p15:clr>
        </p15:guide>
        <p15:guide id="10" pos="2234" userDrawn="1">
          <p15:clr>
            <a:srgbClr val="F26B43"/>
          </p15:clr>
        </p15:guide>
        <p15:guide id="11" pos="2460" userDrawn="1">
          <p15:clr>
            <a:srgbClr val="F26B43"/>
          </p15:clr>
        </p15:guide>
        <p15:guide id="12" pos="2687" userDrawn="1">
          <p15:clr>
            <a:srgbClr val="F26B43"/>
          </p15:clr>
        </p15:guide>
        <p15:guide id="13" pos="2914" userDrawn="1">
          <p15:clr>
            <a:srgbClr val="F26B43"/>
          </p15:clr>
        </p15:guide>
        <p15:guide id="14" pos="3141" userDrawn="1">
          <p15:clr>
            <a:srgbClr val="F26B43"/>
          </p15:clr>
        </p15:guide>
        <p15:guide id="15" pos="3368" userDrawn="1">
          <p15:clr>
            <a:srgbClr val="F26B43"/>
          </p15:clr>
        </p15:guide>
        <p15:guide id="16" pos="3594" userDrawn="1">
          <p15:clr>
            <a:srgbClr val="F26B43"/>
          </p15:clr>
        </p15:guide>
        <p15:guide id="17" pos="3821" userDrawn="1">
          <p15:clr>
            <a:srgbClr val="F26B43"/>
          </p15:clr>
        </p15:guide>
        <p15:guide id="18" pos="4048" userDrawn="1">
          <p15:clr>
            <a:srgbClr val="F26B43"/>
          </p15:clr>
        </p15:guide>
        <p15:guide id="19" pos="4275" userDrawn="1">
          <p15:clr>
            <a:srgbClr val="F26B43"/>
          </p15:clr>
        </p15:guide>
        <p15:guide id="20" pos="4501" userDrawn="1">
          <p15:clr>
            <a:srgbClr val="F26B43"/>
          </p15:clr>
        </p15:guide>
        <p15:guide id="21" pos="4728" userDrawn="1">
          <p15:clr>
            <a:srgbClr val="F26B43"/>
          </p15:clr>
        </p15:guide>
        <p15:guide id="22" pos="4955" userDrawn="1">
          <p15:clr>
            <a:srgbClr val="F26B43"/>
          </p15:clr>
        </p15:guide>
        <p15:guide id="23" pos="5182" userDrawn="1">
          <p15:clr>
            <a:srgbClr val="F26B43"/>
          </p15:clr>
        </p15:guide>
        <p15:guide id="24" pos="5408" userDrawn="1">
          <p15:clr>
            <a:srgbClr val="F26B43"/>
          </p15:clr>
        </p15:guide>
        <p15:guide id="25" pos="5635" userDrawn="1">
          <p15:clr>
            <a:srgbClr val="F26B43"/>
          </p15:clr>
        </p15:guide>
        <p15:guide id="26" pos="5862" userDrawn="1">
          <p15:clr>
            <a:srgbClr val="F26B43"/>
          </p15:clr>
        </p15:guide>
        <p15:guide id="27" pos="6089" userDrawn="1">
          <p15:clr>
            <a:srgbClr val="F26B43"/>
          </p15:clr>
        </p15:guide>
        <p15:guide id="28" pos="6316" userDrawn="1">
          <p15:clr>
            <a:srgbClr val="F26B43"/>
          </p15:clr>
        </p15:guide>
        <p15:guide id="29" pos="6542" userDrawn="1">
          <p15:clr>
            <a:srgbClr val="F26B43"/>
          </p15:clr>
        </p15:guide>
        <p15:guide id="30" orient="horz" pos="113" userDrawn="1">
          <p15:clr>
            <a:srgbClr val="F26B43"/>
          </p15:clr>
        </p15:guide>
        <p15:guide id="31" orient="horz" pos="340" userDrawn="1">
          <p15:clr>
            <a:srgbClr val="F26B43"/>
          </p15:clr>
        </p15:guide>
        <p15:guide id="32" orient="horz" pos="567" userDrawn="1">
          <p15:clr>
            <a:srgbClr val="F26B43"/>
          </p15:clr>
        </p15:guide>
        <p15:guide id="33" orient="horz" pos="794" userDrawn="1">
          <p15:clr>
            <a:srgbClr val="F26B43"/>
          </p15:clr>
        </p15:guide>
        <p15:guide id="34" orient="horz" pos="1020" userDrawn="1">
          <p15:clr>
            <a:srgbClr val="F26B43"/>
          </p15:clr>
        </p15:guide>
        <p15:guide id="35" orient="horz" pos="1247" userDrawn="1">
          <p15:clr>
            <a:srgbClr val="F26B43"/>
          </p15:clr>
        </p15:guide>
        <p15:guide id="36" orient="horz" pos="1474" userDrawn="1">
          <p15:clr>
            <a:srgbClr val="F26B43"/>
          </p15:clr>
        </p15:guide>
        <p15:guide id="37" orient="horz" pos="1701" userDrawn="1">
          <p15:clr>
            <a:srgbClr val="F26B43"/>
          </p15:clr>
        </p15:guide>
        <p15:guide id="38" orient="horz" pos="1927" userDrawn="1">
          <p15:clr>
            <a:srgbClr val="F26B43"/>
          </p15:clr>
        </p15:guide>
        <p15:guide id="39" orient="horz" pos="2154" userDrawn="1">
          <p15:clr>
            <a:srgbClr val="F26B43"/>
          </p15:clr>
        </p15:guide>
        <p15:guide id="40" orient="horz" pos="2381" userDrawn="1">
          <p15:clr>
            <a:srgbClr val="F26B43"/>
          </p15:clr>
        </p15:guide>
        <p15:guide id="41" orient="horz" pos="2608" userDrawn="1">
          <p15:clr>
            <a:srgbClr val="F26B43"/>
          </p15:clr>
        </p15:guide>
        <p15:guide id="42" orient="horz" pos="2835" userDrawn="1">
          <p15:clr>
            <a:srgbClr val="F26B43"/>
          </p15:clr>
        </p15:guide>
        <p15:guide id="43" orient="horz" pos="3061" userDrawn="1">
          <p15:clr>
            <a:srgbClr val="F26B43"/>
          </p15:clr>
        </p15:guide>
        <p15:guide id="44" orient="horz" pos="3288" userDrawn="1">
          <p15:clr>
            <a:srgbClr val="F26B43"/>
          </p15:clr>
        </p15:guide>
        <p15:guide id="45" orient="horz" pos="3515" userDrawn="1">
          <p15:clr>
            <a:srgbClr val="F26B43"/>
          </p15:clr>
        </p15:guide>
        <p15:guide id="46" orient="horz" pos="3742" userDrawn="1">
          <p15:clr>
            <a:srgbClr val="F26B43"/>
          </p15:clr>
        </p15:guide>
        <p15:guide id="47" orient="horz" pos="3968" userDrawn="1">
          <p15:clr>
            <a:srgbClr val="F26B43"/>
          </p15:clr>
        </p15:guide>
        <p15:guide id="48" orient="horz" pos="4195" userDrawn="1">
          <p15:clr>
            <a:srgbClr val="F26B43"/>
          </p15:clr>
        </p15:guide>
        <p15:guide id="49" orient="horz" pos="4422" userDrawn="1">
          <p15:clr>
            <a:srgbClr val="F26B43"/>
          </p15:clr>
        </p15:guide>
        <p15:guide id="50" orient="horz" pos="464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hyperlink" Target="https://sowa2021.efs.gov.pl/"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r>
              <a:rPr lang="pl-PL" dirty="0" smtClean="0"/>
              <a:t>Spotkanie informacyjne w </a:t>
            </a:r>
            <a:r>
              <a:rPr lang="pl-PL" dirty="0"/>
              <a:t>ramach naboru nr: FEDS.07.09-IP.02-081/24</a:t>
            </a:r>
            <a:r>
              <a:rPr lang="pl-PL" dirty="0">
                <a:latin typeface="Arial" panose="020B0604020202020204" pitchFamily="34" charset="0"/>
                <a:ea typeface="Times New Roman" panose="02020603050405020304" pitchFamily="18" charset="0"/>
                <a:cs typeface="Arial" panose="020B0604020202020204" pitchFamily="34" charset="0"/>
              </a:rPr>
              <a:t/>
            </a:r>
            <a:br>
              <a:rPr lang="pl-PL" dirty="0">
                <a:latin typeface="Arial" panose="020B0604020202020204" pitchFamily="34" charset="0"/>
                <a:ea typeface="Times New Roman" panose="02020603050405020304" pitchFamily="18" charset="0"/>
                <a:cs typeface="Arial" panose="020B0604020202020204" pitchFamily="34" charset="0"/>
              </a:rPr>
            </a:br>
            <a:r>
              <a:rPr lang="pl-PL" dirty="0" smtClean="0"/>
              <a:t> </a:t>
            </a:r>
            <a:endParaRPr lang="pl-PL" dirty="0"/>
          </a:p>
        </p:txBody>
      </p:sp>
      <p:sp>
        <p:nvSpPr>
          <p:cNvPr id="3" name="Podtytuł 2"/>
          <p:cNvSpPr>
            <a:spLocks noGrp="1"/>
          </p:cNvSpPr>
          <p:nvPr>
            <p:ph type="subTitle" idx="1"/>
          </p:nvPr>
        </p:nvSpPr>
        <p:spPr>
          <a:xfrm>
            <a:off x="1385888" y="4355901"/>
            <a:ext cx="7920037" cy="1585893"/>
          </a:xfrm>
        </p:spPr>
        <p:txBody>
          <a:bodyPr>
            <a:normAutofit fontScale="70000" lnSpcReduction="20000"/>
          </a:bodyPr>
          <a:lstStyle/>
          <a:p>
            <a:r>
              <a:rPr lang="pl-PL" dirty="0"/>
              <a:t>Spotkanie jest realizowane ramach projektu „Pomoc Techniczna DWUP – EFS+” na  2024 r. i jest współfinansowane ze środków Unii Europejskiej w ramach Europejskiego Funduszu Społecznego</a:t>
            </a:r>
          </a:p>
          <a:p>
            <a:endParaRPr lang="pl-PL" dirty="0"/>
          </a:p>
        </p:txBody>
      </p:sp>
      <p:sp>
        <p:nvSpPr>
          <p:cNvPr id="4" name="Symbol zastępczy daty 3"/>
          <p:cNvSpPr>
            <a:spLocks noGrp="1"/>
          </p:cNvSpPr>
          <p:nvPr>
            <p:ph type="dt" sz="half" idx="10"/>
          </p:nvPr>
        </p:nvSpPr>
        <p:spPr/>
        <p:txBody>
          <a:bodyPr/>
          <a:lstStyle/>
          <a:p>
            <a:fld id="{68EEE8EE-D7CF-4F1D-849B-3E54D1DD80B0}" type="datetime1">
              <a:rPr lang="pl-PL" smtClean="0"/>
              <a:t>08.04.2024</a:t>
            </a:fld>
            <a:endParaRPr lang="pl-PL" dirty="0"/>
          </a:p>
        </p:txBody>
      </p:sp>
    </p:spTree>
    <p:extLst>
      <p:ext uri="{BB962C8B-B14F-4D97-AF65-F5344CB8AC3E}">
        <p14:creationId xmlns:p14="http://schemas.microsoft.com/office/powerpoint/2010/main" val="1614565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6" y="251445"/>
            <a:ext cx="8784495" cy="6768392"/>
          </a:xfrm>
        </p:spPr>
        <p:txBody>
          <a:bodyPr>
            <a:normAutofit fontScale="40000" lnSpcReduction="20000"/>
          </a:bodyPr>
          <a:lstStyle/>
          <a:p>
            <a:pPr marL="0" indent="0">
              <a:buNone/>
            </a:pPr>
            <a:r>
              <a:rPr lang="pl-PL" sz="5100" b="1" u="sng" dirty="0">
                <a:latin typeface="Arial" panose="020B0604020202020204" pitchFamily="34" charset="0"/>
                <a:cs typeface="Arial" panose="020B0604020202020204" pitchFamily="34" charset="0"/>
              </a:rPr>
              <a:t>Typy Wnioskodawców/Beneficjentów oraz Partnerów</a:t>
            </a:r>
          </a:p>
          <a:p>
            <a:pPr marL="0" indent="0">
              <a:buNone/>
            </a:pPr>
            <a:r>
              <a:rPr lang="pl-PL" sz="5100" dirty="0">
                <a:latin typeface="Arial" panose="020B0604020202020204" pitchFamily="34" charset="0"/>
                <a:cs typeface="Arial" panose="020B0604020202020204" pitchFamily="34" charset="0"/>
              </a:rPr>
              <a:t>Wnioski w naborze mogą składać następujące podmioty (Wnioskodawcy/ Beneficjenci</a:t>
            </a:r>
            <a:r>
              <a:rPr lang="pl-PL" sz="5100" dirty="0" smtClean="0">
                <a:latin typeface="Arial" panose="020B0604020202020204" pitchFamily="34" charset="0"/>
                <a:cs typeface="Arial" panose="020B0604020202020204" pitchFamily="34" charset="0"/>
              </a:rPr>
              <a:t>)</a:t>
            </a:r>
            <a:r>
              <a:rPr lang="pl-PL" sz="5100" dirty="0" smtClean="0">
                <a:latin typeface="+mn-lt"/>
                <a:cs typeface="Arial" panose="020B0604020202020204" pitchFamily="34" charset="0"/>
              </a:rPr>
              <a:t>:</a:t>
            </a:r>
            <a:endParaRPr lang="pl-PL" sz="5100" dirty="0">
              <a:latin typeface="+mn-lt"/>
            </a:endParaRPr>
          </a:p>
          <a:p>
            <a:pPr>
              <a:lnSpc>
                <a:spcPct val="120000"/>
              </a:lnSpc>
            </a:pPr>
            <a:r>
              <a:rPr lang="pl-PL" sz="4500" dirty="0" smtClean="0">
                <a:latin typeface="Arial" panose="020B0604020202020204" pitchFamily="34" charset="0"/>
                <a:cs typeface="Arial" panose="020B0604020202020204" pitchFamily="34" charset="0"/>
              </a:rPr>
              <a:t>Lokalne Grupy Działania, </a:t>
            </a:r>
          </a:p>
          <a:p>
            <a:pPr>
              <a:lnSpc>
                <a:spcPct val="120000"/>
              </a:lnSpc>
            </a:pPr>
            <a:r>
              <a:rPr lang="pl-PL" sz="4500" dirty="0" smtClean="0">
                <a:latin typeface="Arial" panose="020B0604020202020204" pitchFamily="34" charset="0"/>
                <a:cs typeface="Arial" panose="020B0604020202020204" pitchFamily="34" charset="0"/>
              </a:rPr>
              <a:t>Izby gospodarcze, </a:t>
            </a:r>
          </a:p>
          <a:p>
            <a:pPr>
              <a:lnSpc>
                <a:spcPct val="120000"/>
              </a:lnSpc>
            </a:pPr>
            <a:r>
              <a:rPr lang="pl-PL" sz="4500" dirty="0" smtClean="0">
                <a:latin typeface="Arial" panose="020B0604020202020204" pitchFamily="34" charset="0"/>
                <a:cs typeface="Arial" panose="020B0604020202020204" pitchFamily="34" charset="0"/>
              </a:rPr>
              <a:t>Jednostki Samorządu Terytorialnego, </a:t>
            </a:r>
          </a:p>
          <a:p>
            <a:pPr>
              <a:lnSpc>
                <a:spcPct val="120000"/>
              </a:lnSpc>
            </a:pPr>
            <a:r>
              <a:rPr lang="pl-PL" sz="4500" dirty="0" smtClean="0">
                <a:latin typeface="Arial" panose="020B0604020202020204" pitchFamily="34" charset="0"/>
                <a:cs typeface="Arial" panose="020B0604020202020204" pitchFamily="34" charset="0"/>
              </a:rPr>
              <a:t>Instytucje rynku pracy, </a:t>
            </a:r>
          </a:p>
          <a:p>
            <a:pPr>
              <a:lnSpc>
                <a:spcPct val="120000"/>
              </a:lnSpc>
            </a:pPr>
            <a:r>
              <a:rPr lang="pl-PL" sz="4500" dirty="0" smtClean="0">
                <a:latin typeface="Arial" panose="020B0604020202020204" pitchFamily="34" charset="0"/>
                <a:cs typeface="Arial" panose="020B0604020202020204" pitchFamily="34" charset="0"/>
              </a:rPr>
              <a:t>Instytucje otoczenia biznesu, </a:t>
            </a:r>
          </a:p>
          <a:p>
            <a:pPr>
              <a:lnSpc>
                <a:spcPct val="120000"/>
              </a:lnSpc>
            </a:pPr>
            <a:r>
              <a:rPr lang="pl-PL" sz="4500" dirty="0" smtClean="0">
                <a:latin typeface="Arial" panose="020B0604020202020204" pitchFamily="34" charset="0"/>
                <a:cs typeface="Arial" panose="020B0604020202020204" pitchFamily="34" charset="0"/>
              </a:rPr>
              <a:t>Podmioty świadczące usługi publiczne w ramach realizacji obowiązków własnych jednostek samorządu terytorialnego, </a:t>
            </a:r>
          </a:p>
          <a:p>
            <a:pPr>
              <a:lnSpc>
                <a:spcPct val="120000"/>
              </a:lnSpc>
            </a:pPr>
            <a:r>
              <a:rPr lang="pl-PL" sz="4500" dirty="0" smtClean="0">
                <a:latin typeface="Arial" panose="020B0604020202020204" pitchFamily="34" charset="0"/>
                <a:cs typeface="Arial" panose="020B0604020202020204" pitchFamily="34" charset="0"/>
              </a:rPr>
              <a:t>Partnerzy gospodarczy, </a:t>
            </a:r>
          </a:p>
          <a:p>
            <a:pPr>
              <a:lnSpc>
                <a:spcPct val="120000"/>
              </a:lnSpc>
            </a:pPr>
            <a:r>
              <a:rPr lang="pl-PL" sz="4500" dirty="0" smtClean="0">
                <a:latin typeface="Arial" panose="020B0604020202020204" pitchFamily="34" charset="0"/>
                <a:cs typeface="Arial" panose="020B0604020202020204" pitchFamily="34" charset="0"/>
              </a:rPr>
              <a:t>Organizacje zrzeszające pracodawców, </a:t>
            </a:r>
          </a:p>
          <a:p>
            <a:pPr>
              <a:lnSpc>
                <a:spcPct val="120000"/>
              </a:lnSpc>
            </a:pPr>
            <a:r>
              <a:rPr lang="pl-PL" sz="4500" dirty="0" smtClean="0">
                <a:latin typeface="Arial" panose="020B0604020202020204" pitchFamily="34" charset="0"/>
                <a:cs typeface="Arial" panose="020B0604020202020204" pitchFamily="34" charset="0"/>
              </a:rPr>
              <a:t>Organizacje pozarządowe, </a:t>
            </a:r>
          </a:p>
          <a:p>
            <a:pPr>
              <a:lnSpc>
                <a:spcPct val="120000"/>
              </a:lnSpc>
            </a:pPr>
            <a:r>
              <a:rPr lang="pl-PL" sz="4500" dirty="0" smtClean="0">
                <a:latin typeface="Arial" panose="020B0604020202020204" pitchFamily="34" charset="0"/>
                <a:cs typeface="Arial" panose="020B0604020202020204" pitchFamily="34" charset="0"/>
              </a:rPr>
              <a:t>Jednostki </a:t>
            </a:r>
            <a:r>
              <a:rPr lang="pl-PL" sz="4500" dirty="0">
                <a:latin typeface="Arial" panose="020B0604020202020204" pitchFamily="34" charset="0"/>
                <a:cs typeface="Arial" panose="020B0604020202020204" pitchFamily="34" charset="0"/>
              </a:rPr>
              <a:t>organizacyjne działające w imieniu jednostek samorządu terytorialnego, </a:t>
            </a:r>
          </a:p>
          <a:p>
            <a:pPr>
              <a:lnSpc>
                <a:spcPct val="120000"/>
              </a:lnSpc>
            </a:pPr>
            <a:r>
              <a:rPr lang="pl-PL" sz="4500" dirty="0" smtClean="0">
                <a:latin typeface="Arial" panose="020B0604020202020204" pitchFamily="34" charset="0"/>
                <a:cs typeface="Arial" panose="020B0604020202020204" pitchFamily="34" charset="0"/>
              </a:rPr>
              <a:t>Związki </a:t>
            </a:r>
            <a:r>
              <a:rPr lang="pl-PL" sz="4500" dirty="0">
                <a:latin typeface="Arial" panose="020B0604020202020204" pitchFamily="34" charset="0"/>
                <a:cs typeface="Arial" panose="020B0604020202020204" pitchFamily="34" charset="0"/>
              </a:rPr>
              <a:t>zawodowe, </a:t>
            </a:r>
          </a:p>
          <a:p>
            <a:pPr>
              <a:lnSpc>
                <a:spcPct val="120000"/>
              </a:lnSpc>
            </a:pPr>
            <a:r>
              <a:rPr lang="pl-PL" sz="4500" dirty="0" smtClean="0">
                <a:latin typeface="Arial" panose="020B0604020202020204" pitchFamily="34" charset="0"/>
                <a:cs typeface="Arial" panose="020B0604020202020204" pitchFamily="34" charset="0"/>
              </a:rPr>
              <a:t>Administracja </a:t>
            </a:r>
            <a:r>
              <a:rPr lang="pl-PL" sz="4500" dirty="0">
                <a:latin typeface="Arial" panose="020B0604020202020204" pitchFamily="34" charset="0"/>
                <a:cs typeface="Arial" panose="020B0604020202020204" pitchFamily="34" charset="0"/>
              </a:rPr>
              <a:t>rządowa, </a:t>
            </a:r>
          </a:p>
          <a:p>
            <a:pPr>
              <a:lnSpc>
                <a:spcPct val="120000"/>
              </a:lnSpc>
            </a:pPr>
            <a:r>
              <a:rPr lang="pl-PL" sz="4500" dirty="0" smtClean="0">
                <a:latin typeface="Arial" panose="020B0604020202020204" pitchFamily="34" charset="0"/>
                <a:cs typeface="Arial" panose="020B0604020202020204" pitchFamily="34" charset="0"/>
              </a:rPr>
              <a:t>MŚP. </a:t>
            </a:r>
          </a:p>
          <a:p>
            <a:pPr marL="0" indent="0">
              <a:buNone/>
            </a:pPr>
            <a:endParaRPr lang="pl-PL" b="1" dirty="0"/>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10</a:t>
            </a:fld>
            <a:endParaRPr lang="pl-PL" dirty="0"/>
          </a:p>
        </p:txBody>
      </p:sp>
    </p:spTree>
    <p:extLst>
      <p:ext uri="{BB962C8B-B14F-4D97-AF65-F5344CB8AC3E}">
        <p14:creationId xmlns:p14="http://schemas.microsoft.com/office/powerpoint/2010/main" val="36037953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251445"/>
            <a:ext cx="8640382" cy="6408394"/>
          </a:xfrm>
        </p:spPr>
        <p:txBody>
          <a:bodyPr>
            <a:normAutofit/>
          </a:bodyPr>
          <a:lstStyle/>
          <a:p>
            <a:pPr marL="0" indent="0">
              <a:buNone/>
            </a:pPr>
            <a:r>
              <a:rPr lang="pl-PL" sz="2400" b="1" u="sng" dirty="0">
                <a:latin typeface="Arial" panose="020B0604020202020204" pitchFamily="34" charset="0"/>
                <a:cs typeface="Arial" panose="020B0604020202020204" pitchFamily="34" charset="0"/>
              </a:rPr>
              <a:t>Uczestnicy projektu</a:t>
            </a:r>
          </a:p>
          <a:p>
            <a:pPr marL="0" indent="0">
              <a:buNone/>
            </a:pPr>
            <a:r>
              <a:rPr lang="pl-PL" dirty="0">
                <a:latin typeface="Arial" panose="020B0604020202020204" pitchFamily="34" charset="0"/>
                <a:cs typeface="Arial" panose="020B0604020202020204" pitchFamily="34" charset="0"/>
              </a:rPr>
              <a:t>Wsparcie udzielane w projekcie kierowane jest do: </a:t>
            </a:r>
          </a:p>
          <a:p>
            <a:endParaRPr lang="pl-PL" dirty="0">
              <a:latin typeface="Arial" panose="020B0604020202020204" pitchFamily="34" charset="0"/>
              <a:cs typeface="Arial" panose="020B0604020202020204" pitchFamily="34" charset="0"/>
            </a:endParaRPr>
          </a:p>
          <a:p>
            <a:r>
              <a:rPr lang="pl-PL" dirty="0" smtClean="0">
                <a:latin typeface="Arial" panose="020B0604020202020204" pitchFamily="34" charset="0"/>
                <a:cs typeface="Arial" panose="020B0604020202020204" pitchFamily="34" charset="0"/>
              </a:rPr>
              <a:t>osób </a:t>
            </a:r>
            <a:r>
              <a:rPr lang="pl-PL" dirty="0">
                <a:latin typeface="Arial" panose="020B0604020202020204" pitchFamily="34" charset="0"/>
                <a:cs typeface="Arial" panose="020B0604020202020204" pitchFamily="34" charset="0"/>
              </a:rPr>
              <a:t>odchodzących z rolnictwa, </a:t>
            </a:r>
          </a:p>
          <a:p>
            <a:r>
              <a:rPr lang="pl-PL" dirty="0" smtClean="0">
                <a:latin typeface="Arial" panose="020B0604020202020204" pitchFamily="34" charset="0"/>
                <a:cs typeface="Arial" panose="020B0604020202020204" pitchFamily="34" charset="0"/>
              </a:rPr>
              <a:t>osób </a:t>
            </a:r>
            <a:r>
              <a:rPr lang="pl-PL" dirty="0">
                <a:latin typeface="Arial" panose="020B0604020202020204" pitchFamily="34" charset="0"/>
                <a:cs typeface="Arial" panose="020B0604020202020204" pitchFamily="34" charset="0"/>
              </a:rPr>
              <a:t>zatrudnionych na umowach krótkoterminowych, umowach cywilno-prawnych, </a:t>
            </a:r>
          </a:p>
          <a:p>
            <a:r>
              <a:rPr lang="pl-PL" dirty="0" smtClean="0">
                <a:latin typeface="Arial" panose="020B0604020202020204" pitchFamily="34" charset="0"/>
                <a:cs typeface="Arial" panose="020B0604020202020204" pitchFamily="34" charset="0"/>
              </a:rPr>
              <a:t>ubogich </a:t>
            </a:r>
            <a:r>
              <a:rPr lang="pl-PL" dirty="0">
                <a:latin typeface="Arial" panose="020B0604020202020204" pitchFamily="34" charset="0"/>
                <a:cs typeface="Arial" panose="020B0604020202020204" pitchFamily="34" charset="0"/>
              </a:rPr>
              <a:t>pracujących </a:t>
            </a:r>
          </a:p>
          <a:p>
            <a:endParaRPr lang="pl-PL" dirty="0">
              <a:latin typeface="Arial" panose="020B0604020202020204" pitchFamily="34" charset="0"/>
              <a:cs typeface="Arial" panose="020B0604020202020204" pitchFamily="34" charset="0"/>
            </a:endParaRPr>
          </a:p>
          <a:p>
            <a:pPr marL="0" indent="0">
              <a:buNone/>
            </a:pPr>
            <a:endParaRPr lang="pl-PL" sz="1800" dirty="0">
              <a:latin typeface="Arial" panose="020B0604020202020204" pitchFamily="34" charset="0"/>
              <a:cs typeface="Arial" panose="020B0604020202020204" pitchFamily="34" charset="0"/>
            </a:endParaRPr>
          </a:p>
          <a:p>
            <a:endParaRPr lang="pl-PL" sz="1800" dirty="0">
              <a:latin typeface="Arial" panose="020B0604020202020204" pitchFamily="34" charset="0"/>
              <a:cs typeface="Arial" panose="020B0604020202020204" pitchFamily="34" charset="0"/>
            </a:endParaRPr>
          </a:p>
          <a:p>
            <a:endParaRPr lang="pl-PL" sz="1800" dirty="0">
              <a:latin typeface="Arial" panose="020B0604020202020204" pitchFamily="34" charset="0"/>
              <a:cs typeface="Arial" panose="020B0604020202020204" pitchFamily="34" charset="0"/>
            </a:endParaRPr>
          </a:p>
          <a:p>
            <a:pPr marL="0" indent="0">
              <a:buNone/>
            </a:pPr>
            <a:endParaRPr lang="pl-PL" sz="1800" dirty="0">
              <a:latin typeface="Arial" panose="020B0604020202020204" pitchFamily="34" charset="0"/>
              <a:cs typeface="Arial" panose="020B0604020202020204" pitchFamily="34" charset="0"/>
            </a:endParaRPr>
          </a:p>
          <a:p>
            <a:endParaRPr lang="pl-PL" sz="1800" dirty="0">
              <a:latin typeface="Arial" panose="020B0604020202020204" pitchFamily="34" charset="0"/>
              <a:cs typeface="Arial" panose="020B0604020202020204" pitchFamily="34" charset="0"/>
            </a:endParaRPr>
          </a:p>
          <a:p>
            <a:pPr marL="0" lvl="0" indent="0">
              <a:spcAft>
                <a:spcPts val="300"/>
              </a:spcAft>
              <a:buNone/>
            </a:pPr>
            <a:endParaRPr lang="pl-PL"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11</a:t>
            </a:fld>
            <a:endParaRPr lang="pl-PL" dirty="0"/>
          </a:p>
        </p:txBody>
      </p:sp>
    </p:spTree>
    <p:extLst>
      <p:ext uri="{BB962C8B-B14F-4D97-AF65-F5344CB8AC3E}">
        <p14:creationId xmlns:p14="http://schemas.microsoft.com/office/powerpoint/2010/main" val="19661035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6" y="359837"/>
            <a:ext cx="8928511" cy="6300001"/>
          </a:xfrm>
        </p:spPr>
        <p:txBody>
          <a:bodyPr>
            <a:normAutofit/>
          </a:bodyPr>
          <a:lstStyle/>
          <a:p>
            <a:pPr marL="0" indent="0">
              <a:buNone/>
            </a:pPr>
            <a:endParaRPr lang="pl-PL" b="1" dirty="0" smtClean="0">
              <a:latin typeface="Arial" panose="020B0604020202020204" pitchFamily="34" charset="0"/>
              <a:cs typeface="Arial" panose="020B0604020202020204" pitchFamily="34" charset="0"/>
            </a:endParaRPr>
          </a:p>
          <a:p>
            <a:pPr marL="0" indent="0">
              <a:buNone/>
            </a:pPr>
            <a:endParaRPr lang="pl-PL" b="1" dirty="0">
              <a:latin typeface="Arial" panose="020B0604020202020204" pitchFamily="34" charset="0"/>
              <a:cs typeface="Arial" panose="020B0604020202020204" pitchFamily="34" charset="0"/>
            </a:endParaRPr>
          </a:p>
          <a:p>
            <a:pPr marL="84138" indent="0">
              <a:buNone/>
            </a:pPr>
            <a:r>
              <a:rPr lang="pl-PL" b="1" dirty="0" smtClean="0">
                <a:latin typeface="Arial" panose="020B0604020202020204" pitchFamily="34" charset="0"/>
                <a:cs typeface="Arial" panose="020B0604020202020204" pitchFamily="34" charset="0"/>
              </a:rPr>
              <a:t>Dokumentem </a:t>
            </a:r>
            <a:r>
              <a:rPr lang="pl-PL" b="1" dirty="0">
                <a:latin typeface="Arial" panose="020B0604020202020204" pitchFamily="34" charset="0"/>
                <a:cs typeface="Arial" panose="020B0604020202020204" pitchFamily="34" charset="0"/>
              </a:rPr>
              <a:t>potwierdzającym spełnienie przez uczestnika projektu kryteriów kwalifikowalności udziału w projekcie, jest w szczególności zaświadczenie/inny dokument wystawiony przez właściwy podmiot, albo oświadczenie uczestnika projektu/ podmiotu otrzymującego wsparcie, jeżeli kryterium to nie może zostać potwierdzone dokumentem wystawionym przez właściwy podmiot.</a:t>
            </a:r>
            <a:endParaRPr lang="pl-PL" b="1" dirty="0" smtClean="0">
              <a:latin typeface="Arial" panose="020B0604020202020204" pitchFamily="34" charset="0"/>
              <a:cs typeface="Arial" panose="020B0604020202020204" pitchFamily="34" charset="0"/>
            </a:endParaRPr>
          </a:p>
          <a:p>
            <a:pPr marL="84138" indent="0">
              <a:buNone/>
            </a:pPr>
            <a:endParaRPr lang="pl-PL" b="1" dirty="0">
              <a:latin typeface="Arial" panose="020B0604020202020204" pitchFamily="34" charset="0"/>
              <a:cs typeface="Arial" panose="020B0604020202020204" pitchFamily="34" charset="0"/>
            </a:endParaRPr>
          </a:p>
          <a:p>
            <a:pPr marL="84138" indent="0">
              <a:buNone/>
            </a:pPr>
            <a:endParaRPr lang="pl-PL" b="1" dirty="0" smtClean="0">
              <a:latin typeface="Arial" panose="020B0604020202020204" pitchFamily="34" charset="0"/>
              <a:cs typeface="Arial" panose="020B0604020202020204" pitchFamily="34" charset="0"/>
            </a:endParaRPr>
          </a:p>
          <a:p>
            <a:pPr marL="84138" indent="0">
              <a:buNone/>
            </a:pPr>
            <a:r>
              <a:rPr lang="pl-PL" b="1" dirty="0" smtClean="0">
                <a:latin typeface="Arial" panose="020B0604020202020204" pitchFamily="34" charset="0"/>
                <a:cs typeface="Arial" panose="020B0604020202020204" pitchFamily="34" charset="0"/>
              </a:rPr>
              <a:t>W </a:t>
            </a:r>
            <a:r>
              <a:rPr lang="pl-PL" b="1" dirty="0">
                <a:latin typeface="Arial" panose="020B0604020202020204" pitchFamily="34" charset="0"/>
                <a:cs typeface="Arial" panose="020B0604020202020204" pitchFamily="34" charset="0"/>
              </a:rPr>
              <a:t>ramach projektu Wnioskodawca nie może kierować wsparcia do swoich pracowników lub osób, z którymi ma zawarte umowy cywilno-prawne.</a:t>
            </a:r>
            <a:endParaRPr lang="pl-PL" sz="2000"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pl-PL" sz="2000" dirty="0">
              <a:effectLst/>
              <a:latin typeface="Arial" panose="020B0604020202020204" pitchFamily="34" charset="0"/>
              <a:ea typeface="Times New Roman" panose="02020603050405020304" pitchFamily="18" charset="0"/>
              <a:cs typeface="Arial" panose="020B0604020202020204" pitchFamily="34" charset="0"/>
            </a:endParaRPr>
          </a:p>
          <a:p>
            <a:endParaRPr lang="pl-P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endParaRPr lang="pl-PL" sz="2000" dirty="0">
              <a:effectLst/>
              <a:latin typeface="Arial" panose="020B0604020202020204" pitchFamily="34" charset="0"/>
              <a:ea typeface="Times New Roman" panose="02020603050405020304" pitchFamily="18" charset="0"/>
              <a:cs typeface="Arial" panose="020B0604020202020204" pitchFamily="34" charset="0"/>
            </a:endParaRPr>
          </a:p>
          <a:p>
            <a:endParaRPr lang="pl-PL" sz="2400" dirty="0">
              <a:latin typeface="Arial" panose="020B0604020202020204" pitchFamily="34" charset="0"/>
              <a:cs typeface="Arial" panose="020B0604020202020204" pitchFamily="34" charset="0"/>
            </a:endParaRPr>
          </a:p>
          <a:p>
            <a:endParaRPr lang="pl-PL" sz="2400" b="0" i="0" u="none" strike="noStrike" baseline="0" dirty="0">
              <a:solidFill>
                <a:srgbClr val="FF0000"/>
              </a:solidFill>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12</a:t>
            </a:fld>
            <a:endParaRPr lang="pl-PL" dirty="0"/>
          </a:p>
        </p:txBody>
      </p:sp>
    </p:spTree>
    <p:extLst>
      <p:ext uri="{BB962C8B-B14F-4D97-AF65-F5344CB8AC3E}">
        <p14:creationId xmlns:p14="http://schemas.microsoft.com/office/powerpoint/2010/main" val="4412155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6" y="359837"/>
            <a:ext cx="9288552" cy="6588352"/>
          </a:xfrm>
        </p:spPr>
        <p:txBody>
          <a:bodyPr>
            <a:noAutofit/>
          </a:bodyPr>
          <a:lstStyle/>
          <a:p>
            <a:pPr marL="0" indent="0">
              <a:lnSpc>
                <a:spcPct val="100000"/>
              </a:lnSpc>
              <a:spcBef>
                <a:spcPts val="600"/>
              </a:spcBef>
              <a:buNone/>
            </a:pPr>
            <a:r>
              <a:rPr lang="pl-PL" b="1" dirty="0">
                <a:latin typeface="Arial" panose="020B0604020202020204" pitchFamily="34" charset="0"/>
              </a:rPr>
              <a:t>Realizacja zasad horyzontalnych</a:t>
            </a:r>
          </a:p>
          <a:p>
            <a:pPr marL="0" indent="0">
              <a:lnSpc>
                <a:spcPct val="100000"/>
              </a:lnSpc>
              <a:spcBef>
                <a:spcPts val="600"/>
              </a:spcBef>
              <a:buNone/>
            </a:pPr>
            <a:r>
              <a:rPr lang="pl-PL" dirty="0">
                <a:latin typeface="Arial" panose="020B0604020202020204" pitchFamily="34" charset="0"/>
              </a:rPr>
              <a:t>Realizując projekty dofinansowane z FEDS 2021-2027 należy przestrzegać zasad horyzontalnych a obowiązek ich stosowania wynika z Umowy Partnerstwa, programu FEDS 2021-2027 oraz wytycznych.</a:t>
            </a:r>
          </a:p>
          <a:p>
            <a:pPr marL="0" indent="0">
              <a:lnSpc>
                <a:spcPct val="100000"/>
              </a:lnSpc>
              <a:spcBef>
                <a:spcPts val="600"/>
              </a:spcBef>
              <a:buNone/>
            </a:pPr>
            <a:r>
              <a:rPr lang="pl-PL" dirty="0">
                <a:latin typeface="Arial" panose="020B0604020202020204" pitchFamily="34" charset="0"/>
              </a:rPr>
              <a:t>Wsparcie udzielane będzie wyłącznie projektom i beneficjentom, którzy przestrzegają zasad horyzontalnych, o których mowa w art. 9 rozporządzenia ogólnego.</a:t>
            </a:r>
          </a:p>
          <a:p>
            <a:pPr marL="0" indent="0">
              <a:lnSpc>
                <a:spcPct val="100000"/>
              </a:lnSpc>
              <a:spcBef>
                <a:spcPts val="600"/>
              </a:spcBef>
              <a:buNone/>
            </a:pPr>
            <a:r>
              <a:rPr lang="pl-PL" dirty="0">
                <a:latin typeface="Arial" panose="020B0604020202020204" pitchFamily="34" charset="0"/>
              </a:rPr>
              <a:t>Projekt musi być zgodny z następującymi zasadami :</a:t>
            </a:r>
          </a:p>
          <a:p>
            <a:pPr marL="0" indent="0">
              <a:lnSpc>
                <a:spcPct val="100000"/>
              </a:lnSpc>
              <a:spcBef>
                <a:spcPts val="600"/>
              </a:spcBef>
              <a:buNone/>
            </a:pPr>
            <a:r>
              <a:rPr lang="pl-PL" dirty="0">
                <a:latin typeface="Arial" panose="020B0604020202020204" pitchFamily="34" charset="0"/>
              </a:rPr>
              <a:t>• zasadą równości kobiet i mężczyzn;</a:t>
            </a:r>
          </a:p>
          <a:p>
            <a:pPr marL="0" indent="0">
              <a:lnSpc>
                <a:spcPct val="100000"/>
              </a:lnSpc>
              <a:spcBef>
                <a:spcPts val="600"/>
              </a:spcBef>
              <a:buNone/>
            </a:pPr>
            <a:r>
              <a:rPr lang="pl-PL" dirty="0">
                <a:latin typeface="Arial" panose="020B0604020202020204" pitchFamily="34" charset="0"/>
              </a:rPr>
              <a:t>• zasadą równości szans i niedyskryminacji, w tym dostępności dla osób z niepełnosprawnością;</a:t>
            </a:r>
          </a:p>
          <a:p>
            <a:pPr marL="0" indent="0">
              <a:lnSpc>
                <a:spcPct val="100000"/>
              </a:lnSpc>
              <a:spcBef>
                <a:spcPts val="600"/>
              </a:spcBef>
              <a:buNone/>
            </a:pPr>
            <a:r>
              <a:rPr lang="pl-PL" dirty="0">
                <a:latin typeface="Arial" panose="020B0604020202020204" pitchFamily="34" charset="0"/>
              </a:rPr>
              <a:t>• zasadą zrównoważonego rozwoju, w tym zasadą „nie czyń poważnych szkód” (DNSH)</a:t>
            </a:r>
          </a:p>
          <a:p>
            <a:pPr marL="0" indent="0">
              <a:lnSpc>
                <a:spcPct val="100000"/>
              </a:lnSpc>
              <a:spcBef>
                <a:spcPts val="600"/>
              </a:spcBef>
              <a:buNone/>
            </a:pPr>
            <a:r>
              <a:rPr lang="pl-PL" dirty="0">
                <a:latin typeface="Arial" panose="020B0604020202020204" pitchFamily="34" charset="0"/>
              </a:rPr>
              <a:t>oraz:</a:t>
            </a:r>
          </a:p>
          <a:p>
            <a:pPr marL="0" indent="0">
              <a:lnSpc>
                <a:spcPct val="100000"/>
              </a:lnSpc>
              <a:spcBef>
                <a:spcPts val="600"/>
              </a:spcBef>
              <a:buNone/>
            </a:pPr>
            <a:r>
              <a:rPr lang="pl-PL" dirty="0">
                <a:latin typeface="Arial" panose="020B0604020202020204" pitchFamily="34" charset="0"/>
              </a:rPr>
              <a:t>• Kartą Praw Podstawowych Unii Europejskiej z dnia 26 października 2012 r.;</a:t>
            </a:r>
          </a:p>
          <a:p>
            <a:pPr marL="0" indent="0">
              <a:lnSpc>
                <a:spcPct val="100000"/>
              </a:lnSpc>
              <a:spcBef>
                <a:spcPts val="600"/>
              </a:spcBef>
              <a:buNone/>
            </a:pPr>
            <a:r>
              <a:rPr lang="pl-PL" dirty="0">
                <a:latin typeface="Arial" panose="020B0604020202020204" pitchFamily="34" charset="0"/>
              </a:rPr>
              <a:t>• Konwencją o Prawach Osób Niepełnosprawnych sporządzoną w Nowym Jorku dnia 13 grudnia 2006 r. (w szczególności praw ujętych w art. 5–9, art. 12, art. 16, art. 19–21, art. 24–30).</a:t>
            </a:r>
          </a:p>
          <a:p>
            <a:pPr marL="0" indent="0">
              <a:lnSpc>
                <a:spcPct val="100000"/>
              </a:lnSpc>
              <a:spcBef>
                <a:spcPts val="600"/>
              </a:spcBef>
              <a:buNone/>
            </a:pPr>
            <a:r>
              <a:rPr lang="pl-PL" dirty="0">
                <a:latin typeface="Arial" panose="020B0604020202020204" pitchFamily="34" charset="0"/>
              </a:rPr>
              <a:t>Zasady te muszą być stosowane na etapie przygotowywania, wdrażania, monitorowania, sprawozdawczości i trwałości projektu i mogą one być weryfikowane podczas kontroli.</a:t>
            </a:r>
          </a:p>
          <a:p>
            <a:pPr marL="0" indent="0">
              <a:lnSpc>
                <a:spcPct val="100000"/>
              </a:lnSpc>
              <a:spcBef>
                <a:spcPts val="600"/>
              </a:spcBef>
              <a:buNone/>
            </a:pPr>
            <a:endParaRPr lang="pl-PL" dirty="0">
              <a:solidFill>
                <a:srgbClr val="FF0000"/>
              </a:solidFill>
              <a:latin typeface="Arial" panose="020B0604020202020204"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13</a:t>
            </a:fld>
            <a:endParaRPr lang="pl-PL" dirty="0"/>
          </a:p>
        </p:txBody>
      </p:sp>
    </p:spTree>
    <p:extLst>
      <p:ext uri="{BB962C8B-B14F-4D97-AF65-F5344CB8AC3E}">
        <p14:creationId xmlns:p14="http://schemas.microsoft.com/office/powerpoint/2010/main" val="464623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426" y="359837"/>
            <a:ext cx="8928511" cy="6300001"/>
          </a:xfrm>
        </p:spPr>
        <p:txBody>
          <a:bodyPr>
            <a:noAutofit/>
          </a:bodyPr>
          <a:lstStyle/>
          <a:p>
            <a:pPr marL="0" indent="0">
              <a:spcBef>
                <a:spcPts val="600"/>
              </a:spcBef>
              <a:buNone/>
            </a:pPr>
            <a:r>
              <a:rPr lang="pl-PL" b="1" dirty="0">
                <a:latin typeface="Arial" panose="020B0604020202020204" pitchFamily="34" charset="0"/>
                <a:cs typeface="Arial" panose="020B0604020202020204" pitchFamily="34" charset="0"/>
              </a:rPr>
              <a:t>Zasada wspierania zrównoważonego rozwoju </a:t>
            </a:r>
            <a:r>
              <a:rPr lang="pl-PL" dirty="0">
                <a:latin typeface="Arial" panose="020B0604020202020204" pitchFamily="34" charset="0"/>
                <a:cs typeface="Arial" panose="020B0604020202020204" pitchFamily="34" charset="0"/>
              </a:rPr>
              <a:t>ma na celu zapewnienie, że realizowany przez Państwa projekt jest zgodny z celami zrównoważonego rozwoju ONZ, celami Porozumienia Paryskiego, zasadą „nie czyń poważnych szkód” (DNSH) oraz celami w zakresie środowiska określonymi w art. 11 Traktatu o funkcjonowaniu Unii Europejskiej co wynika z art. 9 rozporządzenia ogólnego</a:t>
            </a:r>
          </a:p>
          <a:p>
            <a:pPr>
              <a:spcBef>
                <a:spcPts val="600"/>
              </a:spcBef>
            </a:pPr>
            <a:endParaRPr lang="pl-PL" b="0" i="0" u="none" strike="noStrike" baseline="0" dirty="0" smtClean="0">
              <a:latin typeface="Arial" panose="020B0604020202020204" pitchFamily="34" charset="0"/>
              <a:cs typeface="Arial" panose="020B0604020202020204" pitchFamily="34" charset="0"/>
            </a:endParaRPr>
          </a:p>
          <a:p>
            <a:pPr>
              <a:spcBef>
                <a:spcPts val="600"/>
              </a:spcBef>
            </a:pPr>
            <a:r>
              <a:rPr lang="pl-PL" b="0" i="0" u="none" strike="noStrike" baseline="0" dirty="0" smtClean="0">
                <a:latin typeface="Arial" panose="020B0604020202020204" pitchFamily="34" charset="0"/>
                <a:cs typeface="Arial" panose="020B0604020202020204" pitchFamily="34" charset="0"/>
              </a:rPr>
              <a:t>We </a:t>
            </a:r>
            <a:r>
              <a:rPr lang="pl-PL" b="0" i="0" u="none" strike="noStrike" baseline="0" dirty="0">
                <a:latin typeface="Arial" panose="020B0604020202020204" pitchFamily="34" charset="0"/>
                <a:cs typeface="Arial" panose="020B0604020202020204" pitchFamily="34" charset="0"/>
              </a:rPr>
              <a:t>wniosku powinni Państwo co najmniej zadeklarować zgodność projektu z zasadą zrównoważonego rozwoju lub neutralność wobec tej zasady. </a:t>
            </a:r>
          </a:p>
          <a:p>
            <a:pPr>
              <a:spcBef>
                <a:spcPts val="600"/>
              </a:spcBef>
            </a:pPr>
            <a:r>
              <a:rPr lang="pl-PL" b="0" i="0" u="none" strike="noStrike" baseline="0" dirty="0">
                <a:latin typeface="Arial" panose="020B0604020202020204" pitchFamily="34" charset="0"/>
                <a:cs typeface="Arial" panose="020B0604020202020204" pitchFamily="34" charset="0"/>
              </a:rPr>
              <a:t>Projekt neutralny to projekt niezwiązany z kwestiami ochrony środowiska, niewpływający w żaden sposób na jego stan. Natomiast projekt zrównoważony środowiskowo podlega kryteriom w art. 3 rozporządzenia nr 2020/852 w sprawie tak zwanej „Taksonomii”. </a:t>
            </a:r>
          </a:p>
          <a:p>
            <a:pPr marL="0" indent="0">
              <a:spcBef>
                <a:spcPts val="600"/>
              </a:spcBef>
              <a:buNone/>
            </a:pPr>
            <a:endParaRPr lang="pl-PL" b="1" i="0" u="none" strike="noStrike" baseline="0" dirty="0" smtClean="0">
              <a:latin typeface="Arial" panose="020B0604020202020204" pitchFamily="34" charset="0"/>
              <a:cs typeface="Arial" panose="020B0604020202020204" pitchFamily="34" charset="0"/>
            </a:endParaRPr>
          </a:p>
          <a:p>
            <a:pPr marL="0" indent="0">
              <a:spcBef>
                <a:spcPts val="600"/>
              </a:spcBef>
              <a:buNone/>
            </a:pPr>
            <a:endParaRPr lang="pl-PL" b="1" dirty="0">
              <a:latin typeface="Arial" panose="020B0604020202020204" pitchFamily="34" charset="0"/>
              <a:cs typeface="Arial" panose="020B0604020202020204" pitchFamily="34" charset="0"/>
            </a:endParaRPr>
          </a:p>
          <a:p>
            <a:pPr marL="0" indent="0">
              <a:spcBef>
                <a:spcPts val="600"/>
              </a:spcBef>
              <a:buNone/>
            </a:pPr>
            <a:r>
              <a:rPr lang="pl-PL" b="1" i="0" u="none" strike="noStrike" baseline="0" dirty="0" smtClean="0">
                <a:latin typeface="Arial" panose="020B0604020202020204" pitchFamily="34" charset="0"/>
                <a:cs typeface="Arial" panose="020B0604020202020204" pitchFamily="34" charset="0"/>
              </a:rPr>
              <a:t>Zasada </a:t>
            </a:r>
            <a:r>
              <a:rPr lang="pl-PL" b="1" i="0" u="none" strike="noStrike" baseline="0" dirty="0">
                <a:latin typeface="Arial" panose="020B0604020202020204" pitchFamily="34" charset="0"/>
                <a:cs typeface="Arial" panose="020B0604020202020204" pitchFamily="34" charset="0"/>
              </a:rPr>
              <a:t>równości kobiet i mężczyzn </a:t>
            </a:r>
            <a:r>
              <a:rPr lang="pl-PL" b="0" i="0" u="none" strike="noStrike" baseline="0" dirty="0">
                <a:latin typeface="Arial" panose="020B0604020202020204" pitchFamily="34" charset="0"/>
                <a:cs typeface="Arial" panose="020B0604020202020204" pitchFamily="34" charset="0"/>
              </a:rPr>
              <a:t>jest jedną z naczelnych i podstawowych zasad horyzontalnych w UE. Polega na zwalczaniu wykluczenia społecznego i dyskryminacji oraz wspieraniu sprawiedliwości społecznej i ochrony socjalnej, równości kobiet i mężczyzn, solidarności między pokoleniami oraz ochronę praw dziecka. </a:t>
            </a:r>
          </a:p>
          <a:p>
            <a:pPr marL="0" indent="0">
              <a:spcBef>
                <a:spcPts val="600"/>
              </a:spcBef>
              <a:buNone/>
            </a:pPr>
            <a:r>
              <a:rPr lang="pl-PL" b="0" i="0" u="none" strike="noStrike" baseline="0" dirty="0" smtClean="0">
                <a:latin typeface="Arial" panose="020B0604020202020204" pitchFamily="34" charset="0"/>
                <a:cs typeface="Arial" panose="020B0604020202020204" pitchFamily="34" charset="0"/>
              </a:rPr>
              <a:t> </a:t>
            </a:r>
            <a:endParaRPr lang="pl-PL" b="0" i="0" u="none" strike="noStrike" baseline="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14</a:t>
            </a:fld>
            <a:endParaRPr lang="pl-PL" dirty="0"/>
          </a:p>
        </p:txBody>
      </p:sp>
    </p:spTree>
    <p:extLst>
      <p:ext uri="{BB962C8B-B14F-4D97-AF65-F5344CB8AC3E}">
        <p14:creationId xmlns:p14="http://schemas.microsoft.com/office/powerpoint/2010/main" val="27487215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6" y="359837"/>
            <a:ext cx="8928511" cy="6300001"/>
          </a:xfrm>
        </p:spPr>
        <p:txBody>
          <a:bodyPr>
            <a:noAutofit/>
          </a:bodyPr>
          <a:lstStyle/>
          <a:p>
            <a:pPr marL="0" indent="0">
              <a:spcBef>
                <a:spcPts val="600"/>
              </a:spcBef>
              <a:buNone/>
            </a:pPr>
            <a:r>
              <a:rPr lang="pl-PL" b="1" dirty="0">
                <a:latin typeface="Arial" panose="020B0604020202020204" pitchFamily="34" charset="0"/>
                <a:cs typeface="Arial" panose="020B0604020202020204" pitchFamily="34" charset="0"/>
              </a:rPr>
              <a:t>Zasada równości szans i niedyskryminacji </a:t>
            </a:r>
            <a:r>
              <a:rPr lang="pl-PL" dirty="0">
                <a:latin typeface="Arial" panose="020B0604020202020204" pitchFamily="34" charset="0"/>
                <a:cs typeface="Arial" panose="020B0604020202020204" pitchFamily="34" charset="0"/>
              </a:rPr>
              <a:t>ma na celu zapobieganie wszelkim formom dyskryminacji, nie tylko ze względu na płeć, ale również ze względu na rasę, kolor skóry, pochodzenie etniczne lub społeczne, cechy genetyczne, język, religię lub przekonania, poglądy polityczne lub wszelkie inne poglądy, przynależność do mniejszości narodowej, majątek, urodzenie, niepełnosprawność, wiek lub orientację seksualną. </a:t>
            </a:r>
          </a:p>
          <a:p>
            <a:pPr>
              <a:spcBef>
                <a:spcPts val="600"/>
              </a:spcBef>
            </a:pPr>
            <a:r>
              <a:rPr lang="pl-PL" dirty="0">
                <a:latin typeface="Arial" panose="020B0604020202020204" pitchFamily="34" charset="0"/>
                <a:cs typeface="Arial" panose="020B0604020202020204" pitchFamily="34" charset="0"/>
              </a:rPr>
              <a:t>Przestrzeganie tej zasady jest prawnym obowiązkiem, dlatego musza Państwo umieścić we wniosku informacje potwierdzające zgodność planowanego projektu z zasadą równości szans i niedyskryminacji. </a:t>
            </a:r>
          </a:p>
          <a:p>
            <a:pPr>
              <a:spcBef>
                <a:spcPts val="600"/>
              </a:spcBef>
            </a:pPr>
            <a:r>
              <a:rPr lang="pl-PL" dirty="0">
                <a:latin typeface="Arial" panose="020B0604020202020204" pitchFamily="34" charset="0"/>
                <a:cs typeface="Arial" panose="020B0604020202020204" pitchFamily="34" charset="0"/>
              </a:rPr>
              <a:t>Ponadto w oparciu o „Strategię EU na rzecz równości osób LGBTIQ na lata 2020-2025”, kraje członkowskie zostały wezwane do uwzględnienia walki z dyskryminacją osób LGBTIQ we wszystkich obszarach polityki UE, prawodawstwie i programach finansowania UE </a:t>
            </a:r>
            <a:endParaRPr lang="pl-PL" dirty="0" smtClean="0">
              <a:latin typeface="Arial" panose="020B0604020202020204" pitchFamily="34" charset="0"/>
              <a:cs typeface="Arial" panose="020B0604020202020204" pitchFamily="34" charset="0"/>
            </a:endParaRPr>
          </a:p>
          <a:p>
            <a:pPr>
              <a:spcBef>
                <a:spcPts val="600"/>
              </a:spcBef>
            </a:pPr>
            <a:r>
              <a:rPr lang="pl-PL" dirty="0" smtClean="0">
                <a:latin typeface="Arial" panose="020B0604020202020204" pitchFamily="34" charset="0"/>
                <a:cs typeface="Arial" panose="020B0604020202020204" pitchFamily="34" charset="0"/>
              </a:rPr>
              <a:t>Ponadto zobowiązani są Państwo do realizacji projektu w oparciu o Standardy dostępności dla polityki spójności 2021-2027, które stanowią załącznik nr 2 do „Wytycznych dotyczących realizacji zasad równościowych w ramach funduszy unijnych na lata 2021-2027”. </a:t>
            </a:r>
            <a:endParaRPr lang="pl-PL"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15</a:t>
            </a:fld>
            <a:endParaRPr lang="pl-PL" dirty="0"/>
          </a:p>
        </p:txBody>
      </p:sp>
    </p:spTree>
    <p:extLst>
      <p:ext uri="{BB962C8B-B14F-4D97-AF65-F5344CB8AC3E}">
        <p14:creationId xmlns:p14="http://schemas.microsoft.com/office/powerpoint/2010/main" val="17424841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a:extLst>
              <a:ext uri="{FF2B5EF4-FFF2-40B4-BE49-F238E27FC236}">
                <a16:creationId xmlns:a16="http://schemas.microsoft.com/office/drawing/2014/main" id="{BF8B62A6-287F-FABF-757B-102A5B63259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53417" y="6338702"/>
            <a:ext cx="8748000" cy="925860"/>
          </a:xfrm>
          <a:prstGeom prst="rect">
            <a:avLst/>
          </a:prstGeom>
        </p:spPr>
      </p:pic>
      <p:sp>
        <p:nvSpPr>
          <p:cNvPr id="7" name="Prostokąt 6"/>
          <p:cNvSpPr/>
          <p:nvPr/>
        </p:nvSpPr>
        <p:spPr>
          <a:xfrm>
            <a:off x="1385466" y="2653941"/>
            <a:ext cx="7992888" cy="954107"/>
          </a:xfrm>
          <a:prstGeom prst="rect">
            <a:avLst/>
          </a:prstGeom>
        </p:spPr>
        <p:txBody>
          <a:bodyPr wrap="square">
            <a:spAutoFit/>
          </a:bodyPr>
          <a:lstStyle/>
          <a:p>
            <a:pPr hangingPunct="0">
              <a:spcAft>
                <a:spcPts val="0"/>
              </a:spcAft>
            </a:pPr>
            <a:endParaRPr lang="pl-PL" sz="1400" dirty="0">
              <a:effectLst/>
              <a:ea typeface="Times New Roman" panose="02020603050405020304" pitchFamily="18" charset="0"/>
            </a:endParaRPr>
          </a:p>
          <a:p>
            <a:pPr hangingPunct="0">
              <a:spcAft>
                <a:spcPts val="0"/>
              </a:spcAft>
            </a:pPr>
            <a:endParaRPr lang="pl-PL" sz="1400" dirty="0">
              <a:ea typeface="Times New Roman" panose="02020603050405020304" pitchFamily="18" charset="0"/>
            </a:endParaRPr>
          </a:p>
          <a:p>
            <a:pPr hangingPunct="0">
              <a:spcAft>
                <a:spcPts val="0"/>
              </a:spcAft>
            </a:pPr>
            <a:endParaRPr lang="pl-PL" sz="1400" dirty="0">
              <a:effectLst/>
              <a:ea typeface="Times New Roman" panose="02020603050405020304" pitchFamily="18" charset="0"/>
            </a:endParaRPr>
          </a:p>
          <a:p>
            <a:pPr hangingPunct="0">
              <a:spcAft>
                <a:spcPts val="0"/>
              </a:spcAft>
            </a:pPr>
            <a:endParaRPr lang="pl-PL" sz="1400" dirty="0">
              <a:ea typeface="Times New Roman" panose="02020603050405020304" pitchFamily="18" charset="0"/>
            </a:endParaRPr>
          </a:p>
        </p:txBody>
      </p:sp>
      <p:sp>
        <p:nvSpPr>
          <p:cNvPr id="3" name="Prostokąt 2"/>
          <p:cNvSpPr/>
          <p:nvPr/>
        </p:nvSpPr>
        <p:spPr>
          <a:xfrm>
            <a:off x="1673498" y="2843734"/>
            <a:ext cx="7524836" cy="3508653"/>
          </a:xfrm>
          <a:prstGeom prst="rect">
            <a:avLst/>
          </a:prstGeom>
        </p:spPr>
        <p:txBody>
          <a:bodyPr wrap="square">
            <a:spAutoFit/>
          </a:bodyPr>
          <a:lstStyle/>
          <a:p>
            <a:r>
              <a:rPr lang="pl-PL" sz="2400" b="1" u="sng" dirty="0">
                <a:latin typeface="Arial" panose="020B0604020202020204" pitchFamily="34" charset="0"/>
                <a:cs typeface="Arial" panose="020B0604020202020204" pitchFamily="34" charset="0"/>
              </a:rPr>
              <a:t>OKRES REALIZACJI PROJEKTU</a:t>
            </a:r>
          </a:p>
          <a:p>
            <a:endParaRPr lang="pl-PL" sz="2400" b="1" u="sng" dirty="0">
              <a:latin typeface="Arial" panose="020B0604020202020204" pitchFamily="34" charset="0"/>
              <a:cs typeface="Arial" panose="020B0604020202020204" pitchFamily="34" charset="0"/>
            </a:endParaRPr>
          </a:p>
          <a:p>
            <a:r>
              <a:rPr lang="pl-PL" sz="2400" b="1" i="0" u="none" strike="noStrike" baseline="0" dirty="0">
                <a:solidFill>
                  <a:srgbClr val="000000"/>
                </a:solidFill>
                <a:latin typeface="Arial" panose="020B0604020202020204" pitchFamily="34" charset="0"/>
                <a:cs typeface="Arial" panose="020B0604020202020204" pitchFamily="34" charset="0"/>
              </a:rPr>
              <a:t>Rekomendujemy, aby okres realizacji Państwa projektu nie przekraczał </a:t>
            </a:r>
            <a:r>
              <a:rPr lang="pl-PL" sz="2400" b="1" dirty="0">
                <a:solidFill>
                  <a:srgbClr val="000000"/>
                </a:solidFill>
                <a:latin typeface="Arial" panose="020B0604020202020204" pitchFamily="34" charset="0"/>
                <a:cs typeface="Arial" panose="020B0604020202020204" pitchFamily="34" charset="0"/>
              </a:rPr>
              <a:t>31</a:t>
            </a:r>
            <a:r>
              <a:rPr lang="pl-PL" sz="2400" b="1" i="0" u="none" strike="noStrike" baseline="0" dirty="0">
                <a:solidFill>
                  <a:srgbClr val="000000"/>
                </a:solidFill>
                <a:latin typeface="Arial" panose="020B0604020202020204" pitchFamily="34" charset="0"/>
                <a:cs typeface="Arial" panose="020B0604020202020204" pitchFamily="34" charset="0"/>
              </a:rPr>
              <a:t> </a:t>
            </a:r>
            <a:r>
              <a:rPr lang="pl-PL" sz="2400" b="1" i="0" u="none" strike="noStrike" baseline="0" dirty="0" smtClean="0">
                <a:solidFill>
                  <a:srgbClr val="000000"/>
                </a:solidFill>
                <a:latin typeface="Arial" panose="020B0604020202020204" pitchFamily="34" charset="0"/>
                <a:cs typeface="Arial" panose="020B0604020202020204" pitchFamily="34" charset="0"/>
              </a:rPr>
              <a:t>marca 2027 </a:t>
            </a:r>
            <a:r>
              <a:rPr lang="pl-PL" sz="2400" b="1" i="0" u="none" strike="noStrike" baseline="0" dirty="0">
                <a:solidFill>
                  <a:srgbClr val="000000"/>
                </a:solidFill>
                <a:latin typeface="Arial" panose="020B0604020202020204" pitchFamily="34" charset="0"/>
                <a:cs typeface="Arial" panose="020B0604020202020204" pitchFamily="34" charset="0"/>
              </a:rPr>
              <a:t>r. </a:t>
            </a:r>
            <a:endParaRPr lang="pl-PL" sz="2400" b="1" dirty="0">
              <a:latin typeface="Arial" panose="020B0604020202020204" pitchFamily="34" charset="0"/>
              <a:cs typeface="Arial" panose="020B0604020202020204" pitchFamily="34" charset="0"/>
            </a:endParaRPr>
          </a:p>
          <a:p>
            <a:endParaRPr lang="pl-PL" sz="2400" b="1" dirty="0">
              <a:latin typeface="Arial" panose="020B0604020202020204" pitchFamily="34" charset="0"/>
              <a:cs typeface="Arial" panose="020B0604020202020204" pitchFamily="34" charset="0"/>
            </a:endParaRPr>
          </a:p>
          <a:p>
            <a:r>
              <a:rPr lang="pl-PL" sz="2400" dirty="0">
                <a:latin typeface="Arial" panose="020B0604020202020204" pitchFamily="34" charset="0"/>
                <a:cs typeface="Arial" panose="020B0604020202020204" pitchFamily="34" charset="0"/>
              </a:rPr>
              <a:t>Orientacyjny termin rozstrzygnięcia naboru przypadnie na </a:t>
            </a:r>
            <a:r>
              <a:rPr lang="pl-PL" sz="2400" b="1" dirty="0" smtClean="0">
                <a:latin typeface="Arial" panose="020B0604020202020204" pitchFamily="34" charset="0"/>
                <a:cs typeface="Arial" panose="020B0604020202020204" pitchFamily="34" charset="0"/>
              </a:rPr>
              <a:t>wrzesień </a:t>
            </a:r>
            <a:r>
              <a:rPr lang="pl-PL" sz="2400" b="1" dirty="0">
                <a:latin typeface="Arial" panose="020B0604020202020204" pitchFamily="34" charset="0"/>
                <a:cs typeface="Arial" panose="020B0604020202020204" pitchFamily="34" charset="0"/>
              </a:rPr>
              <a:t>2024 r. </a:t>
            </a:r>
          </a:p>
          <a:p>
            <a:endParaRPr lang="pl-PL" dirty="0">
              <a:latin typeface="Arial" panose="020B0604020202020204" pitchFamily="34" charset="0"/>
              <a:cs typeface="Arial" panose="020B0604020202020204" pitchFamily="34" charset="0"/>
            </a:endParaRPr>
          </a:p>
          <a:p>
            <a:endParaRPr lang="pl-PL" b="1" u="sng" dirty="0">
              <a:latin typeface="Arial" panose="020B0604020202020204" pitchFamily="34" charset="0"/>
              <a:cs typeface="Arial" panose="020B0604020202020204" pitchFamily="34" charset="0"/>
            </a:endParaRPr>
          </a:p>
          <a:p>
            <a:endParaRPr lang="pl-PL"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64459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395461"/>
            <a:ext cx="8640382" cy="6264378"/>
          </a:xfrm>
        </p:spPr>
        <p:txBody>
          <a:bodyPr>
            <a:noAutofit/>
          </a:bodyPr>
          <a:lstStyle/>
          <a:p>
            <a:pPr marL="0" indent="0">
              <a:buNone/>
            </a:pPr>
            <a:r>
              <a:rPr lang="pl-PL" sz="2400" b="1" u="sng" dirty="0">
                <a:latin typeface="Arial" panose="020B0604020202020204" pitchFamily="34" charset="0"/>
                <a:cs typeface="Arial" panose="020B0604020202020204" pitchFamily="34" charset="0"/>
              </a:rPr>
              <a:t>Lista wskaźników na poziomie projektu</a:t>
            </a:r>
            <a:endParaRPr lang="pl-PL" sz="2400" dirty="0">
              <a:latin typeface="Arial" panose="020B0604020202020204" pitchFamily="34" charset="0"/>
              <a:cs typeface="Arial" panose="020B0604020202020204" pitchFamily="34" charset="0"/>
            </a:endParaRPr>
          </a:p>
          <a:p>
            <a:pPr marL="0" indent="0">
              <a:buNone/>
            </a:pPr>
            <a:r>
              <a:rPr lang="pl-PL" sz="1600" dirty="0">
                <a:latin typeface="Arial" panose="020B0604020202020204" pitchFamily="34" charset="0"/>
                <a:cs typeface="Arial" panose="020B0604020202020204" pitchFamily="34" charset="0"/>
              </a:rPr>
              <a:t>We wniosku o dofinansowanie obowiązkowo wskazują Państwo i monitorują wszystkie wskaźniki produktu i rezultatu, które zamierzają Państwo osiągnąć podczas realizacji projektu. </a:t>
            </a:r>
          </a:p>
          <a:p>
            <a:pPr>
              <a:buFont typeface="Arial" panose="020B0604020202020204" pitchFamily="34" charset="0"/>
              <a:buChar char="•"/>
            </a:pPr>
            <a:r>
              <a:rPr lang="pl-PL" sz="1600" b="1" dirty="0">
                <a:solidFill>
                  <a:schemeClr val="accent2">
                    <a:lumMod val="75000"/>
                  </a:schemeClr>
                </a:solidFill>
                <a:latin typeface="Arial" panose="020B0604020202020204" pitchFamily="34" charset="0"/>
                <a:cs typeface="Arial" panose="020B0604020202020204" pitchFamily="34" charset="0"/>
              </a:rPr>
              <a:t>wskaźniki produktu </a:t>
            </a:r>
          </a:p>
          <a:p>
            <a:pPr marL="342900" indent="-342900">
              <a:buAutoNum type="arabicParenR"/>
            </a:pPr>
            <a:r>
              <a:rPr lang="pl-PL" b="1" dirty="0" smtClean="0">
                <a:latin typeface="Arial" panose="020B0604020202020204" pitchFamily="34" charset="0"/>
                <a:cs typeface="Arial" panose="020B0604020202020204" pitchFamily="34" charset="0"/>
              </a:rPr>
              <a:t>Liczba </a:t>
            </a:r>
            <a:r>
              <a:rPr lang="pl-PL" b="1" dirty="0">
                <a:latin typeface="Arial" panose="020B0604020202020204" pitchFamily="34" charset="0"/>
                <a:cs typeface="Arial" panose="020B0604020202020204" pitchFamily="34" charset="0"/>
              </a:rPr>
              <a:t>osób pracujących, łącznie z prowadzącymi działalność na własny rachunek, objętych wsparciem w programie (osoby</a:t>
            </a:r>
            <a:r>
              <a:rPr lang="pl-PL" b="1" dirty="0" smtClean="0">
                <a:latin typeface="Arial" panose="020B0604020202020204" pitchFamily="34" charset="0"/>
                <a:cs typeface="Arial" panose="020B0604020202020204" pitchFamily="34" charset="0"/>
              </a:rPr>
              <a:t>)</a:t>
            </a:r>
          </a:p>
          <a:p>
            <a:pPr marL="0" indent="0">
              <a:buNone/>
            </a:pPr>
            <a:r>
              <a:rPr lang="pl-PL" sz="1600" dirty="0">
                <a:solidFill>
                  <a:srgbClr val="000000"/>
                </a:solidFill>
                <a:latin typeface="Arial" panose="020B0604020202020204" pitchFamily="34" charset="0"/>
                <a:cs typeface="Arial" panose="020B0604020202020204" pitchFamily="34" charset="0"/>
              </a:rPr>
              <a:t>Pracujący to osoby w wieku od 15 do 89 lat, które: wykonują pracę, za którą otrzymują wynagrodzenie, z której czerpią zyski lub korzyści rodzinne; osoby posiadające zatrudnienie lub własną działalność, które jednak chwilowo nie pracują (ze względu na np. chorobę, urlop, spór pracowniczy czy kształcenie się lub szkolenie); lub osoby produkujące towary rolne, których główna część przeznaczona jest na sprzedaż lub barter</a:t>
            </a:r>
            <a:r>
              <a:rPr lang="pl-PL" sz="1600" dirty="0" smtClean="0">
                <a:solidFill>
                  <a:srgbClr val="000000"/>
                </a:solidFill>
                <a:latin typeface="Arial" panose="020B0604020202020204" pitchFamily="34" charset="0"/>
                <a:cs typeface="Arial" panose="020B0604020202020204" pitchFamily="34" charset="0"/>
              </a:rPr>
              <a:t>.</a:t>
            </a:r>
          </a:p>
          <a:p>
            <a:pPr marL="0" indent="0">
              <a:buNone/>
            </a:pPr>
            <a:r>
              <a:rPr lang="pl-PL" sz="1600" b="1" dirty="0">
                <a:latin typeface="Arial" panose="020B0604020202020204" pitchFamily="34" charset="0"/>
                <a:cs typeface="Arial" panose="020B0604020202020204" pitchFamily="34" charset="0"/>
              </a:rPr>
              <a:t>Status na rynku pracy jest określany w dniu rozpoczęcia uczestnictwa w projekcie, tj. w momencie rozpoczęcia udziału w pierwszej formie wsparcia w projekcie.</a:t>
            </a: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17</a:t>
            </a:fld>
            <a:endParaRPr lang="pl-PL" dirty="0"/>
          </a:p>
        </p:txBody>
      </p:sp>
    </p:spTree>
    <p:extLst>
      <p:ext uri="{BB962C8B-B14F-4D97-AF65-F5344CB8AC3E}">
        <p14:creationId xmlns:p14="http://schemas.microsoft.com/office/powerpoint/2010/main" val="5368601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251445"/>
            <a:ext cx="8640382" cy="6408394"/>
          </a:xfrm>
        </p:spPr>
        <p:txBody>
          <a:bodyPr>
            <a:normAutofit fontScale="85000" lnSpcReduction="10000"/>
          </a:bodyPr>
          <a:lstStyle/>
          <a:p>
            <a:pPr marL="0" indent="0">
              <a:buNone/>
            </a:pPr>
            <a:r>
              <a:rPr lang="pl-PL" dirty="0">
                <a:latin typeface="Arial" panose="020B0604020202020204" pitchFamily="34" charset="0"/>
                <a:ea typeface="MS Gothic" panose="020B0609070205080204" pitchFamily="49" charset="-128"/>
                <a:cs typeface="Arial" panose="020B0604020202020204" pitchFamily="34" charset="0"/>
              </a:rPr>
              <a:t>Za osoby pracujące uznawane są również:</a:t>
            </a:r>
          </a:p>
          <a:p>
            <a:r>
              <a:rPr lang="pl-PL" dirty="0" smtClean="0">
                <a:latin typeface="Arial" panose="020B0604020202020204" pitchFamily="34" charset="0"/>
                <a:ea typeface="MS Gothic" panose="020B0609070205080204" pitchFamily="49" charset="-128"/>
                <a:cs typeface="Arial" panose="020B0604020202020204" pitchFamily="34" charset="0"/>
              </a:rPr>
              <a:t>osoby </a:t>
            </a:r>
            <a:r>
              <a:rPr lang="pl-PL" dirty="0">
                <a:latin typeface="Arial" panose="020B0604020202020204" pitchFamily="34" charset="0"/>
                <a:ea typeface="MS Gothic" panose="020B0609070205080204" pitchFamily="49" charset="-128"/>
                <a:cs typeface="Arial" panose="020B0604020202020204" pitchFamily="34" charset="0"/>
              </a:rPr>
              <a:t>prowadzące działalność na własny rachunek, czyli prowadzące działalność gospodarczą lub działalność nierejestrową (definiowana zgodnie z art. 5 Ustawy z dnia 6 marca 2018 r. Prawo przedsiębiorców), gospodarstwo rolne lub praktykę zawodową, o ile spełniony jest jeden z poniższych warunków:</a:t>
            </a:r>
          </a:p>
          <a:p>
            <a:pPr marL="441325" indent="0">
              <a:buNone/>
            </a:pPr>
            <a:r>
              <a:rPr lang="pl-PL" dirty="0" smtClean="0">
                <a:latin typeface="Arial" panose="020B0604020202020204" pitchFamily="34" charset="0"/>
                <a:ea typeface="MS Gothic" panose="020B0609070205080204" pitchFamily="49" charset="-128"/>
                <a:cs typeface="Arial" panose="020B0604020202020204" pitchFamily="34" charset="0"/>
              </a:rPr>
              <a:t>1</a:t>
            </a:r>
            <a:r>
              <a:rPr lang="pl-PL" dirty="0">
                <a:latin typeface="Arial" panose="020B0604020202020204" pitchFamily="34" charset="0"/>
                <a:ea typeface="MS Gothic" panose="020B0609070205080204" pitchFamily="49" charset="-128"/>
                <a:cs typeface="Arial" panose="020B0604020202020204" pitchFamily="34" charset="0"/>
              </a:rPr>
              <a:t>) Osoba pracuje w swojej działalności, praktyce zawodowej lub gospodarstwie rolnym w celu uzyskania dochodu, nawet jeżeli przedsiębiorstwo nie osiąga zysków.</a:t>
            </a:r>
          </a:p>
          <a:p>
            <a:pPr marL="441325" indent="0">
              <a:buNone/>
            </a:pPr>
            <a:r>
              <a:rPr lang="pl-PL" dirty="0">
                <a:latin typeface="Arial" panose="020B0604020202020204" pitchFamily="34" charset="0"/>
                <a:ea typeface="MS Gothic" panose="020B0609070205080204" pitchFamily="49" charset="-128"/>
                <a:cs typeface="Arial" panose="020B0604020202020204" pitchFamily="34" charset="0"/>
              </a:rPr>
              <a:t>2) Osoba poświęca czas na prowadzenie działalności gospodarczej, działalności nierejestrowej, praktyki zawodowej czy gospodarstwa rolnego, nawet jeżeli nie zrealizowano żadnej sprzedaży lub usług i nic nie wyprodukowano (na przykład: rolnik wykonujący prace w celu utrzymania swojego gospodarstwa; architekt spędzający czas w oczekiwaniu na klientów w swoim biurze; rybak naprawiający łódź czy siatki rybackie, aby móc dalej pracować; osoby uczestniczące w konferencjach, konwencjach lub seminariach).</a:t>
            </a:r>
          </a:p>
          <a:p>
            <a:pPr marL="441325" indent="0">
              <a:buNone/>
            </a:pPr>
            <a:r>
              <a:rPr lang="pl-PL" dirty="0">
                <a:latin typeface="Arial" panose="020B0604020202020204" pitchFamily="34" charset="0"/>
                <a:ea typeface="MS Gothic" panose="020B0609070205080204" pitchFamily="49" charset="-128"/>
                <a:cs typeface="Arial" panose="020B0604020202020204" pitchFamily="34" charset="0"/>
              </a:rPr>
              <a:t>3) Osoba jest w trakcie zakładania działalności gospodarczej, gospodarstwa rolnego lub praktyki zawodowej; zalicza się do tego zakup lub instalację sprzętu, zamawianie towarów w ramach przygotowań do uruchomienia działalności. Bezpłatnie pomagający członek rodziny uznawany jest za osobę pracującą, jeżeli wykonywaną przez siebie pracą wnosi bezpośredni wkład w działalność gospodarczą, gospodarstwo rolne lub praktykę zawodową będącą w posiadaniu lub prowadzoną przez spokrewnionego członka tego samego gospodarstwa domowego.</a:t>
            </a: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18</a:t>
            </a:fld>
            <a:endParaRPr lang="pl-PL" dirty="0"/>
          </a:p>
        </p:txBody>
      </p:sp>
    </p:spTree>
    <p:extLst>
      <p:ext uri="{BB962C8B-B14F-4D97-AF65-F5344CB8AC3E}">
        <p14:creationId xmlns:p14="http://schemas.microsoft.com/office/powerpoint/2010/main" val="2571346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251445"/>
            <a:ext cx="8640382" cy="6408394"/>
          </a:xfrm>
        </p:spPr>
        <p:txBody>
          <a:bodyPr/>
          <a:lstStyle/>
          <a:p>
            <a:pPr marL="182563" indent="0">
              <a:buNone/>
            </a:pPr>
            <a:r>
              <a:rPr lang="pl-PL" b="1" dirty="0" smtClean="0">
                <a:latin typeface="Arial" panose="020B0604020202020204" pitchFamily="34" charset="0"/>
                <a:cs typeface="Arial" panose="020B0604020202020204" pitchFamily="34" charset="0"/>
              </a:rPr>
              <a:t>Dodatkowo:</a:t>
            </a:r>
          </a:p>
          <a:p>
            <a:endParaRPr lang="pl-PL" dirty="0">
              <a:latin typeface="Arial" panose="020B0604020202020204" pitchFamily="34" charset="0"/>
              <a:cs typeface="Arial" panose="020B0604020202020204" pitchFamily="34" charset="0"/>
            </a:endParaRPr>
          </a:p>
          <a:p>
            <a:r>
              <a:rPr lang="pl-PL" dirty="0" smtClean="0">
                <a:latin typeface="Arial" panose="020B0604020202020204" pitchFamily="34" charset="0"/>
                <a:cs typeface="Arial" panose="020B0604020202020204" pitchFamily="34" charset="0"/>
              </a:rPr>
              <a:t>bezpłatnie </a:t>
            </a:r>
            <a:r>
              <a:rPr lang="pl-PL" dirty="0">
                <a:latin typeface="Arial" panose="020B0604020202020204" pitchFamily="34" charset="0"/>
                <a:cs typeface="Arial" panose="020B0604020202020204" pitchFamily="34" charset="0"/>
              </a:rPr>
              <a:t>pomagający osobie prowadzącej działalność członek rodziny uznawany jest za „osobę prowadzącą działalność na własny rachunek”. </a:t>
            </a:r>
          </a:p>
          <a:p>
            <a:r>
              <a:rPr lang="pl-PL" dirty="0" smtClean="0">
                <a:latin typeface="Arial" panose="020B0604020202020204" pitchFamily="34" charset="0"/>
                <a:cs typeface="Arial" panose="020B0604020202020204" pitchFamily="34" charset="0"/>
              </a:rPr>
              <a:t>osoby </a:t>
            </a:r>
            <a:r>
              <a:rPr lang="pl-PL" dirty="0">
                <a:latin typeface="Arial" panose="020B0604020202020204" pitchFamily="34" charset="0"/>
                <a:cs typeface="Arial" panose="020B0604020202020204" pitchFamily="34" charset="0"/>
              </a:rPr>
              <a:t>przebywające na urlopie macierzyńskim/ rodzicielskim/ wychowawczym (którego warunki są uregulowane w Kodeksie Pracy), to również osoby </a:t>
            </a:r>
            <a:r>
              <a:rPr lang="pl-PL" dirty="0" smtClean="0">
                <a:latin typeface="Arial" panose="020B0604020202020204" pitchFamily="34" charset="0"/>
                <a:cs typeface="Arial" panose="020B0604020202020204" pitchFamily="34" charset="0"/>
              </a:rPr>
              <a:t>pracujące, chyba </a:t>
            </a:r>
            <a:r>
              <a:rPr lang="pl-PL" dirty="0">
                <a:latin typeface="Arial" panose="020B0604020202020204" pitchFamily="34" charset="0"/>
                <a:cs typeface="Arial" panose="020B0604020202020204" pitchFamily="34" charset="0"/>
              </a:rPr>
              <a:t>że są zarejestrowane już jako bezrobotne (wówczas status bezrobotnego ma pierwszeństwo), </a:t>
            </a:r>
          </a:p>
          <a:p>
            <a:r>
              <a:rPr lang="pl-PL" dirty="0" smtClean="0">
                <a:latin typeface="Arial" panose="020B0604020202020204" pitchFamily="34" charset="0"/>
                <a:cs typeface="Arial" panose="020B0604020202020204" pitchFamily="34" charset="0"/>
              </a:rPr>
              <a:t>studenci</a:t>
            </a:r>
            <a:r>
              <a:rPr lang="pl-PL" dirty="0">
                <a:latin typeface="Arial" panose="020B0604020202020204" pitchFamily="34" charset="0"/>
                <a:cs typeface="Arial" panose="020B0604020202020204" pitchFamily="34" charset="0"/>
              </a:rPr>
              <a:t>, którzy są zatrudnieni lub prowadzą działalność </a:t>
            </a:r>
            <a:r>
              <a:rPr lang="pl-PL" dirty="0" smtClean="0">
                <a:latin typeface="Arial" panose="020B0604020202020204" pitchFamily="34" charset="0"/>
                <a:cs typeface="Arial" panose="020B0604020202020204" pitchFamily="34" charset="0"/>
              </a:rPr>
              <a:t>gospodarczą, </a:t>
            </a:r>
            <a:r>
              <a:rPr lang="pl-PL" dirty="0">
                <a:latin typeface="Arial" panose="020B0604020202020204" pitchFamily="34" charset="0"/>
                <a:cs typeface="Arial" panose="020B0604020202020204" pitchFamily="34" charset="0"/>
              </a:rPr>
              <a:t>to również osoby pracujące</a:t>
            </a:r>
          </a:p>
          <a:p>
            <a:r>
              <a:rPr lang="pl-PL" dirty="0" smtClean="0">
                <a:latin typeface="Arial" panose="020B0604020202020204" pitchFamily="34" charset="0"/>
                <a:cs typeface="Arial" panose="020B0604020202020204" pitchFamily="34" charset="0"/>
              </a:rPr>
              <a:t>osoby skierowane do odbycia zatrudnienia subsydiowanego, to również osoby pracujące</a:t>
            </a:r>
          </a:p>
          <a:p>
            <a:pPr marL="182563" indent="0">
              <a:buNone/>
            </a:pPr>
            <a:endParaRPr lang="pl-PL" b="1"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19</a:t>
            </a:fld>
            <a:endParaRPr lang="pl-PL" dirty="0"/>
          </a:p>
        </p:txBody>
      </p:sp>
    </p:spTree>
    <p:extLst>
      <p:ext uri="{BB962C8B-B14F-4D97-AF65-F5344CB8AC3E}">
        <p14:creationId xmlns:p14="http://schemas.microsoft.com/office/powerpoint/2010/main" val="41128812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Obraz 5">
            <a:extLst>
              <a:ext uri="{FF2B5EF4-FFF2-40B4-BE49-F238E27FC236}">
                <a16:creationId xmlns:a16="http://schemas.microsoft.com/office/drawing/2014/main" id="{BF8B62A6-287F-FABF-757B-102A5B63259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53417" y="6227288"/>
            <a:ext cx="8748000" cy="925860"/>
          </a:xfrm>
          <a:prstGeom prst="rect">
            <a:avLst/>
          </a:prstGeom>
        </p:spPr>
      </p:pic>
      <p:sp>
        <p:nvSpPr>
          <p:cNvPr id="7" name="Prostokąt 6"/>
          <p:cNvSpPr/>
          <p:nvPr/>
        </p:nvSpPr>
        <p:spPr>
          <a:xfrm>
            <a:off x="1330973" y="2915741"/>
            <a:ext cx="7992888" cy="3285515"/>
          </a:xfrm>
          <a:prstGeom prst="rect">
            <a:avLst/>
          </a:prstGeom>
        </p:spPr>
        <p:txBody>
          <a:bodyPr wrap="square">
            <a:spAutoFit/>
          </a:bodyPr>
          <a:lstStyle/>
          <a:p>
            <a:pPr>
              <a:spcBef>
                <a:spcPts val="600"/>
              </a:spcBef>
              <a:spcAft>
                <a:spcPts val="300"/>
              </a:spcAft>
            </a:pPr>
            <a:r>
              <a:rPr lang="pl-PL" sz="2000" b="1" dirty="0">
                <a:solidFill>
                  <a:schemeClr val="accent2">
                    <a:lumMod val="50000"/>
                  </a:schemeClr>
                </a:solidFill>
                <a:latin typeface="Arial" panose="020B0604020202020204" pitchFamily="34" charset="0"/>
                <a:ea typeface="Times New Roman" panose="02020603050405020304" pitchFamily="18" charset="0"/>
                <a:cs typeface="Arial" panose="020B0604020202020204" pitchFamily="34" charset="0"/>
              </a:rPr>
              <a:t>Nabór nr</a:t>
            </a:r>
            <a:r>
              <a:rPr lang="pl-PL" sz="2000" b="1" dirty="0">
                <a:latin typeface="Arial" panose="020B0604020202020204" pitchFamily="34" charset="0"/>
                <a:ea typeface="Times New Roman" panose="02020603050405020304" pitchFamily="18" charset="0"/>
                <a:cs typeface="Arial" panose="020B0604020202020204" pitchFamily="34" charset="0"/>
              </a:rPr>
              <a:t>: FEDS.07.09-IP.02-081/24</a:t>
            </a:r>
          </a:p>
          <a:p>
            <a:pPr>
              <a:spcBef>
                <a:spcPts val="600"/>
              </a:spcBef>
            </a:pPr>
            <a:r>
              <a:rPr lang="pl-PL" sz="2000" b="1" dirty="0" smtClean="0">
                <a:solidFill>
                  <a:schemeClr val="accent2">
                    <a:lumMod val="50000"/>
                  </a:schemeClr>
                </a:solidFill>
                <a:latin typeface="Arial" panose="020B0604020202020204" pitchFamily="34" charset="0"/>
                <a:ea typeface="Times New Roman" panose="02020603050405020304" pitchFamily="18" charset="0"/>
                <a:cs typeface="Arial" panose="020B0604020202020204" pitchFamily="34" charset="0"/>
              </a:rPr>
              <a:t>W </a:t>
            </a:r>
            <a:r>
              <a:rPr lang="pl-PL" sz="2000" b="1" dirty="0">
                <a:solidFill>
                  <a:schemeClr val="accent2">
                    <a:lumMod val="50000"/>
                  </a:schemeClr>
                </a:solidFill>
                <a:latin typeface="Arial" panose="020B0604020202020204" pitchFamily="34" charset="0"/>
                <a:ea typeface="Times New Roman" panose="02020603050405020304" pitchFamily="18" charset="0"/>
                <a:cs typeface="Arial" panose="020B0604020202020204" pitchFamily="34" charset="0"/>
              </a:rPr>
              <a:t>ramach programu</a:t>
            </a:r>
            <a:r>
              <a:rPr lang="pl-PL" sz="2000" b="1" dirty="0">
                <a:latin typeface="Arial" panose="020B0604020202020204" pitchFamily="34" charset="0"/>
                <a:ea typeface="Times New Roman" panose="02020603050405020304" pitchFamily="18" charset="0"/>
                <a:cs typeface="Arial" panose="020B0604020202020204" pitchFamily="34" charset="0"/>
              </a:rPr>
              <a:t>: Fundusze Europejskie dla Dolnego Śląska </a:t>
            </a:r>
            <a:r>
              <a:rPr lang="pl-PL" sz="2000" b="1" dirty="0" smtClean="0">
                <a:latin typeface="Arial" panose="020B0604020202020204" pitchFamily="34" charset="0"/>
                <a:ea typeface="Times New Roman" panose="02020603050405020304" pitchFamily="18" charset="0"/>
                <a:cs typeface="Arial" panose="020B0604020202020204" pitchFamily="34" charset="0"/>
              </a:rPr>
              <a:t>2021-2027 Europejski Fundusz Społeczny PLUS</a:t>
            </a:r>
          </a:p>
          <a:p>
            <a:pPr>
              <a:spcBef>
                <a:spcPts val="600"/>
              </a:spcBef>
              <a:spcAft>
                <a:spcPts val="300"/>
              </a:spcAft>
            </a:pPr>
            <a:r>
              <a:rPr lang="pl-PL" sz="2000" b="1" dirty="0" smtClean="0">
                <a:solidFill>
                  <a:schemeClr val="accent2">
                    <a:lumMod val="50000"/>
                  </a:schemeClr>
                </a:solidFill>
                <a:latin typeface="Arial" panose="020B0604020202020204" pitchFamily="34" charset="0"/>
                <a:ea typeface="Times New Roman" panose="02020603050405020304" pitchFamily="18" charset="0"/>
                <a:cs typeface="Arial" panose="020B0604020202020204" pitchFamily="34" charset="0"/>
              </a:rPr>
              <a:t>Priorytet </a:t>
            </a:r>
            <a:r>
              <a:rPr lang="pl-PL" sz="2000" b="1" dirty="0">
                <a:solidFill>
                  <a:schemeClr val="accent2">
                    <a:lumMod val="50000"/>
                  </a:schemeClr>
                </a:solidFill>
                <a:latin typeface="Arial" panose="020B0604020202020204" pitchFamily="34" charset="0"/>
                <a:ea typeface="Times New Roman" panose="02020603050405020304" pitchFamily="18" charset="0"/>
                <a:cs typeface="Arial" panose="020B0604020202020204" pitchFamily="34" charset="0"/>
              </a:rPr>
              <a:t>7</a:t>
            </a:r>
            <a:r>
              <a:rPr lang="pl-PL" sz="2000" b="1" dirty="0">
                <a:latin typeface="Arial" panose="020B0604020202020204" pitchFamily="34" charset="0"/>
                <a:ea typeface="Times New Roman" panose="02020603050405020304" pitchFamily="18" charset="0"/>
                <a:cs typeface="Arial" panose="020B0604020202020204" pitchFamily="34" charset="0"/>
              </a:rPr>
              <a:t> Fundusze Europejskie na rzecz rynku pracy i </a:t>
            </a:r>
            <a:r>
              <a:rPr lang="pl-PL" sz="2000" b="1" dirty="0" smtClean="0">
                <a:latin typeface="Arial" panose="020B0604020202020204" pitchFamily="34" charset="0"/>
                <a:ea typeface="Times New Roman" panose="02020603050405020304" pitchFamily="18" charset="0"/>
                <a:cs typeface="Arial" panose="020B0604020202020204" pitchFamily="34" charset="0"/>
              </a:rPr>
              <a:t>włączenia społecznego </a:t>
            </a:r>
            <a:r>
              <a:rPr lang="pl-PL" sz="2000" b="1" dirty="0">
                <a:latin typeface="Arial" panose="020B0604020202020204" pitchFamily="34" charset="0"/>
                <a:ea typeface="Times New Roman" panose="02020603050405020304" pitchFamily="18" charset="0"/>
                <a:cs typeface="Arial" panose="020B0604020202020204" pitchFamily="34" charset="0"/>
              </a:rPr>
              <a:t>na Dolnym Śląsku</a:t>
            </a:r>
          </a:p>
          <a:p>
            <a:pPr>
              <a:spcBef>
                <a:spcPts val="600"/>
              </a:spcBef>
              <a:spcAft>
                <a:spcPts val="300"/>
              </a:spcAft>
            </a:pPr>
            <a:r>
              <a:rPr lang="pl-PL" sz="2000" b="1" dirty="0">
                <a:solidFill>
                  <a:schemeClr val="accent2">
                    <a:lumMod val="50000"/>
                  </a:schemeClr>
                </a:solidFill>
                <a:latin typeface="Arial" panose="020B0604020202020204" pitchFamily="34" charset="0"/>
                <a:ea typeface="Times New Roman" panose="02020603050405020304" pitchFamily="18" charset="0"/>
                <a:cs typeface="Arial" panose="020B0604020202020204" pitchFamily="34" charset="0"/>
              </a:rPr>
              <a:t>Działanie </a:t>
            </a:r>
            <a:r>
              <a:rPr lang="pl-PL" sz="2000" b="1" dirty="0" smtClean="0">
                <a:solidFill>
                  <a:schemeClr val="accent2">
                    <a:lumMod val="50000"/>
                  </a:schemeClr>
                </a:solidFill>
                <a:latin typeface="Arial" panose="020B0604020202020204" pitchFamily="34" charset="0"/>
                <a:ea typeface="Times New Roman" panose="02020603050405020304" pitchFamily="18" charset="0"/>
                <a:cs typeface="Arial" panose="020B0604020202020204" pitchFamily="34" charset="0"/>
              </a:rPr>
              <a:t>7.9 </a:t>
            </a:r>
            <a:r>
              <a:rPr lang="pl-PL" sz="2000" b="1" dirty="0">
                <a:latin typeface="Arial" panose="020B0604020202020204" pitchFamily="34" charset="0"/>
                <a:ea typeface="Times New Roman" panose="02020603050405020304" pitchFamily="18" charset="0"/>
                <a:cs typeface="Arial" panose="020B0604020202020204" pitchFamily="34" charset="0"/>
              </a:rPr>
              <a:t>Aktywizacja osób na rynku </a:t>
            </a:r>
            <a:r>
              <a:rPr lang="pl-PL" sz="2000" b="1" dirty="0" smtClean="0">
                <a:latin typeface="Arial" panose="020B0604020202020204" pitchFamily="34" charset="0"/>
                <a:ea typeface="Times New Roman" panose="02020603050405020304" pitchFamily="18" charset="0"/>
                <a:cs typeface="Arial" panose="020B0604020202020204" pitchFamily="34" charset="0"/>
              </a:rPr>
              <a:t>pracy</a:t>
            </a:r>
          </a:p>
          <a:p>
            <a:pPr>
              <a:spcBef>
                <a:spcPts val="600"/>
              </a:spcBef>
              <a:spcAft>
                <a:spcPts val="300"/>
              </a:spcAft>
            </a:pPr>
            <a:r>
              <a:rPr lang="pl-PL" sz="2000" b="1" dirty="0" smtClean="0">
                <a:solidFill>
                  <a:schemeClr val="accent2">
                    <a:lumMod val="50000"/>
                  </a:schemeClr>
                </a:solidFill>
                <a:latin typeface="Arial" panose="020B0604020202020204" pitchFamily="34" charset="0"/>
                <a:ea typeface="Times New Roman" panose="02020603050405020304" pitchFamily="18" charset="0"/>
                <a:cs typeface="Arial" panose="020B0604020202020204" pitchFamily="34" charset="0"/>
              </a:rPr>
              <a:t>Typ</a:t>
            </a:r>
            <a:r>
              <a:rPr lang="pl-PL" sz="2000" b="1" dirty="0">
                <a:solidFill>
                  <a:schemeClr val="accent2">
                    <a:lumMod val="50000"/>
                  </a:schemeClr>
                </a:solidFill>
                <a:latin typeface="Arial" panose="020B0604020202020204" pitchFamily="34" charset="0"/>
                <a:ea typeface="Times New Roman" panose="02020603050405020304" pitchFamily="18" charset="0"/>
                <a:cs typeface="Arial" panose="020B0604020202020204" pitchFamily="34" charset="0"/>
              </a:rPr>
              <a:t>: </a:t>
            </a:r>
            <a:r>
              <a:rPr lang="pl-PL" sz="2000" b="1" i="0" u="none" strike="noStrike" baseline="0" dirty="0" smtClean="0">
                <a:solidFill>
                  <a:schemeClr val="accent2">
                    <a:lumMod val="50000"/>
                  </a:schemeClr>
                </a:solidFill>
                <a:latin typeface="Arial" panose="020B0604020202020204" pitchFamily="34" charset="0"/>
                <a:cs typeface="Arial" panose="020B0604020202020204" pitchFamily="34" charset="0"/>
              </a:rPr>
              <a:t>7.9.C </a:t>
            </a:r>
            <a:r>
              <a:rPr lang="pl-PL" sz="2000" b="1" kern="150" dirty="0">
                <a:latin typeface="Arial" panose="020B0604020202020204" pitchFamily="34" charset="0"/>
                <a:ea typeface="SimSun" panose="02010600030101010101" pitchFamily="2" charset="-122"/>
                <a:cs typeface="Arial" panose="020B0604020202020204" pitchFamily="34" charset="0"/>
              </a:rPr>
              <a:t>Projekty skierowane do osób zatrudnionych na podstawie umów krótkoterminowych, umów cywilnoprawnych, ubogich pracujących, odchodzących z rolnictwa</a:t>
            </a:r>
            <a:endParaRPr lang="pl-PL" sz="2000"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141868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395461"/>
            <a:ext cx="8640382" cy="6264378"/>
          </a:xfrm>
        </p:spPr>
        <p:txBody>
          <a:bodyPr/>
          <a:lstStyle/>
          <a:p>
            <a:pPr marL="0" indent="0">
              <a:buNone/>
            </a:pPr>
            <a:r>
              <a:rPr lang="pl-PL" b="1" u="sng" dirty="0">
                <a:latin typeface="Arial" panose="020B0604020202020204" pitchFamily="34" charset="0"/>
                <a:cs typeface="Arial" panose="020B0604020202020204" pitchFamily="34" charset="0"/>
              </a:rPr>
              <a:t>Lista wskaźników na poziomie </a:t>
            </a:r>
            <a:r>
              <a:rPr lang="pl-PL" b="1" u="sng" dirty="0" smtClean="0">
                <a:latin typeface="Arial" panose="020B0604020202020204" pitchFamily="34" charset="0"/>
                <a:cs typeface="Arial" panose="020B0604020202020204" pitchFamily="34" charset="0"/>
              </a:rPr>
              <a:t>projektu</a:t>
            </a:r>
            <a:endParaRPr lang="pl-PL" b="1" dirty="0" smtClean="0">
              <a:latin typeface="Arial" panose="020B0604020202020204" pitchFamily="34" charset="0"/>
              <a:cs typeface="Arial" panose="020B0604020202020204" pitchFamily="34" charset="0"/>
            </a:endParaRPr>
          </a:p>
          <a:p>
            <a:pPr marL="0" indent="0">
              <a:buNone/>
            </a:pPr>
            <a:r>
              <a:rPr lang="pl-PL" b="1" dirty="0" smtClean="0">
                <a:latin typeface="Arial" panose="020B0604020202020204" pitchFamily="34" charset="0"/>
                <a:cs typeface="Arial" panose="020B0604020202020204" pitchFamily="34" charset="0"/>
              </a:rPr>
              <a:t>2) Liczba </a:t>
            </a:r>
            <a:r>
              <a:rPr lang="pl-PL" b="1" dirty="0">
                <a:latin typeface="Arial" panose="020B0604020202020204" pitchFamily="34" charset="0"/>
                <a:cs typeface="Arial" panose="020B0604020202020204" pitchFamily="34" charset="0"/>
              </a:rPr>
              <a:t>osób w wieku 18-29 lat objętych wsparciem w programie (osoby) </a:t>
            </a:r>
            <a:endParaRPr lang="pl-PL" dirty="0">
              <a:latin typeface="Arial" panose="020B0604020202020204" pitchFamily="34" charset="0"/>
              <a:cs typeface="Arial" panose="020B0604020202020204" pitchFamily="34" charset="0"/>
            </a:endParaRPr>
          </a:p>
          <a:p>
            <a:pPr marL="0" indent="0">
              <a:buNone/>
            </a:pPr>
            <a:r>
              <a:rPr lang="pl-PL" dirty="0">
                <a:latin typeface="Arial" panose="020B0604020202020204" pitchFamily="34" charset="0"/>
                <a:cs typeface="Arial" panose="020B0604020202020204" pitchFamily="34" charset="0"/>
              </a:rPr>
              <a:t>Osoby w wieku między 18 a 29 rokiem życia, tj. od dnia, w którym przypadają 18 urodziny do dnia poprzedzającego 30 urodziny, objęte wsparciem EFS+. </a:t>
            </a:r>
          </a:p>
          <a:p>
            <a:pPr marL="0" indent="0">
              <a:buNone/>
            </a:pPr>
            <a:r>
              <a:rPr lang="pl-PL" b="1" dirty="0">
                <a:latin typeface="Arial" panose="020B0604020202020204" pitchFamily="34" charset="0"/>
                <a:cs typeface="Arial" panose="020B0604020202020204" pitchFamily="34" charset="0"/>
              </a:rPr>
              <a:t>3) Liczba osób w wieku 55 lat i więcej objętych wsparciem w programie (osoby) </a:t>
            </a:r>
            <a:endParaRPr lang="pl-PL" dirty="0">
              <a:latin typeface="Arial" panose="020B0604020202020204" pitchFamily="34" charset="0"/>
              <a:cs typeface="Arial" panose="020B0604020202020204" pitchFamily="34" charset="0"/>
            </a:endParaRPr>
          </a:p>
          <a:p>
            <a:pPr marL="0" indent="0">
              <a:buNone/>
            </a:pPr>
            <a:r>
              <a:rPr lang="pl-PL" dirty="0">
                <a:latin typeface="Arial" panose="020B0604020202020204" pitchFamily="34" charset="0"/>
                <a:cs typeface="Arial" panose="020B0604020202020204" pitchFamily="34" charset="0"/>
              </a:rPr>
              <a:t>Osoby w wieku 55 lat i więcej, tj. od dnia, w którym przypadają 55 urodziny, objęte wsparciem EFS+.</a:t>
            </a:r>
            <a:endParaRPr lang="pl-PL" dirty="0" smtClean="0">
              <a:latin typeface="Arial" panose="020B0604020202020204" pitchFamily="34" charset="0"/>
              <a:cs typeface="Arial" panose="020B0604020202020204" pitchFamily="34" charset="0"/>
            </a:endParaRPr>
          </a:p>
          <a:p>
            <a:pPr marL="0" indent="0">
              <a:buNone/>
            </a:pPr>
            <a:r>
              <a:rPr lang="pl-PL" b="1" dirty="0">
                <a:latin typeface="Arial" panose="020B0604020202020204" pitchFamily="34" charset="0"/>
                <a:cs typeface="Arial" panose="020B0604020202020204" pitchFamily="34" charset="0"/>
              </a:rPr>
              <a:t>4) Liczba osób w wieku poniżej 18 lat objętych wsparciem w programie (osoby) </a:t>
            </a:r>
            <a:endParaRPr lang="pl-PL" dirty="0">
              <a:latin typeface="Arial" panose="020B0604020202020204" pitchFamily="34" charset="0"/>
              <a:cs typeface="Arial" panose="020B0604020202020204" pitchFamily="34" charset="0"/>
            </a:endParaRPr>
          </a:p>
          <a:p>
            <a:pPr marL="0" indent="0">
              <a:buNone/>
            </a:pPr>
            <a:r>
              <a:rPr lang="pl-PL" dirty="0">
                <a:latin typeface="Arial" panose="020B0604020202020204" pitchFamily="34" charset="0"/>
                <a:cs typeface="Arial" panose="020B0604020202020204" pitchFamily="34" charset="0"/>
              </a:rPr>
              <a:t>Osoby w wieku poniżej 18 lat, tj. do dnia poprzedzającego dzień 18 urodzin, objęte wsparciem EFS+.</a:t>
            </a:r>
          </a:p>
          <a:p>
            <a:pPr marL="0" indent="0">
              <a:buNone/>
            </a:pPr>
            <a:endParaRPr lang="pl-PL" dirty="0" smtClean="0">
              <a:latin typeface="Arial" panose="020B0604020202020204" pitchFamily="34" charset="0"/>
              <a:cs typeface="Arial" panose="020B0604020202020204" pitchFamily="34" charset="0"/>
            </a:endParaRPr>
          </a:p>
          <a:p>
            <a:pPr marL="0" indent="0">
              <a:buNone/>
            </a:pPr>
            <a:r>
              <a:rPr lang="pl-PL" dirty="0" smtClean="0">
                <a:latin typeface="Arial" panose="020B0604020202020204" pitchFamily="34" charset="0"/>
                <a:cs typeface="Arial" panose="020B0604020202020204" pitchFamily="34" charset="0"/>
              </a:rPr>
              <a:t>Wiek </a:t>
            </a:r>
            <a:r>
              <a:rPr lang="pl-PL" dirty="0">
                <a:latin typeface="Arial" panose="020B0604020202020204" pitchFamily="34" charset="0"/>
                <a:cs typeface="Arial" panose="020B0604020202020204" pitchFamily="34" charset="0"/>
              </a:rPr>
              <a:t>uczestników określany jest na podstawie daty urodzenia (dzień, miesiąc, rok) i ustalany w dniu rozpoczęcia udziału w projekcie, tj. w momencie rozpoczęcia udziału w pierwszej formie wsparcia w projekcie.</a:t>
            </a: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20</a:t>
            </a:fld>
            <a:endParaRPr lang="pl-PL" dirty="0"/>
          </a:p>
        </p:txBody>
      </p:sp>
    </p:spTree>
    <p:extLst>
      <p:ext uri="{BB962C8B-B14F-4D97-AF65-F5344CB8AC3E}">
        <p14:creationId xmlns:p14="http://schemas.microsoft.com/office/powerpoint/2010/main" val="3583820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4337" y="463450"/>
            <a:ext cx="8640863" cy="6768752"/>
          </a:xfrm>
        </p:spPr>
        <p:txBody>
          <a:bodyPr>
            <a:noAutofit/>
          </a:bodyPr>
          <a:lstStyle/>
          <a:p>
            <a:pPr marL="0" indent="0">
              <a:buNone/>
            </a:pPr>
            <a:r>
              <a:rPr lang="pl-PL" sz="2400" b="1" u="sng" dirty="0">
                <a:latin typeface="Arial" panose="020B0604020202020204" pitchFamily="34" charset="0"/>
                <a:cs typeface="Arial" panose="020B0604020202020204" pitchFamily="34" charset="0"/>
              </a:rPr>
              <a:t>Lista wskaźników na poziomie projektu</a:t>
            </a:r>
          </a:p>
          <a:p>
            <a:pPr>
              <a:buFont typeface="Arial" panose="020B0604020202020204" pitchFamily="34" charset="0"/>
              <a:buChar char="•"/>
            </a:pPr>
            <a:r>
              <a:rPr lang="pl-PL" sz="1600" b="1" dirty="0">
                <a:solidFill>
                  <a:schemeClr val="accent2">
                    <a:lumMod val="75000"/>
                  </a:schemeClr>
                </a:solidFill>
                <a:latin typeface="Arial" panose="020B0604020202020204" pitchFamily="34" charset="0"/>
                <a:cs typeface="Arial" panose="020B0604020202020204" pitchFamily="34" charset="0"/>
              </a:rPr>
              <a:t>wskaźniki rezultatu </a:t>
            </a:r>
          </a:p>
          <a:p>
            <a:pPr marL="0" indent="0">
              <a:spcBef>
                <a:spcPts val="1000"/>
              </a:spcBef>
              <a:buNone/>
            </a:pPr>
            <a:r>
              <a:rPr lang="pl-PL" b="1" dirty="0">
                <a:solidFill>
                  <a:srgbClr val="000000"/>
                </a:solidFill>
                <a:latin typeface="Arial" panose="020B0604020202020204" pitchFamily="34" charset="0"/>
                <a:cs typeface="Arial" panose="020B0604020202020204" pitchFamily="34" charset="0"/>
              </a:rPr>
              <a:t>1) Liczba osób, które podjęły kształcenie lub szkolenie po opuszczeniu programu (osoby)</a:t>
            </a:r>
          </a:p>
          <a:p>
            <a:pPr marL="0" indent="0">
              <a:spcBef>
                <a:spcPts val="1000"/>
              </a:spcBef>
              <a:buNone/>
            </a:pPr>
            <a:r>
              <a:rPr lang="pl-PL" dirty="0">
                <a:solidFill>
                  <a:srgbClr val="000000"/>
                </a:solidFill>
                <a:latin typeface="Arial" panose="020B0604020202020204" pitchFamily="34" charset="0"/>
                <a:cs typeface="Arial" panose="020B0604020202020204" pitchFamily="34" charset="0"/>
              </a:rPr>
              <a:t>Do wskaźnika wlicza się osoby, które otrzymały wsparcie EFS+, i które podjęły kształcenie (uczenie się przez całe życie, kształcenie formalne) lub szkolenie poza miejscem pracy/ w miejscu pracy, szkolenia zawodowe etc., bezpośrednio po opuszczeniu projektu. Wskaźnik mierzony do czterech tygodni od zakończenia przez uczestnika udziału w projekcie.</a:t>
            </a:r>
          </a:p>
          <a:p>
            <a:pPr marL="0" indent="0">
              <a:spcBef>
                <a:spcPts val="1000"/>
              </a:spcBef>
              <a:buNone/>
            </a:pPr>
            <a:r>
              <a:rPr lang="pl-PL" dirty="0">
                <a:solidFill>
                  <a:srgbClr val="000000"/>
                </a:solidFill>
                <a:latin typeface="Arial" panose="020B0604020202020204" pitchFamily="34" charset="0"/>
                <a:cs typeface="Arial" panose="020B0604020202020204" pitchFamily="34" charset="0"/>
              </a:rPr>
              <a:t>Wskaźnik ten należy rozumieć jako zmianę sytuacji po opuszczeniu programu w stosunku do stanu w momencie przystąpienia do interwencji EFS+ (osoba nieuczestnicząca w kształceniu/szkoleniu w chwili wejścia do programu EFS+, a w ciągu czterech tygodni po opuszczeniu projektu – osoba uczestnicząca w kształceniu lub szkoleniu). Źródło finansowania szkolenia/kształcenia jest nieistotne.</a:t>
            </a:r>
          </a:p>
          <a:p>
            <a:pPr marL="0" indent="0">
              <a:spcBef>
                <a:spcPts val="1000"/>
              </a:spcBef>
              <a:buNone/>
            </a:pPr>
            <a:r>
              <a:rPr lang="pl-PL" dirty="0">
                <a:solidFill>
                  <a:srgbClr val="000000"/>
                </a:solidFill>
                <a:latin typeface="Arial" panose="020B0604020202020204" pitchFamily="34" charset="0"/>
                <a:cs typeface="Arial" panose="020B0604020202020204" pitchFamily="34" charset="0"/>
              </a:rPr>
              <a:t>Informacje dodatkowe:</a:t>
            </a:r>
          </a:p>
          <a:p>
            <a:pPr marL="0" indent="0">
              <a:spcBef>
                <a:spcPts val="1000"/>
              </a:spcBef>
              <a:buNone/>
            </a:pPr>
            <a:r>
              <a:rPr lang="pl-PL" dirty="0">
                <a:solidFill>
                  <a:srgbClr val="000000"/>
                </a:solidFill>
                <a:latin typeface="Arial" panose="020B0604020202020204" pitchFamily="34" charset="0"/>
                <a:cs typeface="Arial" panose="020B0604020202020204" pitchFamily="34" charset="0"/>
              </a:rPr>
              <a:t>Wskaźnik nie obejmuje uczniów, tj. dzieci i młodzieży uczącej się oraz osób dorosłych, jeśli w dniu przystąpienia do projektu osoby te kształciły się lub szkoliły.</a:t>
            </a:r>
          </a:p>
          <a:p>
            <a:pPr marL="0" indent="0">
              <a:spcBef>
                <a:spcPts val="1000"/>
              </a:spcBef>
              <a:buNone/>
            </a:pPr>
            <a:r>
              <a:rPr lang="pl-PL" dirty="0">
                <a:solidFill>
                  <a:srgbClr val="000000"/>
                </a:solidFill>
                <a:latin typeface="Arial" panose="020B0604020202020204" pitchFamily="34" charset="0"/>
                <a:cs typeface="Arial" panose="020B0604020202020204" pitchFamily="34" charset="0"/>
              </a:rPr>
              <a:t>Wskaźnik pokazuje efekt wsparcia po zakończeniu udziału w projekcie i mierzony jest do 4 tygodni od zakończenia udziału w projekcie.</a:t>
            </a:r>
            <a:endParaRPr lang="pl-PL" sz="1600" i="0" u="none" strike="noStrike" baseline="0" dirty="0">
              <a:solidFill>
                <a:srgbClr val="000000"/>
              </a:solidFill>
              <a:latin typeface="Arial" panose="020B0604020202020204" pitchFamily="34" charset="0"/>
              <a:cs typeface="Arial" panose="020B0604020202020204" pitchFamily="34" charset="0"/>
            </a:endParaRPr>
          </a:p>
          <a:p>
            <a:pPr marL="0" indent="0">
              <a:lnSpc>
                <a:spcPct val="100000"/>
              </a:lnSpc>
              <a:buNone/>
            </a:pPr>
            <a:endParaRPr lang="pl-PL" b="1" i="0" u="none" strike="noStrike" baseline="0" dirty="0">
              <a:solidFill>
                <a:srgbClr val="000000"/>
              </a:solidFill>
              <a:latin typeface="Arial" panose="020B0604020202020204" pitchFamily="34" charset="0"/>
              <a:cs typeface="Arial" panose="020B0604020202020204" pitchFamily="34" charset="0"/>
            </a:endParaRPr>
          </a:p>
          <a:p>
            <a:pPr marL="0" indent="0">
              <a:lnSpc>
                <a:spcPct val="100000"/>
              </a:lnSpc>
              <a:buNone/>
            </a:pPr>
            <a:endParaRPr lang="pl-PL" b="1" i="0" u="none" strike="noStrike" baseline="0" dirty="0">
              <a:solidFill>
                <a:srgbClr val="000000"/>
              </a:solidFill>
              <a:latin typeface="Arial" panose="020B0604020202020204" pitchFamily="34" charset="0"/>
              <a:cs typeface="Arial" panose="020B0604020202020204" pitchFamily="34" charset="0"/>
            </a:endParaRPr>
          </a:p>
          <a:p>
            <a:pPr marL="0" indent="0">
              <a:lnSpc>
                <a:spcPct val="100000"/>
              </a:lnSpc>
              <a:buNone/>
            </a:pPr>
            <a:r>
              <a:rPr lang="pl-PL" sz="1400" b="0" i="0" u="none" strike="noStrike" baseline="0" dirty="0">
                <a:solidFill>
                  <a:srgbClr val="000000"/>
                </a:solidFill>
                <a:latin typeface="Arial" panose="020B0604020202020204" pitchFamily="34" charset="0"/>
                <a:cs typeface="Arial" panose="020B0604020202020204" pitchFamily="34" charset="0"/>
              </a:rPr>
              <a:t> </a:t>
            </a:r>
          </a:p>
          <a:p>
            <a:pPr marL="0" indent="0">
              <a:lnSpc>
                <a:spcPct val="100000"/>
              </a:lnSpc>
              <a:buNone/>
            </a:pPr>
            <a:endParaRPr lang="pl-PL" sz="1400" b="0" i="0" u="none" strike="noStrike" baseline="0" dirty="0">
              <a:solidFill>
                <a:srgbClr val="000000"/>
              </a:solidFill>
              <a:latin typeface="Arial" panose="020B0604020202020204" pitchFamily="34" charset="0"/>
              <a:cs typeface="Arial" panose="020B0604020202020204" pitchFamily="34" charset="0"/>
            </a:endParaRPr>
          </a:p>
          <a:p>
            <a:pPr marL="0" indent="0">
              <a:buNone/>
            </a:pPr>
            <a:endParaRPr lang="pl-PL" sz="1400" b="0" i="0" u="none" strike="noStrike" baseline="0" dirty="0">
              <a:solidFill>
                <a:srgbClr val="000000"/>
              </a:solidFill>
              <a:latin typeface="Arial" panose="020B0604020202020204" pitchFamily="34" charset="0"/>
              <a:cs typeface="Arial" panose="020B0604020202020204" pitchFamily="34" charset="0"/>
            </a:endParaRPr>
          </a:p>
          <a:p>
            <a:pPr marL="0" indent="0">
              <a:buNone/>
            </a:pPr>
            <a:endParaRPr lang="pl-PL" sz="1800" b="0" i="0" u="none" strike="noStrike" baseline="0" dirty="0">
              <a:solidFill>
                <a:srgbClr val="000000"/>
              </a:solidFill>
              <a:latin typeface="Arial" panose="020B0604020202020204" pitchFamily="34" charset="0"/>
              <a:cs typeface="Arial" panose="020B0604020202020204" pitchFamily="34" charset="0"/>
            </a:endParaRPr>
          </a:p>
          <a:p>
            <a:pPr marL="0" indent="0">
              <a:buNone/>
            </a:pPr>
            <a:endParaRPr lang="pl-PL" sz="2000" b="1" i="0" u="none" strike="noStrike" baseline="0" dirty="0">
              <a:solidFill>
                <a:srgbClr val="000000"/>
              </a:solidFill>
              <a:latin typeface="Arial" panose="020B0604020202020204" pitchFamily="34" charset="0"/>
              <a:cs typeface="Arial" panose="020B0604020202020204" pitchFamily="34" charset="0"/>
            </a:endParaRPr>
          </a:p>
          <a:p>
            <a:pPr marL="0" indent="0">
              <a:spcBef>
                <a:spcPts val="1000"/>
              </a:spcBef>
              <a:buNone/>
            </a:pPr>
            <a:r>
              <a:rPr lang="pl-PL" sz="2000" b="1" i="0" u="none" strike="noStrike" baseline="0" dirty="0">
                <a:solidFill>
                  <a:srgbClr val="000000"/>
                </a:solidFill>
                <a:latin typeface="Arial" panose="020B0604020202020204" pitchFamily="34" charset="0"/>
                <a:cs typeface="Arial" panose="020B0604020202020204" pitchFamily="34" charset="0"/>
              </a:rPr>
              <a:t> </a:t>
            </a:r>
          </a:p>
          <a:p>
            <a:pPr marL="0" indent="0">
              <a:buNone/>
            </a:pPr>
            <a:endParaRPr lang="pl-PL" dirty="0">
              <a:solidFill>
                <a:srgbClr val="FF0000"/>
              </a:solidFill>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21</a:t>
            </a:fld>
            <a:endParaRPr lang="pl-PL" dirty="0"/>
          </a:p>
        </p:txBody>
      </p:sp>
    </p:spTree>
    <p:extLst>
      <p:ext uri="{BB962C8B-B14F-4D97-AF65-F5344CB8AC3E}">
        <p14:creationId xmlns:p14="http://schemas.microsoft.com/office/powerpoint/2010/main" val="1981836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426" y="611485"/>
            <a:ext cx="8640863" cy="6768752"/>
          </a:xfrm>
        </p:spPr>
        <p:txBody>
          <a:bodyPr>
            <a:noAutofit/>
          </a:bodyPr>
          <a:lstStyle/>
          <a:p>
            <a:pPr marL="0" indent="0">
              <a:buNone/>
            </a:pPr>
            <a:r>
              <a:rPr lang="pl-PL" sz="2400" b="1" u="sng" dirty="0">
                <a:latin typeface="Arial" panose="020B0604020202020204" pitchFamily="34" charset="0"/>
                <a:cs typeface="Arial" panose="020B0604020202020204" pitchFamily="34" charset="0"/>
              </a:rPr>
              <a:t>Lista wskaźników na poziomie projektu</a:t>
            </a:r>
          </a:p>
          <a:p>
            <a:pPr marL="0" indent="0">
              <a:lnSpc>
                <a:spcPct val="100000"/>
              </a:lnSpc>
              <a:buNone/>
            </a:pPr>
            <a:r>
              <a:rPr lang="pl-PL" sz="2000" b="1" dirty="0">
                <a:solidFill>
                  <a:srgbClr val="000000"/>
                </a:solidFill>
                <a:latin typeface="Arial" panose="020B0604020202020204" pitchFamily="34" charset="0"/>
                <a:cs typeface="Arial" panose="020B0604020202020204" pitchFamily="34" charset="0"/>
              </a:rPr>
              <a:t>2) Liczba osób, które uzyskały kwalifikacje po opuszczeniu programu (osoby)</a:t>
            </a:r>
          </a:p>
          <a:p>
            <a:pPr marL="0" indent="0">
              <a:lnSpc>
                <a:spcPct val="100000"/>
              </a:lnSpc>
              <a:buNone/>
            </a:pPr>
            <a:r>
              <a:rPr lang="pl-PL" dirty="0">
                <a:solidFill>
                  <a:srgbClr val="000000"/>
                </a:solidFill>
                <a:latin typeface="Arial" panose="020B0604020202020204" pitchFamily="34" charset="0"/>
                <a:cs typeface="Arial" panose="020B0604020202020204" pitchFamily="34" charset="0"/>
              </a:rPr>
              <a:t>Do wskaźnika wlicza się osoby, które otrzymały wsparcie EFS+ i uzyskały kwalifikacje lub kompetencje po opuszczeniu projektu.</a:t>
            </a:r>
          </a:p>
          <a:p>
            <a:pPr marL="0" indent="0">
              <a:lnSpc>
                <a:spcPct val="100000"/>
              </a:lnSpc>
              <a:buNone/>
            </a:pPr>
            <a:r>
              <a:rPr lang="pl-PL" dirty="0">
                <a:solidFill>
                  <a:srgbClr val="000000"/>
                </a:solidFill>
                <a:latin typeface="Arial" panose="020B0604020202020204" pitchFamily="34" charset="0"/>
                <a:cs typeface="Arial" panose="020B0604020202020204" pitchFamily="34" charset="0"/>
              </a:rPr>
              <a:t>Kwalifikacje to określony zestaw efektów uczenia się w zakresie wiedzy, umiejętności oraz kompetencji społecznych nabytych w drodze edukacji formalnej, edukacji </a:t>
            </a:r>
            <a:r>
              <a:rPr lang="pl-PL" dirty="0" err="1">
                <a:solidFill>
                  <a:srgbClr val="000000"/>
                </a:solidFill>
                <a:latin typeface="Arial" panose="020B0604020202020204" pitchFamily="34" charset="0"/>
                <a:cs typeface="Arial" panose="020B0604020202020204" pitchFamily="34" charset="0"/>
              </a:rPr>
              <a:t>pozaformalnej</a:t>
            </a:r>
            <a:r>
              <a:rPr lang="pl-PL" dirty="0">
                <a:solidFill>
                  <a:srgbClr val="000000"/>
                </a:solidFill>
                <a:latin typeface="Arial" panose="020B0604020202020204" pitchFamily="34" charset="0"/>
                <a:cs typeface="Arial" panose="020B0604020202020204" pitchFamily="34" charset="0"/>
              </a:rPr>
              <a:t> lub poprzez uczenie się nieformalne, zgodnych z ustalonymi dla danej kwalifikacji wymaganiami, których osiągnięcie zostało sprawdzone w walidacji oraz formalnie potwierdzone przez instytucję uprawnioną do certyfikowania.</a:t>
            </a:r>
            <a:endParaRPr lang="pl-PL" i="0" u="none" strike="noStrike" baseline="0" dirty="0">
              <a:solidFill>
                <a:srgbClr val="000000"/>
              </a:solidFill>
              <a:latin typeface="Arial" panose="020B0604020202020204" pitchFamily="34" charset="0"/>
              <a:cs typeface="Arial" panose="020B0604020202020204" pitchFamily="34" charset="0"/>
            </a:endParaRPr>
          </a:p>
          <a:p>
            <a:pPr marL="0" indent="0">
              <a:lnSpc>
                <a:spcPct val="100000"/>
              </a:lnSpc>
              <a:buNone/>
            </a:pPr>
            <a:r>
              <a:rPr lang="pl-PL" sz="1600" dirty="0">
                <a:solidFill>
                  <a:srgbClr val="000000"/>
                </a:solidFill>
                <a:latin typeface="Arial" panose="020B0604020202020204" pitchFamily="34" charset="0"/>
                <a:cs typeface="Arial" panose="020B0604020202020204" pitchFamily="34" charset="0"/>
              </a:rPr>
              <a:t>Kwalifikacje mogą być nadawane przez:</a:t>
            </a:r>
          </a:p>
          <a:p>
            <a:pPr marL="0" indent="0">
              <a:lnSpc>
                <a:spcPct val="100000"/>
              </a:lnSpc>
              <a:buNone/>
            </a:pPr>
            <a:r>
              <a:rPr lang="pl-PL" sz="1600" dirty="0">
                <a:solidFill>
                  <a:srgbClr val="000000"/>
                </a:solidFill>
                <a:latin typeface="Arial" panose="020B0604020202020204" pitchFamily="34" charset="0"/>
                <a:cs typeface="Arial" panose="020B0604020202020204" pitchFamily="34" charset="0"/>
              </a:rPr>
              <a:t>− podmioty uprawnione do realizacji procesów walidacji i certyfikowania zgodnie z ustawą z dnia 22 grudnia 2015 r. o Zintegrowanym Systemie Kwalifikacji,</a:t>
            </a:r>
          </a:p>
          <a:p>
            <a:pPr marL="0" indent="0">
              <a:lnSpc>
                <a:spcPct val="100000"/>
              </a:lnSpc>
              <a:buNone/>
            </a:pPr>
            <a:r>
              <a:rPr lang="pl-PL" sz="1600" dirty="0">
                <a:solidFill>
                  <a:srgbClr val="000000"/>
                </a:solidFill>
                <a:latin typeface="Arial" panose="020B0604020202020204" pitchFamily="34" charset="0"/>
                <a:cs typeface="Arial" panose="020B0604020202020204" pitchFamily="34" charset="0"/>
              </a:rPr>
              <a:t>− podmioty uprawnione do realizacji procesów walidacji i certyfikowania na mocy innych przepisów prawa,</a:t>
            </a:r>
          </a:p>
          <a:p>
            <a:pPr marL="0" indent="0">
              <a:lnSpc>
                <a:spcPct val="100000"/>
              </a:lnSpc>
              <a:buNone/>
            </a:pPr>
            <a:r>
              <a:rPr lang="pl-PL" sz="1600" dirty="0">
                <a:solidFill>
                  <a:srgbClr val="000000"/>
                </a:solidFill>
                <a:latin typeface="Arial" panose="020B0604020202020204" pitchFamily="34" charset="0"/>
                <a:cs typeface="Arial" panose="020B0604020202020204" pitchFamily="34" charset="0"/>
              </a:rPr>
              <a:t>− podmioty uprawnione do wydawania dokumentów potwierdzających uzyskanie kwalifikacji, w tym w zawodzie,</a:t>
            </a:r>
          </a:p>
          <a:p>
            <a:pPr marL="0" indent="0">
              <a:lnSpc>
                <a:spcPct val="100000"/>
              </a:lnSpc>
              <a:buNone/>
            </a:pPr>
            <a:r>
              <a:rPr lang="pl-PL" sz="1600" dirty="0">
                <a:solidFill>
                  <a:srgbClr val="000000"/>
                </a:solidFill>
                <a:latin typeface="Arial" panose="020B0604020202020204" pitchFamily="34" charset="0"/>
                <a:cs typeface="Arial" panose="020B0604020202020204" pitchFamily="34" charset="0"/>
              </a:rPr>
              <a:t>− organy władz publicznych lub samorządów zawodowych, uprawnione do wydawania dokumentów potwierdzających kwalifikację na podstawie ustawy lub rozporządzenia.</a:t>
            </a:r>
            <a:endParaRPr lang="pl-PL" sz="1600" i="0" u="none" strike="noStrike" baseline="0" dirty="0">
              <a:solidFill>
                <a:srgbClr val="000000"/>
              </a:solidFill>
              <a:latin typeface="Arial" panose="020B0604020202020204" pitchFamily="34" charset="0"/>
              <a:cs typeface="Arial" panose="020B0604020202020204" pitchFamily="34" charset="0"/>
            </a:endParaRPr>
          </a:p>
          <a:p>
            <a:pPr marL="0" indent="0">
              <a:lnSpc>
                <a:spcPct val="100000"/>
              </a:lnSpc>
              <a:buNone/>
            </a:pPr>
            <a:endParaRPr lang="pl-PL" b="1" i="0" u="none" strike="noStrike" baseline="0" dirty="0">
              <a:solidFill>
                <a:srgbClr val="000000"/>
              </a:solidFill>
              <a:latin typeface="Arial" panose="020B0604020202020204" pitchFamily="34" charset="0"/>
              <a:cs typeface="Arial" panose="020B0604020202020204" pitchFamily="34" charset="0"/>
            </a:endParaRPr>
          </a:p>
          <a:p>
            <a:pPr marL="0" indent="0">
              <a:lnSpc>
                <a:spcPct val="100000"/>
              </a:lnSpc>
              <a:buNone/>
            </a:pPr>
            <a:r>
              <a:rPr lang="pl-PL" sz="1400" b="0" i="0" u="none" strike="noStrike" baseline="0" dirty="0">
                <a:solidFill>
                  <a:srgbClr val="000000"/>
                </a:solidFill>
                <a:latin typeface="Arial" panose="020B0604020202020204" pitchFamily="34" charset="0"/>
                <a:cs typeface="Arial" panose="020B0604020202020204" pitchFamily="34" charset="0"/>
              </a:rPr>
              <a:t> </a:t>
            </a:r>
          </a:p>
          <a:p>
            <a:pPr marL="0" indent="0">
              <a:lnSpc>
                <a:spcPct val="100000"/>
              </a:lnSpc>
              <a:buNone/>
            </a:pPr>
            <a:endParaRPr lang="pl-PL" sz="1400" b="0" i="0" u="none" strike="noStrike" baseline="0" dirty="0">
              <a:solidFill>
                <a:srgbClr val="000000"/>
              </a:solidFill>
              <a:latin typeface="Arial" panose="020B0604020202020204" pitchFamily="34" charset="0"/>
              <a:cs typeface="Arial" panose="020B0604020202020204" pitchFamily="34" charset="0"/>
            </a:endParaRPr>
          </a:p>
          <a:p>
            <a:pPr marL="0" indent="0">
              <a:buNone/>
            </a:pPr>
            <a:endParaRPr lang="pl-PL" sz="1400" b="0" i="0" u="none" strike="noStrike" baseline="0" dirty="0">
              <a:solidFill>
                <a:srgbClr val="000000"/>
              </a:solidFill>
              <a:latin typeface="Arial" panose="020B0604020202020204" pitchFamily="34" charset="0"/>
              <a:cs typeface="Arial" panose="020B0604020202020204" pitchFamily="34" charset="0"/>
            </a:endParaRPr>
          </a:p>
          <a:p>
            <a:pPr marL="0" indent="0">
              <a:buNone/>
            </a:pPr>
            <a:endParaRPr lang="pl-PL" sz="1800" b="0" i="0" u="none" strike="noStrike" baseline="0" dirty="0">
              <a:solidFill>
                <a:srgbClr val="000000"/>
              </a:solidFill>
              <a:latin typeface="Arial" panose="020B0604020202020204" pitchFamily="34" charset="0"/>
              <a:cs typeface="Arial" panose="020B0604020202020204" pitchFamily="34" charset="0"/>
            </a:endParaRPr>
          </a:p>
          <a:p>
            <a:pPr marL="0" indent="0">
              <a:buNone/>
            </a:pPr>
            <a:endParaRPr lang="pl-PL" sz="2000" b="1" i="0" u="none" strike="noStrike" baseline="0" dirty="0">
              <a:solidFill>
                <a:srgbClr val="000000"/>
              </a:solidFill>
              <a:latin typeface="Arial" panose="020B0604020202020204" pitchFamily="34" charset="0"/>
              <a:cs typeface="Arial" panose="020B0604020202020204" pitchFamily="34" charset="0"/>
            </a:endParaRPr>
          </a:p>
          <a:p>
            <a:pPr marL="0" indent="0">
              <a:spcBef>
                <a:spcPts val="1000"/>
              </a:spcBef>
              <a:buNone/>
            </a:pPr>
            <a:r>
              <a:rPr lang="pl-PL" sz="2000" b="1" i="0" u="none" strike="noStrike" baseline="0" dirty="0">
                <a:solidFill>
                  <a:srgbClr val="000000"/>
                </a:solidFill>
                <a:latin typeface="Arial" panose="020B0604020202020204" pitchFamily="34" charset="0"/>
                <a:cs typeface="Arial" panose="020B0604020202020204" pitchFamily="34" charset="0"/>
              </a:rPr>
              <a:t> </a:t>
            </a:r>
          </a:p>
          <a:p>
            <a:pPr marL="0" indent="0">
              <a:buNone/>
            </a:pPr>
            <a:endParaRPr lang="pl-PL" dirty="0">
              <a:solidFill>
                <a:srgbClr val="FF0000"/>
              </a:solidFill>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22</a:t>
            </a:fld>
            <a:endParaRPr lang="pl-PL" dirty="0"/>
          </a:p>
        </p:txBody>
      </p:sp>
    </p:spTree>
    <p:extLst>
      <p:ext uri="{BB962C8B-B14F-4D97-AF65-F5344CB8AC3E}">
        <p14:creationId xmlns:p14="http://schemas.microsoft.com/office/powerpoint/2010/main" val="34170882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611485"/>
            <a:ext cx="8640382" cy="5976664"/>
          </a:xfrm>
        </p:spPr>
        <p:txBody>
          <a:bodyPr>
            <a:noAutofit/>
          </a:bodyPr>
          <a:lstStyle/>
          <a:p>
            <a:pPr marL="0" indent="0">
              <a:buNone/>
            </a:pPr>
            <a:r>
              <a:rPr lang="pl-PL" b="1" i="0" u="none" strike="noStrike" baseline="0" dirty="0">
                <a:solidFill>
                  <a:srgbClr val="000000"/>
                </a:solidFill>
                <a:latin typeface="Arial" panose="020B0604020202020204" pitchFamily="34" charset="0"/>
                <a:cs typeface="Arial" panose="020B0604020202020204" pitchFamily="34" charset="0"/>
              </a:rPr>
              <a:t>Dodatkowo są Państwo zobowiązani do monitorowania niżej wymienionych wskaźników. Ich wartość docelowa może wynosić 0, ale nie zwalnia to Państwa z obowiązku ich monitorowania. </a:t>
            </a:r>
            <a:endParaRPr lang="pl-PL" b="0" i="0" u="none" strike="noStrike" baseline="0" dirty="0">
              <a:solidFill>
                <a:srgbClr val="000000"/>
              </a:solidFill>
              <a:latin typeface="Arial" panose="020B0604020202020204" pitchFamily="34" charset="0"/>
              <a:cs typeface="Arial" panose="020B0604020202020204" pitchFamily="34" charset="0"/>
            </a:endParaRPr>
          </a:p>
          <a:p>
            <a:pPr marL="342900" indent="-342900">
              <a:buAutoNum type="arabicParenR"/>
            </a:pPr>
            <a:r>
              <a:rPr lang="pl-PL" i="0" u="none" strike="noStrike" baseline="0" dirty="0">
                <a:solidFill>
                  <a:srgbClr val="000000"/>
                </a:solidFill>
                <a:latin typeface="Arial" panose="020B0604020202020204" pitchFamily="34" charset="0"/>
                <a:cs typeface="Arial" panose="020B0604020202020204" pitchFamily="34" charset="0"/>
              </a:rPr>
              <a:t>Liczba osób należących do mniejszości, w tym społeczności marginalizowanych takich jak Romowie, objętych wsparciem w programie (osoby);</a:t>
            </a:r>
          </a:p>
          <a:p>
            <a:pPr marL="342900" indent="-342900">
              <a:buFontTx/>
              <a:buAutoNum type="arabicParenR"/>
            </a:pPr>
            <a:r>
              <a:rPr lang="pl-PL" sz="1800" i="0" u="none" strike="noStrike" baseline="0" dirty="0">
                <a:solidFill>
                  <a:srgbClr val="000000"/>
                </a:solidFill>
                <a:latin typeface="Arial" panose="020B0604020202020204" pitchFamily="34" charset="0"/>
                <a:cs typeface="Arial" panose="020B0604020202020204" pitchFamily="34" charset="0"/>
              </a:rPr>
              <a:t>Liczba osób obcego pochodzenia objętych wsparciem w programie (osoby);</a:t>
            </a:r>
          </a:p>
          <a:p>
            <a:pPr marL="342900" indent="-342900">
              <a:buFontTx/>
              <a:buAutoNum type="arabicParenR"/>
            </a:pPr>
            <a:r>
              <a:rPr lang="pl-PL" sz="1800" i="0" u="none" strike="noStrike" baseline="0" dirty="0">
                <a:solidFill>
                  <a:srgbClr val="000000"/>
                </a:solidFill>
                <a:latin typeface="Arial" panose="020B0604020202020204" pitchFamily="34" charset="0"/>
                <a:cs typeface="Arial" panose="020B0604020202020204" pitchFamily="34" charset="0"/>
              </a:rPr>
              <a:t>Liczba osób w kryzysie bezdomności lub dotkniętych wykluczeniem z dostępu do mieszkań, objętych wsparciem w programie (osoby); </a:t>
            </a:r>
          </a:p>
          <a:p>
            <a:pPr marL="342900" indent="-342900">
              <a:buFontTx/>
              <a:buAutoNum type="arabicParenR"/>
            </a:pPr>
            <a:r>
              <a:rPr lang="pl-PL" i="0" u="none" strike="noStrike" baseline="0" dirty="0">
                <a:solidFill>
                  <a:srgbClr val="000000"/>
                </a:solidFill>
                <a:latin typeface="Arial" panose="020B0604020202020204" pitchFamily="34" charset="0"/>
                <a:cs typeface="Arial" panose="020B0604020202020204" pitchFamily="34" charset="0"/>
              </a:rPr>
              <a:t>Liczba osób z krajów trzecich objętych wsparciem w programie (osoby);</a:t>
            </a:r>
          </a:p>
          <a:p>
            <a:pPr marL="342900" indent="-342900">
              <a:buFontTx/>
              <a:buAutoNum type="arabicParenR"/>
            </a:pPr>
            <a:r>
              <a:rPr lang="pl-PL" dirty="0">
                <a:latin typeface="Arial" panose="020B0604020202020204" pitchFamily="34" charset="0"/>
                <a:cs typeface="Arial" panose="020B0604020202020204" pitchFamily="34" charset="0"/>
              </a:rPr>
              <a:t>Liczba osób z niepełnosprawnościami objętych wsparciem w programie (osoby) </a:t>
            </a:r>
            <a:endParaRPr lang="pl-PL" i="0" u="none" strike="noStrike" baseline="0" dirty="0" smtClean="0">
              <a:solidFill>
                <a:srgbClr val="000000"/>
              </a:solidFill>
              <a:latin typeface="Arial" panose="020B0604020202020204" pitchFamily="34" charset="0"/>
              <a:cs typeface="Arial" panose="020B0604020202020204" pitchFamily="34" charset="0"/>
            </a:endParaRPr>
          </a:p>
          <a:p>
            <a:pPr marL="342900" indent="-342900">
              <a:buFontTx/>
              <a:buAutoNum type="arabicParenR"/>
            </a:pPr>
            <a:r>
              <a:rPr lang="pl-PL" i="0" u="none" strike="noStrike" baseline="0" dirty="0" smtClean="0">
                <a:solidFill>
                  <a:srgbClr val="000000"/>
                </a:solidFill>
                <a:latin typeface="Arial" panose="020B0604020202020204" pitchFamily="34" charset="0"/>
                <a:cs typeface="Arial" panose="020B0604020202020204" pitchFamily="34" charset="0"/>
              </a:rPr>
              <a:t>Liczba </a:t>
            </a:r>
            <a:r>
              <a:rPr lang="pl-PL" i="0" u="none" strike="noStrike" baseline="0" dirty="0">
                <a:solidFill>
                  <a:srgbClr val="000000"/>
                </a:solidFill>
                <a:latin typeface="Arial" panose="020B0604020202020204" pitchFamily="34" charset="0"/>
                <a:cs typeface="Arial" panose="020B0604020202020204" pitchFamily="34" charset="0"/>
              </a:rPr>
              <a:t>obiektów dostosowanych do potrzeb osób z niepełnosprawnościami (sztuki);</a:t>
            </a:r>
          </a:p>
          <a:p>
            <a:pPr marL="342900" indent="-342900">
              <a:buFontTx/>
              <a:buAutoNum type="arabicParenR"/>
            </a:pPr>
            <a:r>
              <a:rPr lang="pl-PL" sz="1800" i="0" u="none" strike="noStrike" baseline="0" dirty="0">
                <a:solidFill>
                  <a:srgbClr val="000000"/>
                </a:solidFill>
                <a:latin typeface="Arial" panose="020B0604020202020204" pitchFamily="34" charset="0"/>
                <a:cs typeface="Arial" panose="020B0604020202020204" pitchFamily="34" charset="0"/>
              </a:rPr>
              <a:t>Liczba projektów, w których sfinansowano koszty racjonalnych usprawnień dla osób z niepełnosprawnościami (sztuki).</a:t>
            </a:r>
          </a:p>
          <a:p>
            <a:pPr marL="342900" indent="-342900">
              <a:buFontTx/>
              <a:buAutoNum type="arabicParenR"/>
            </a:pPr>
            <a:endParaRPr lang="pl-PL" b="0" i="0" u="none" strike="noStrike" baseline="0" dirty="0">
              <a:solidFill>
                <a:srgbClr val="000000"/>
              </a:solidFill>
              <a:latin typeface="Arial" panose="020B0604020202020204" pitchFamily="34" charset="0"/>
              <a:cs typeface="Arial" panose="020B0604020202020204" pitchFamily="34" charset="0"/>
            </a:endParaRPr>
          </a:p>
          <a:p>
            <a:pPr marL="342900" indent="-342900">
              <a:buFontTx/>
              <a:buAutoNum type="arabicParenR"/>
            </a:pPr>
            <a:endParaRPr lang="pl-PL" b="1" i="0" u="none" strike="noStrike" baseline="0" dirty="0">
              <a:solidFill>
                <a:srgbClr val="000000"/>
              </a:solidFill>
              <a:latin typeface="Arial" panose="020B0604020202020204" pitchFamily="34" charset="0"/>
              <a:cs typeface="Arial" panose="020B0604020202020204" pitchFamily="34" charset="0"/>
            </a:endParaRPr>
          </a:p>
          <a:p>
            <a:pPr marL="342900" indent="-342900">
              <a:buFontTx/>
              <a:buAutoNum type="arabicParenR"/>
            </a:pPr>
            <a:endParaRPr lang="pl-PL" b="0" i="0" u="none" strike="noStrike" baseline="0" dirty="0">
              <a:solidFill>
                <a:srgbClr val="000000"/>
              </a:solidFill>
              <a:latin typeface="Arial" panose="020B0604020202020204" pitchFamily="34" charset="0"/>
              <a:cs typeface="Arial" panose="020B0604020202020204" pitchFamily="34" charset="0"/>
            </a:endParaRPr>
          </a:p>
          <a:p>
            <a:pPr marL="342900" indent="-342900">
              <a:buFontTx/>
              <a:buAutoNum type="arabicParenR"/>
            </a:pPr>
            <a:endParaRPr lang="pl-PL" sz="1800" b="0" i="0" u="none" strike="noStrike" baseline="0" dirty="0">
              <a:solidFill>
                <a:srgbClr val="000000"/>
              </a:solidFill>
              <a:latin typeface="Arial" panose="020B0604020202020204" pitchFamily="34" charset="0"/>
              <a:cs typeface="Arial" panose="020B0604020202020204" pitchFamily="34" charset="0"/>
            </a:endParaRPr>
          </a:p>
          <a:p>
            <a:pPr marL="342900" indent="-342900">
              <a:buAutoNum type="arabicParenR"/>
            </a:pPr>
            <a:endParaRPr lang="pl-PL" b="0" i="0" u="none" strike="noStrike" baseline="0" dirty="0">
              <a:solidFill>
                <a:srgbClr val="000000"/>
              </a:solidFill>
              <a:latin typeface="Arial" panose="020B0604020202020204" pitchFamily="34" charset="0"/>
              <a:cs typeface="Arial" panose="020B0604020202020204" pitchFamily="34" charset="0"/>
            </a:endParaRPr>
          </a:p>
          <a:p>
            <a:pPr marL="0" indent="0">
              <a:buNone/>
            </a:pPr>
            <a:endParaRPr lang="pl-PL" sz="2000" b="1" u="sng" dirty="0">
              <a:solidFill>
                <a:srgbClr val="FF0000"/>
              </a:solidFill>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23</a:t>
            </a:fld>
            <a:endParaRPr lang="pl-PL" dirty="0"/>
          </a:p>
        </p:txBody>
      </p:sp>
    </p:spTree>
    <p:extLst>
      <p:ext uri="{BB962C8B-B14F-4D97-AF65-F5344CB8AC3E}">
        <p14:creationId xmlns:p14="http://schemas.microsoft.com/office/powerpoint/2010/main" val="23016075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4818" y="546722"/>
            <a:ext cx="8640382" cy="6480720"/>
          </a:xfrm>
        </p:spPr>
        <p:txBody>
          <a:bodyPr>
            <a:noAutofit/>
          </a:bodyPr>
          <a:lstStyle/>
          <a:p>
            <a:pPr marL="0" indent="0">
              <a:buNone/>
            </a:pPr>
            <a:r>
              <a:rPr lang="pl-PL" sz="2400" b="1" dirty="0">
                <a:latin typeface="Arial" panose="020B0604020202020204" pitchFamily="34" charset="0"/>
                <a:cs typeface="Arial" panose="020B0604020202020204" pitchFamily="34" charset="0"/>
              </a:rPr>
              <a:t>Procedura oceny projektów w ramach naboru</a:t>
            </a:r>
          </a:p>
          <a:p>
            <a:pPr marL="0" indent="0">
              <a:buNone/>
            </a:pPr>
            <a:r>
              <a:rPr lang="pl-PL" sz="2000" dirty="0">
                <a:latin typeface="Arial" panose="020B0604020202020204" pitchFamily="34" charset="0"/>
                <a:cs typeface="Arial" panose="020B0604020202020204" pitchFamily="34" charset="0"/>
              </a:rPr>
              <a:t>Państwa projekt będzie podlegał procedurze oceny w ramach naboru, która składa się z:</a:t>
            </a:r>
          </a:p>
          <a:p>
            <a:pPr marL="0" indent="0">
              <a:buNone/>
            </a:pPr>
            <a:r>
              <a:rPr lang="pl-PL" sz="2000" dirty="0">
                <a:latin typeface="Arial" panose="020B0604020202020204" pitchFamily="34" charset="0"/>
                <a:cs typeface="Arial" panose="020B0604020202020204" pitchFamily="34" charset="0"/>
              </a:rPr>
              <a:t>1. Etapu oceny formalnej:</a:t>
            </a:r>
          </a:p>
          <a:p>
            <a:pPr lvl="1">
              <a:buFont typeface="Wingdings" panose="05000000000000000000" pitchFamily="2" charset="2"/>
              <a:buChar char="Ø"/>
            </a:pPr>
            <a:r>
              <a:rPr lang="pl-PL" sz="2000" dirty="0">
                <a:latin typeface="Arial" panose="020B0604020202020204" pitchFamily="34" charset="0"/>
                <a:cs typeface="Arial" panose="020B0604020202020204" pitchFamily="34" charset="0"/>
              </a:rPr>
              <a:t>kryteria formalne bez możliwości poprawy – kryteria zerojedynkowe, których ocena polega na przypisaniu wartości logicznych „tak” lub „nie”. Jeśli Państwa projekt nie będzie spełniał tych kryteriów uzyska negatywną ocenę projektu;</a:t>
            </a:r>
          </a:p>
          <a:p>
            <a:pPr lvl="1">
              <a:buFont typeface="Wingdings" panose="05000000000000000000" pitchFamily="2" charset="2"/>
              <a:buChar char="Ø"/>
            </a:pPr>
            <a:r>
              <a:rPr lang="pl-PL" sz="2000" dirty="0">
                <a:latin typeface="Arial" panose="020B0604020202020204" pitchFamily="34" charset="0"/>
                <a:cs typeface="Arial" panose="020B0604020202020204" pitchFamily="34" charset="0"/>
              </a:rPr>
              <a:t>kryteria formalne z możliwością poprawy w zakresie skutkującym spełnieniem kryteriów – których ocena polega na przypisaniu wartości logicznych „tak”, „nie”, „nie dotyczy” albo skierowaniu wniosku do poprawy lub negocjacji. Jeśli Państwa projekt w momencie oceny nie będzie spełniał tych kryteriów, to skierujemy go do poprawy, tak by mogli Państwo wprowadzić zmiany, dzięki którym kryteria będą spełnione. </a:t>
            </a:r>
          </a:p>
          <a:p>
            <a:pPr marL="0" indent="0">
              <a:buNone/>
            </a:pPr>
            <a:r>
              <a:rPr lang="pl-PL" sz="2000" dirty="0">
                <a:latin typeface="Arial" panose="020B0604020202020204" pitchFamily="34" charset="0"/>
                <a:cs typeface="Arial" panose="020B0604020202020204" pitchFamily="34" charset="0"/>
              </a:rPr>
              <a:t>2. Etapu oceny merytorycznej,</a:t>
            </a:r>
          </a:p>
          <a:p>
            <a:pPr marL="0" indent="0">
              <a:buNone/>
            </a:pPr>
            <a:r>
              <a:rPr lang="pl-PL" sz="2000" dirty="0">
                <a:latin typeface="Arial" panose="020B0604020202020204" pitchFamily="34" charset="0"/>
                <a:cs typeface="Arial" panose="020B0604020202020204" pitchFamily="34" charset="0"/>
              </a:rPr>
              <a:t>3. Etapu negocjacji.</a:t>
            </a:r>
            <a:endParaRPr lang="pl-PL" sz="2400" dirty="0">
              <a:latin typeface="Arial" panose="020B0604020202020204" pitchFamily="34" charset="0"/>
              <a:cs typeface="Arial" panose="020B0604020202020204" pitchFamily="34" charset="0"/>
            </a:endParaRPr>
          </a:p>
          <a:p>
            <a:pPr marL="0" indent="0">
              <a:buNone/>
            </a:pPr>
            <a:r>
              <a:rPr lang="pl-PL" sz="2000" u="sng" dirty="0">
                <a:latin typeface="Arial" panose="020B0604020202020204" pitchFamily="34" charset="0"/>
                <a:cs typeface="Arial" panose="020B0604020202020204" pitchFamily="34" charset="0"/>
              </a:rPr>
              <a:t>Oceny wniosku w ramach naboru dokonuje jeden członek KOP</a:t>
            </a:r>
          </a:p>
          <a:p>
            <a:pPr marL="0" indent="0">
              <a:buNone/>
            </a:pPr>
            <a:endParaRPr lang="pl-PL" sz="2400" b="1" dirty="0">
              <a:latin typeface="Arial" panose="020B0604020202020204" pitchFamily="34" charset="0"/>
              <a:cs typeface="Arial" panose="020B0604020202020204" pitchFamily="34" charset="0"/>
            </a:endParaRPr>
          </a:p>
          <a:p>
            <a:pPr marL="0" indent="0">
              <a:buNone/>
            </a:pPr>
            <a:endParaRPr lang="pl-PL" sz="2000" b="1" u="sng"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24</a:t>
            </a:fld>
            <a:endParaRPr lang="pl-PL" dirty="0"/>
          </a:p>
        </p:txBody>
      </p:sp>
    </p:spTree>
    <p:extLst>
      <p:ext uri="{BB962C8B-B14F-4D97-AF65-F5344CB8AC3E}">
        <p14:creationId xmlns:p14="http://schemas.microsoft.com/office/powerpoint/2010/main" val="7655248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latin typeface="Arial" panose="020B0604020202020204" pitchFamily="34" charset="0"/>
                <a:cs typeface="Arial" panose="020B0604020202020204" pitchFamily="34" charset="0"/>
              </a:rPr>
              <a:t>Forma i sposób komunikacji pomiędzy ION a Wnioskodawcą</a:t>
            </a:r>
            <a:br>
              <a:rPr lang="pl-PL" dirty="0">
                <a:latin typeface="Arial" panose="020B0604020202020204" pitchFamily="34" charset="0"/>
                <a:cs typeface="Arial" panose="020B0604020202020204" pitchFamily="34" charset="0"/>
              </a:rPr>
            </a:br>
            <a:endParaRPr lang="pl-PL" dirty="0">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p:txBody>
          <a:bodyPr>
            <a:normAutofit fontScale="77500" lnSpcReduction="20000"/>
          </a:bodyPr>
          <a:lstStyle/>
          <a:p>
            <a:r>
              <a:rPr lang="pl-PL" dirty="0">
                <a:latin typeface="Arial" panose="020B0604020202020204" pitchFamily="34" charset="0"/>
                <a:cs typeface="Arial" panose="020B0604020202020204" pitchFamily="34" charset="0"/>
              </a:rPr>
              <a:t>Komunikacja między nami, a Państwem odbywa się w formie elektronicznej. Głównym narzędziem komunikacji na etapie oceny jest funkcja „Korespondencja” w systemie SOWA EFS.</a:t>
            </a:r>
          </a:p>
          <a:p>
            <a:r>
              <a:rPr lang="pl-PL" dirty="0">
                <a:latin typeface="Arial" panose="020B0604020202020204" pitchFamily="34" charset="0"/>
                <a:cs typeface="Arial" panose="020B0604020202020204" pitchFamily="34" charset="0"/>
              </a:rPr>
              <a:t>Jeśli projekt będzie wymagał korekty lub uzupełnienia w zakresie oceny, to każdorazowo wezwanie w tym zakresie przekażemy Państwu wyżej wskazaną drogą elektroniczną. Termin na poprawę/uzupełnienie wniosku w zakresie spełnienia kryteriów wyboru projektów określony w wezwaniu liczy się od dnia następującego po dniu przekazania wezwania poprzez wskazaną funkcję „Korespondencja”. </a:t>
            </a:r>
          </a:p>
          <a:p>
            <a:r>
              <a:rPr lang="pl-PL" dirty="0">
                <a:latin typeface="Arial" panose="020B0604020202020204" pitchFamily="34" charset="0"/>
                <a:cs typeface="Arial" panose="020B0604020202020204" pitchFamily="34" charset="0"/>
              </a:rPr>
              <a:t>Informację o zakończeniu oceny projektu i jej zatwierdzonym wyniku (tj. negatywnym wyniku oceny formalnej, negatywnym wyniku oceny merytorycznej, negatywnym wyniku negocjacji lub pozytywnym końcowym wyniku oceny) przekażemy Państwu elektronicznie na adres Państwa skrytki </a:t>
            </a:r>
            <a:r>
              <a:rPr lang="pl-PL" dirty="0" err="1">
                <a:latin typeface="Arial" panose="020B0604020202020204" pitchFamily="34" charset="0"/>
                <a:cs typeface="Arial" panose="020B0604020202020204" pitchFamily="34" charset="0"/>
              </a:rPr>
              <a:t>ePUAP</a:t>
            </a:r>
            <a:r>
              <a:rPr lang="pl-PL" dirty="0">
                <a:latin typeface="Arial" panose="020B0604020202020204" pitchFamily="34" charset="0"/>
                <a:cs typeface="Arial" panose="020B0604020202020204" pitchFamily="34" charset="0"/>
              </a:rPr>
              <a:t>/e-Doręczeń (zgodnie z art. 4 i 147 ustawy z dnia 18 listopada 2020 r. o doręczeniach elektronicznych).</a:t>
            </a:r>
          </a:p>
          <a:p>
            <a:r>
              <a:rPr lang="pl-PL" dirty="0">
                <a:latin typeface="Arial" panose="020B0604020202020204" pitchFamily="34" charset="0"/>
                <a:cs typeface="Arial" panose="020B0604020202020204" pitchFamily="34" charset="0"/>
              </a:rPr>
              <a:t>Informacja ta zawiera uzasadnienie wyniku oceny oraz, w przypadku oceny negatywnej, pouczenie o możliwości wniesienia protestu.</a:t>
            </a:r>
          </a:p>
          <a:p>
            <a:endParaRPr lang="pl-PL"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25</a:t>
            </a:fld>
            <a:endParaRPr lang="pl-PL" dirty="0"/>
          </a:p>
        </p:txBody>
      </p:sp>
    </p:spTree>
    <p:extLst>
      <p:ext uri="{BB962C8B-B14F-4D97-AF65-F5344CB8AC3E}">
        <p14:creationId xmlns:p14="http://schemas.microsoft.com/office/powerpoint/2010/main" val="15888240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611485"/>
            <a:ext cx="8640382" cy="6588352"/>
          </a:xfrm>
        </p:spPr>
        <p:txBody>
          <a:bodyPr>
            <a:noAutofit/>
          </a:bodyPr>
          <a:lstStyle/>
          <a:p>
            <a:pPr marL="0" indent="0">
              <a:buNone/>
            </a:pPr>
            <a:r>
              <a:rPr lang="pl-PL" b="1" dirty="0">
                <a:latin typeface="Arial" panose="020B0604020202020204" pitchFamily="34" charset="0"/>
                <a:cs typeface="Arial" panose="020B0604020202020204" pitchFamily="34" charset="0"/>
              </a:rPr>
              <a:t>Termin, miejsce i forma składania wniosków o dofinansowanie projektu</a:t>
            </a:r>
          </a:p>
          <a:p>
            <a:pPr marL="0" indent="0">
              <a:buNone/>
            </a:pPr>
            <a:r>
              <a:rPr lang="pl-PL" dirty="0">
                <a:latin typeface="Arial" panose="020B0604020202020204" pitchFamily="34" charset="0"/>
                <a:cs typeface="Arial" panose="020B0604020202020204" pitchFamily="34" charset="0"/>
              </a:rPr>
              <a:t>Wnioski składają Państwo wyłącznie w formie dokumentu elektronicznego za pośrednictwem systemu SOWA EFS dostępnego na stronie: </a:t>
            </a:r>
            <a:r>
              <a:rPr lang="pl-PL" dirty="0">
                <a:latin typeface="Arial" panose="020B0604020202020204" pitchFamily="34" charset="0"/>
                <a:cs typeface="Arial" panose="020B0604020202020204" pitchFamily="34" charset="0"/>
                <a:hlinkClick r:id="rId2"/>
              </a:rPr>
              <a:t>https://sowa2021.efs.gov.pl/</a:t>
            </a:r>
            <a:endParaRPr lang="pl-PL" dirty="0">
              <a:latin typeface="Arial" panose="020B0604020202020204" pitchFamily="34" charset="0"/>
              <a:cs typeface="Arial" panose="020B0604020202020204" pitchFamily="34" charset="0"/>
            </a:endParaRPr>
          </a:p>
          <a:p>
            <a:pPr marL="0" indent="0">
              <a:buNone/>
            </a:pPr>
            <a:r>
              <a:rPr lang="pl-PL" dirty="0">
                <a:latin typeface="Arial" panose="020B0604020202020204" pitchFamily="34" charset="0"/>
                <a:cs typeface="Arial" panose="020B0604020202020204" pitchFamily="34" charset="0"/>
              </a:rPr>
              <a:t>Nabór wniosków </a:t>
            </a:r>
            <a:r>
              <a:rPr lang="pl-PL" dirty="0" smtClean="0">
                <a:latin typeface="Arial" panose="020B0604020202020204" pitchFamily="34" charset="0"/>
                <a:cs typeface="Arial" panose="020B0604020202020204" pitchFamily="34" charset="0"/>
              </a:rPr>
              <a:t>rozpoczął </a:t>
            </a:r>
            <a:r>
              <a:rPr lang="pl-PL" dirty="0">
                <a:latin typeface="Arial" panose="020B0604020202020204" pitchFamily="34" charset="0"/>
                <a:cs typeface="Arial" panose="020B0604020202020204" pitchFamily="34" charset="0"/>
              </a:rPr>
              <a:t>się </a:t>
            </a:r>
            <a:r>
              <a:rPr lang="pl-PL" b="1" dirty="0" smtClean="0">
                <a:latin typeface="Arial" panose="020B0604020202020204" pitchFamily="34" charset="0"/>
                <a:cs typeface="Arial" panose="020B0604020202020204" pitchFamily="34" charset="0"/>
              </a:rPr>
              <a:t>14 marca 2024 </a:t>
            </a:r>
            <a:r>
              <a:rPr lang="pl-PL" b="1" dirty="0">
                <a:latin typeface="Arial" panose="020B0604020202020204" pitchFamily="34" charset="0"/>
                <a:cs typeface="Arial" panose="020B0604020202020204" pitchFamily="34" charset="0"/>
              </a:rPr>
              <a:t>r. o godz. 0:00:01</a:t>
            </a:r>
            <a:r>
              <a:rPr lang="pl-PL" dirty="0">
                <a:latin typeface="Arial" panose="020B0604020202020204" pitchFamily="34" charset="0"/>
                <a:cs typeface="Arial" panose="020B0604020202020204" pitchFamily="34" charset="0"/>
              </a:rPr>
              <a:t>.</a:t>
            </a:r>
            <a:r>
              <a:rPr lang="pl-PL" b="1" dirty="0">
                <a:latin typeface="Arial" panose="020B0604020202020204" pitchFamily="34" charset="0"/>
                <a:cs typeface="Arial" panose="020B0604020202020204" pitchFamily="34" charset="0"/>
              </a:rPr>
              <a:t> </a:t>
            </a:r>
            <a:br>
              <a:rPr lang="pl-PL" b="1" dirty="0">
                <a:latin typeface="Arial" panose="020B0604020202020204" pitchFamily="34" charset="0"/>
                <a:cs typeface="Arial" panose="020B0604020202020204" pitchFamily="34" charset="0"/>
              </a:rPr>
            </a:br>
            <a:r>
              <a:rPr lang="pl-PL" dirty="0">
                <a:latin typeface="Arial" panose="020B0604020202020204" pitchFamily="34" charset="0"/>
                <a:cs typeface="Arial" panose="020B0604020202020204" pitchFamily="34" charset="0"/>
              </a:rPr>
              <a:t>Wtedy </a:t>
            </a:r>
            <a:r>
              <a:rPr lang="pl-PL" dirty="0" smtClean="0">
                <a:latin typeface="Arial" panose="020B0604020202020204" pitchFamily="34" charset="0"/>
                <a:cs typeface="Arial" panose="020B0604020202020204" pitchFamily="34" charset="0"/>
              </a:rPr>
              <a:t>został </a:t>
            </a:r>
            <a:r>
              <a:rPr lang="pl-PL" dirty="0">
                <a:latin typeface="Arial" panose="020B0604020202020204" pitchFamily="34" charset="0"/>
                <a:cs typeface="Arial" panose="020B0604020202020204" pitchFamily="34" charset="0"/>
              </a:rPr>
              <a:t>udostępniony formularz wniosku w systemie SOWA EFS w sposób umożliwiający składanie wniosków.</a:t>
            </a:r>
          </a:p>
          <a:p>
            <a:pPr marL="0" indent="0">
              <a:buNone/>
            </a:pPr>
            <a:r>
              <a:rPr lang="pl-PL" dirty="0">
                <a:latin typeface="Arial" panose="020B0604020202020204" pitchFamily="34" charset="0"/>
                <a:cs typeface="Arial" panose="020B0604020202020204" pitchFamily="34" charset="0"/>
              </a:rPr>
              <a:t>Nabór wniosków zakończy się </a:t>
            </a:r>
            <a:r>
              <a:rPr lang="pl-PL" b="1" dirty="0" smtClean="0">
                <a:latin typeface="Arial" panose="020B0604020202020204" pitchFamily="34" charset="0"/>
                <a:cs typeface="Arial" panose="020B0604020202020204" pitchFamily="34" charset="0"/>
              </a:rPr>
              <a:t>24 kwietnia 2024 </a:t>
            </a:r>
            <a:r>
              <a:rPr lang="pl-PL" b="1" dirty="0">
                <a:latin typeface="Arial" panose="020B0604020202020204" pitchFamily="34" charset="0"/>
                <a:cs typeface="Arial" panose="020B0604020202020204" pitchFamily="34" charset="0"/>
              </a:rPr>
              <a:t>r. o godz. 23:59:59</a:t>
            </a:r>
            <a:r>
              <a:rPr lang="pl-PL" dirty="0">
                <a:latin typeface="Arial" panose="020B0604020202020204" pitchFamily="34" charset="0"/>
                <a:cs typeface="Arial" panose="020B0604020202020204" pitchFamily="34" charset="0"/>
              </a:rPr>
              <a:t>.</a:t>
            </a:r>
          </a:p>
          <a:p>
            <a:pPr marL="0" indent="0">
              <a:buNone/>
            </a:pPr>
            <a:r>
              <a:rPr lang="pl-PL" dirty="0">
                <a:latin typeface="Arial" panose="020B0604020202020204" pitchFamily="34" charset="0"/>
                <a:cs typeface="Arial" panose="020B0604020202020204" pitchFamily="34" charset="0"/>
              </a:rPr>
              <a:t>Nie zalecamy składania wniosków w ostatnim dniu naboru. W takim przypadku będziemy mogli pomóc w rozwiązaniu ewentualnych problemów technicznych tylko do godziny zakończenia pracy urzędu, tj. do 15:30.</a:t>
            </a:r>
          </a:p>
          <a:p>
            <a:pPr marL="0" indent="0">
              <a:buNone/>
            </a:pPr>
            <a:r>
              <a:rPr lang="pl-PL" dirty="0">
                <a:latin typeface="Arial" panose="020B0604020202020204" pitchFamily="34" charset="0"/>
                <a:cs typeface="Arial" panose="020B0604020202020204" pitchFamily="34" charset="0"/>
              </a:rPr>
              <a:t>Do prawidłowego przygotowania projektu od strony merytorycznej pomocna będzie dla Państwa „Instrukcja wypełniania wniosku o dofinansowanie projektu w systemie SOWA EFS w ramach programu FEDS 2021-2027”, dostępna wraz z Regulaminem na </a:t>
            </a:r>
            <a:r>
              <a:rPr lang="pl-PL" dirty="0" smtClean="0">
                <a:latin typeface="Arial" panose="020B0604020202020204" pitchFamily="34" charset="0"/>
                <a:cs typeface="Arial" panose="020B0604020202020204" pitchFamily="34" charset="0"/>
              </a:rPr>
              <a:t>stronie internetowej Programu FEDS w sekcji „Nabory”.</a:t>
            </a:r>
            <a:endParaRPr lang="pl-PL" dirty="0">
              <a:latin typeface="Arial" panose="020B0604020202020204" pitchFamily="34" charset="0"/>
              <a:cs typeface="Arial" panose="020B0604020202020204" pitchFamily="34" charset="0"/>
            </a:endParaRPr>
          </a:p>
          <a:p>
            <a:pPr marL="0" indent="0">
              <a:buNone/>
            </a:pPr>
            <a:r>
              <a:rPr lang="pl-PL" dirty="0">
                <a:latin typeface="Arial" panose="020B0604020202020204" pitchFamily="34" charset="0"/>
                <a:cs typeface="Arial" panose="020B0604020202020204" pitchFamily="34" charset="0"/>
              </a:rPr>
              <a:t>Nie wymagamy od Państwa złożenia załączników do wniosku o dofinansowanie projektu.</a:t>
            </a:r>
          </a:p>
          <a:p>
            <a:pPr marL="0" indent="0">
              <a:buNone/>
            </a:pPr>
            <a:endParaRPr lang="pl-PL" dirty="0">
              <a:latin typeface="Arial" panose="020B0604020202020204" pitchFamily="34" charset="0"/>
              <a:cs typeface="Arial" panose="020B0604020202020204" pitchFamily="34" charset="0"/>
            </a:endParaRPr>
          </a:p>
          <a:p>
            <a:pPr marL="0" indent="0">
              <a:buNone/>
            </a:pPr>
            <a:endParaRPr lang="pl-PL" dirty="0">
              <a:latin typeface="Arial" panose="020B0604020202020204" pitchFamily="34" charset="0"/>
              <a:cs typeface="Arial" panose="020B0604020202020204" pitchFamily="34" charset="0"/>
            </a:endParaRPr>
          </a:p>
          <a:p>
            <a:pPr marL="0" indent="0">
              <a:buNone/>
            </a:pPr>
            <a:endParaRPr lang="pl-PL" b="1" dirty="0">
              <a:latin typeface="Arial" panose="020B0604020202020204" pitchFamily="34" charset="0"/>
              <a:cs typeface="Arial" panose="020B0604020202020204" pitchFamily="34" charset="0"/>
            </a:endParaRPr>
          </a:p>
          <a:p>
            <a:pPr marL="0" indent="0">
              <a:buNone/>
            </a:pPr>
            <a:endParaRPr lang="pl-PL" b="1" u="sng"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26</a:t>
            </a:fld>
            <a:endParaRPr lang="pl-PL" dirty="0"/>
          </a:p>
        </p:txBody>
      </p:sp>
    </p:spTree>
    <p:extLst>
      <p:ext uri="{BB962C8B-B14F-4D97-AF65-F5344CB8AC3E}">
        <p14:creationId xmlns:p14="http://schemas.microsoft.com/office/powerpoint/2010/main" val="11963894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2726208F-D6F7-1381-5132-3B60A6BFE74B}"/>
              </a:ext>
            </a:extLst>
          </p:cNvPr>
          <p:cNvSpPr>
            <a:spLocks noGrp="1"/>
          </p:cNvSpPr>
          <p:nvPr>
            <p:ph type="ctrTitle"/>
          </p:nvPr>
        </p:nvSpPr>
        <p:spPr>
          <a:xfrm>
            <a:off x="1385877" y="3563813"/>
            <a:ext cx="7920115" cy="45719"/>
          </a:xfrm>
        </p:spPr>
        <p:txBody>
          <a:bodyPr>
            <a:normAutofit fontScale="90000"/>
          </a:bodyPr>
          <a:lstStyle/>
          <a:p>
            <a:pPr algn="ctr"/>
            <a:r>
              <a:rPr lang="pl-PL" sz="2200" dirty="0" smtClean="0"/>
              <a:t>Spotkanie </a:t>
            </a:r>
            <a:r>
              <a:rPr lang="pl-PL" sz="2200" dirty="0"/>
              <a:t>jest realizowane ramach projektu „Pomoc Techniczna DWUP – EFS+” na  2024 r. i jest współfinansowane ze środków Unii Europejskiej w ramach Europejskiego Funduszu Społecznego</a:t>
            </a:r>
            <a:r>
              <a:rPr lang="pl-PL" sz="6000" dirty="0"/>
              <a:t/>
            </a:r>
            <a:br>
              <a:rPr lang="pl-PL" sz="6000" dirty="0"/>
            </a:br>
            <a:r>
              <a:rPr lang="pl-PL" sz="6000" dirty="0" smtClean="0"/>
              <a:t/>
            </a:r>
            <a:br>
              <a:rPr lang="pl-PL" sz="6000" dirty="0" smtClean="0"/>
            </a:br>
            <a:r>
              <a:rPr lang="pl-PL" sz="6000" dirty="0" smtClean="0">
                <a:solidFill>
                  <a:prstClr val="black"/>
                </a:solidFill>
                <a:latin typeface="Arial" panose="020B0604020202020204" pitchFamily="34" charset="0"/>
                <a:cs typeface="Arial" panose="020B0604020202020204" pitchFamily="34" charset="0"/>
              </a:rPr>
              <a:t>Dziękuję </a:t>
            </a:r>
            <a:r>
              <a:rPr lang="pl-PL" sz="6000" dirty="0">
                <a:solidFill>
                  <a:prstClr val="black"/>
                </a:solidFill>
                <a:latin typeface="Arial" panose="020B0604020202020204" pitchFamily="34" charset="0"/>
                <a:cs typeface="Arial" panose="020B0604020202020204" pitchFamily="34" charset="0"/>
              </a:rPr>
              <a:t>za uwagę</a:t>
            </a:r>
            <a:r>
              <a:rPr lang="pl-PL" sz="6000" dirty="0">
                <a:latin typeface="Arial" panose="020B0604020202020204" pitchFamily="34" charset="0"/>
                <a:cs typeface="Arial" panose="020B0604020202020204" pitchFamily="34" charset="0"/>
              </a:rPr>
              <a:t/>
            </a:r>
            <a:br>
              <a:rPr lang="pl-PL" sz="6000" dirty="0">
                <a:latin typeface="Arial" panose="020B0604020202020204" pitchFamily="34" charset="0"/>
                <a:cs typeface="Arial" panose="020B0604020202020204" pitchFamily="34" charset="0"/>
              </a:rPr>
            </a:br>
            <a:endParaRPr lang="pl-PL" sz="6000" dirty="0">
              <a:latin typeface="Arial" panose="020B0604020202020204" pitchFamily="34" charset="0"/>
              <a:cs typeface="Arial" panose="020B0604020202020204" pitchFamily="34" charset="0"/>
            </a:endParaRPr>
          </a:p>
        </p:txBody>
      </p:sp>
      <p:pic>
        <p:nvPicPr>
          <p:cNvPr id="6" name="Obraz 5">
            <a:extLst>
              <a:ext uri="{FF2B5EF4-FFF2-40B4-BE49-F238E27FC236}">
                <a16:creationId xmlns:a16="http://schemas.microsoft.com/office/drawing/2014/main" id="{BF8B62A6-287F-FABF-757B-102A5B63259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71906" y="6264483"/>
            <a:ext cx="8748000" cy="925860"/>
          </a:xfrm>
          <a:prstGeom prst="rect">
            <a:avLst/>
          </a:prstGeom>
        </p:spPr>
      </p:pic>
    </p:spTree>
    <p:extLst>
      <p:ext uri="{BB962C8B-B14F-4D97-AF65-F5344CB8AC3E}">
        <p14:creationId xmlns:p14="http://schemas.microsoft.com/office/powerpoint/2010/main" val="34695648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359838"/>
            <a:ext cx="8640382" cy="6839999"/>
          </a:xfrm>
        </p:spPr>
        <p:txBody>
          <a:bodyPr>
            <a:noAutofit/>
          </a:bodyPr>
          <a:lstStyle/>
          <a:p>
            <a:pPr marL="0" indent="0">
              <a:lnSpc>
                <a:spcPct val="100000"/>
              </a:lnSpc>
              <a:buNone/>
            </a:pPr>
            <a:r>
              <a:rPr lang="pl-PL" sz="2000" b="1" u="sng" dirty="0">
                <a:latin typeface="Arial" panose="020B0604020202020204" pitchFamily="34" charset="0"/>
                <a:cs typeface="Arial" panose="020B0604020202020204" pitchFamily="34" charset="0"/>
              </a:rPr>
              <a:t>Przedmiot naboru, w tym typy projektów podlegających dofinansowaniu</a:t>
            </a:r>
          </a:p>
          <a:p>
            <a:pPr marL="0" indent="0">
              <a:lnSpc>
                <a:spcPct val="100000"/>
              </a:lnSpc>
              <a:spcBef>
                <a:spcPts val="800"/>
              </a:spcBef>
              <a:spcAft>
                <a:spcPts val="800"/>
              </a:spcAft>
              <a:buNone/>
            </a:pPr>
            <a:r>
              <a:rPr lang="pl-PL" sz="2000" b="1" dirty="0">
                <a:solidFill>
                  <a:srgbClr val="000000"/>
                </a:solidFill>
                <a:latin typeface="Arial" panose="020B0604020202020204" pitchFamily="34" charset="0"/>
                <a:cs typeface="Arial" panose="020B0604020202020204" pitchFamily="34" charset="0"/>
              </a:rPr>
              <a:t>Ogłoszony nabór </a:t>
            </a:r>
            <a:r>
              <a:rPr lang="pl-PL" sz="2000" b="1" i="0" u="none" strike="noStrike" baseline="0" dirty="0">
                <a:solidFill>
                  <a:srgbClr val="000000"/>
                </a:solidFill>
                <a:latin typeface="Arial" panose="020B0604020202020204" pitchFamily="34" charset="0"/>
                <a:cs typeface="Arial" panose="020B0604020202020204" pitchFamily="34" charset="0"/>
              </a:rPr>
              <a:t>obejmuje następujące typy projektów: </a:t>
            </a:r>
            <a:endParaRPr lang="pl-PL" sz="2000" b="0" i="0" u="none" strike="noStrike" baseline="0" dirty="0">
              <a:solidFill>
                <a:srgbClr val="000000"/>
              </a:solidFill>
              <a:latin typeface="Arial" panose="020B0604020202020204" pitchFamily="34" charset="0"/>
              <a:cs typeface="Arial" panose="020B0604020202020204" pitchFamily="34" charset="0"/>
            </a:endParaRPr>
          </a:p>
          <a:p>
            <a:pPr marL="0" lvl="0" indent="0">
              <a:lnSpc>
                <a:spcPct val="100000"/>
              </a:lnSpc>
              <a:spcBef>
                <a:spcPts val="600"/>
              </a:spcBef>
              <a:spcAft>
                <a:spcPts val="600"/>
              </a:spcAft>
              <a:buNone/>
            </a:pPr>
            <a:r>
              <a:rPr lang="pl-PL" sz="2000" b="1" dirty="0">
                <a:latin typeface="Arial" panose="020B0604020202020204" pitchFamily="34" charset="0"/>
                <a:cs typeface="Arial" panose="020B0604020202020204" pitchFamily="34" charset="0"/>
              </a:rPr>
              <a:t>7.9.C Projekty skierowane do osób zatrudnionych na podstawie umów krótkoterminowych, umów cywilnoprawnych, ubogich pracujących, odchodzących z rolnictwa. </a:t>
            </a:r>
            <a:endParaRPr lang="pl-PL" sz="2000" b="1" dirty="0" smtClean="0">
              <a:latin typeface="Arial" panose="020B0604020202020204" pitchFamily="34" charset="0"/>
              <a:cs typeface="Arial" panose="020B0604020202020204" pitchFamily="34" charset="0"/>
            </a:endParaRPr>
          </a:p>
          <a:p>
            <a:pPr marL="0" lvl="0" indent="0">
              <a:lnSpc>
                <a:spcPct val="100000"/>
              </a:lnSpc>
              <a:spcBef>
                <a:spcPts val="600"/>
              </a:spcBef>
              <a:spcAft>
                <a:spcPts val="600"/>
              </a:spcAft>
              <a:buNone/>
            </a:pPr>
            <a:r>
              <a:rPr lang="pl-PL" sz="2000" kern="15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Zakres </a:t>
            </a:r>
            <a:r>
              <a:rPr lang="pl-PL" sz="2000" kern="150" dirty="0">
                <a:solidFill>
                  <a:srgbClr val="000000"/>
                </a:solidFill>
                <a:effectLst/>
                <a:latin typeface="Arial" panose="020B0604020202020204" pitchFamily="34" charset="0"/>
                <a:ea typeface="Calibri" panose="020F0502020204030204" pitchFamily="34" charset="0"/>
                <a:cs typeface="Arial" panose="020B0604020202020204" pitchFamily="34" charset="0"/>
              </a:rPr>
              <a:t>wsparcia: </a:t>
            </a:r>
            <a:endParaRPr lang="pl-PL" sz="2000" kern="150" dirty="0">
              <a:effectLst/>
              <a:latin typeface="Arial" panose="020B0604020202020204" pitchFamily="34" charset="0"/>
              <a:ea typeface="SimSun" panose="02010600030101010101" pitchFamily="2" charset="-122"/>
              <a:cs typeface="Arial" panose="020B0604020202020204" pitchFamily="34" charset="0"/>
            </a:endParaRPr>
          </a:p>
          <a:p>
            <a:pPr lvl="0">
              <a:lnSpc>
                <a:spcPct val="100000"/>
              </a:lnSpc>
              <a:spcBef>
                <a:spcPts val="600"/>
              </a:spcBef>
              <a:spcAft>
                <a:spcPts val="600"/>
              </a:spcAft>
              <a:buFont typeface="Arial" panose="020B0604020202020204" pitchFamily="34" charset="0"/>
              <a:buChar char="•"/>
            </a:pPr>
            <a:r>
              <a:rPr lang="pl-PL" sz="2000" kern="150" dirty="0" smtClean="0">
                <a:solidFill>
                  <a:srgbClr val="000000"/>
                </a:solidFill>
                <a:latin typeface="Arial" panose="020B0604020202020204" pitchFamily="34" charset="0"/>
                <a:ea typeface="Calibri" panose="020F0502020204030204" pitchFamily="34" charset="0"/>
                <a:cs typeface="Arial" panose="020B0604020202020204" pitchFamily="34" charset="0"/>
              </a:rPr>
              <a:t>doradztwo </a:t>
            </a:r>
            <a:r>
              <a:rPr lang="pl-PL" sz="2000" kern="150" dirty="0">
                <a:solidFill>
                  <a:srgbClr val="000000"/>
                </a:solidFill>
                <a:latin typeface="Arial" panose="020B0604020202020204" pitchFamily="34" charset="0"/>
                <a:ea typeface="Calibri" panose="020F0502020204030204" pitchFamily="34" charset="0"/>
                <a:cs typeface="Arial" panose="020B0604020202020204" pitchFamily="34" charset="0"/>
              </a:rPr>
              <a:t>zawodowe wraz z przygotowaniem Indywidualnych Planów Działania (obligatoryjne),</a:t>
            </a:r>
          </a:p>
          <a:p>
            <a:pPr lvl="0">
              <a:lnSpc>
                <a:spcPct val="100000"/>
              </a:lnSpc>
              <a:spcBef>
                <a:spcPts val="600"/>
              </a:spcBef>
              <a:spcAft>
                <a:spcPts val="600"/>
              </a:spcAft>
              <a:buFont typeface="Arial" panose="020B0604020202020204" pitchFamily="34" charset="0"/>
              <a:buChar char="•"/>
            </a:pPr>
            <a:r>
              <a:rPr lang="pl-PL" sz="2000" kern="150" dirty="0" smtClean="0">
                <a:solidFill>
                  <a:srgbClr val="000000"/>
                </a:solidFill>
                <a:latin typeface="Arial" panose="020B0604020202020204" pitchFamily="34" charset="0"/>
                <a:ea typeface="Calibri" panose="020F0502020204030204" pitchFamily="34" charset="0"/>
                <a:cs typeface="Arial" panose="020B0604020202020204" pitchFamily="34" charset="0"/>
              </a:rPr>
              <a:t>pośrednictwo </a:t>
            </a:r>
            <a:r>
              <a:rPr lang="pl-PL" sz="2000" kern="150" dirty="0">
                <a:solidFill>
                  <a:srgbClr val="000000"/>
                </a:solidFill>
                <a:latin typeface="Arial" panose="020B0604020202020204" pitchFamily="34" charset="0"/>
                <a:ea typeface="Calibri" panose="020F0502020204030204" pitchFamily="34" charset="0"/>
                <a:cs typeface="Arial" panose="020B0604020202020204" pitchFamily="34" charset="0"/>
              </a:rPr>
              <a:t>pracy w zakresie wyboru zawodu zgodnego z kwalifikacjami i kompetencjami wspieranej osoby,</a:t>
            </a:r>
          </a:p>
          <a:p>
            <a:pPr lvl="0">
              <a:lnSpc>
                <a:spcPct val="100000"/>
              </a:lnSpc>
              <a:spcBef>
                <a:spcPts val="600"/>
              </a:spcBef>
              <a:spcAft>
                <a:spcPts val="600"/>
              </a:spcAft>
              <a:buFont typeface="Arial" panose="020B0604020202020204" pitchFamily="34" charset="0"/>
              <a:buChar char="•"/>
            </a:pPr>
            <a:r>
              <a:rPr lang="pl-PL" sz="2000" kern="150" dirty="0" smtClean="0">
                <a:solidFill>
                  <a:srgbClr val="000000"/>
                </a:solidFill>
                <a:latin typeface="Arial" panose="020B0604020202020204" pitchFamily="34" charset="0"/>
                <a:ea typeface="Calibri" panose="020F0502020204030204" pitchFamily="34" charset="0"/>
                <a:cs typeface="Arial" panose="020B0604020202020204" pitchFamily="34" charset="0"/>
              </a:rPr>
              <a:t>nabywanie</a:t>
            </a:r>
            <a:r>
              <a:rPr lang="pl-PL" sz="2000" kern="150" dirty="0">
                <a:solidFill>
                  <a:srgbClr val="000000"/>
                </a:solidFill>
                <a:latin typeface="Arial" panose="020B0604020202020204" pitchFamily="34" charset="0"/>
                <a:ea typeface="Calibri" panose="020F0502020204030204" pitchFamily="34" charset="0"/>
                <a:cs typeface="Arial" panose="020B0604020202020204" pitchFamily="34" charset="0"/>
              </a:rPr>
              <a:t>, podwyższanie lub dostosowywanie kompetencji i kwalifikacji m.in. poprzez wysokiej jakości szkolenia i kursy (w tym kwalifikacje rynkowe włączone do Zintegrowanego Systemu Kwalifikacji),</a:t>
            </a:r>
          </a:p>
          <a:p>
            <a:pPr lvl="0">
              <a:lnSpc>
                <a:spcPct val="100000"/>
              </a:lnSpc>
              <a:spcBef>
                <a:spcPts val="600"/>
              </a:spcBef>
              <a:spcAft>
                <a:spcPts val="600"/>
              </a:spcAft>
              <a:buFont typeface="Arial" panose="020B0604020202020204" pitchFamily="34" charset="0"/>
              <a:buChar char="•"/>
            </a:pPr>
            <a:r>
              <a:rPr lang="pl-PL" sz="2000" kern="150" dirty="0" smtClean="0">
                <a:solidFill>
                  <a:srgbClr val="000000"/>
                </a:solidFill>
                <a:latin typeface="Arial" panose="020B0604020202020204" pitchFamily="34" charset="0"/>
                <a:ea typeface="Calibri" panose="020F0502020204030204" pitchFamily="34" charset="0"/>
                <a:cs typeface="Arial" panose="020B0604020202020204" pitchFamily="34" charset="0"/>
              </a:rPr>
              <a:t>nabywanie </a:t>
            </a:r>
            <a:r>
              <a:rPr lang="pl-PL" sz="2000" kern="150" dirty="0">
                <a:solidFill>
                  <a:srgbClr val="000000"/>
                </a:solidFill>
                <a:latin typeface="Arial" panose="020B0604020202020204" pitchFamily="34" charset="0"/>
                <a:ea typeface="Calibri" panose="020F0502020204030204" pitchFamily="34" charset="0"/>
                <a:cs typeface="Arial" panose="020B0604020202020204" pitchFamily="34" charset="0"/>
              </a:rPr>
              <a:t>lub uzupełnianie doświadczenia zawodowego oraz praktycznych umiejętności w zakresie wykonywania danego zawodu, m.in. poprzez staże.</a:t>
            </a:r>
            <a:endParaRPr lang="pl-PL" sz="2000" b="0" i="0" u="none" strike="noStrike" baseline="0" dirty="0">
              <a:solidFill>
                <a:srgbClr val="000000"/>
              </a:solidFill>
              <a:latin typeface="Arial" panose="020B0604020202020204" pitchFamily="34" charset="0"/>
              <a:cs typeface="Arial" panose="020B0604020202020204" pitchFamily="34" charset="0"/>
            </a:endParaRPr>
          </a:p>
          <a:p>
            <a:pPr marL="0" indent="0">
              <a:lnSpc>
                <a:spcPct val="100000"/>
              </a:lnSpc>
              <a:buNone/>
            </a:pPr>
            <a:endParaRPr lang="pl-PL" sz="2000" b="1"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3</a:t>
            </a:fld>
            <a:endParaRPr lang="pl-PL" dirty="0"/>
          </a:p>
        </p:txBody>
      </p:sp>
    </p:spTree>
    <p:extLst>
      <p:ext uri="{BB962C8B-B14F-4D97-AF65-F5344CB8AC3E}">
        <p14:creationId xmlns:p14="http://schemas.microsoft.com/office/powerpoint/2010/main" val="22823009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467469"/>
            <a:ext cx="8640382" cy="6192370"/>
          </a:xfrm>
        </p:spPr>
        <p:txBody>
          <a:bodyPr>
            <a:normAutofit/>
          </a:bodyPr>
          <a:lstStyle/>
          <a:p>
            <a:pPr>
              <a:buFont typeface="Wingdings" panose="05000000000000000000" pitchFamily="2" charset="2"/>
              <a:buChar char="q"/>
            </a:pPr>
            <a:endParaRPr lang="pl-PL" sz="2000" dirty="0" smtClean="0">
              <a:latin typeface="Arial" panose="020B0604020202020204" pitchFamily="34" charset="0"/>
              <a:cs typeface="Arial" panose="020B0604020202020204" pitchFamily="34" charset="0"/>
            </a:endParaRPr>
          </a:p>
          <a:p>
            <a:pPr>
              <a:buFont typeface="Wingdings" panose="05000000000000000000" pitchFamily="2" charset="2"/>
              <a:buChar char="q"/>
            </a:pPr>
            <a:r>
              <a:rPr lang="pl-PL" sz="2000" dirty="0" smtClean="0">
                <a:latin typeface="Arial" panose="020B0604020202020204" pitchFamily="34" charset="0"/>
                <a:cs typeface="Arial" panose="020B0604020202020204" pitchFamily="34" charset="0"/>
              </a:rPr>
              <a:t>Stosowane </a:t>
            </a:r>
            <a:r>
              <a:rPr lang="pl-PL" sz="2000" dirty="0">
                <a:latin typeface="Arial" panose="020B0604020202020204" pitchFamily="34" charset="0"/>
                <a:cs typeface="Arial" panose="020B0604020202020204" pitchFamily="34" charset="0"/>
              </a:rPr>
              <a:t>instrumenty i usługi rynku pracy realizowane w typie 7.9.C opisane w ustawie z dnia 20 kwietnia 2004 r. o promocji zatrudnienia i instytucjach rynku pracy, </a:t>
            </a:r>
            <a:r>
              <a:rPr lang="pl-PL" sz="2000" dirty="0" smtClean="0">
                <a:latin typeface="Arial" panose="020B0604020202020204" pitchFamily="34" charset="0"/>
                <a:cs typeface="Arial" panose="020B0604020202020204" pitchFamily="34" charset="0"/>
              </a:rPr>
              <a:t>są realizowane </a:t>
            </a:r>
            <a:r>
              <a:rPr lang="pl-PL" sz="2000" dirty="0">
                <a:latin typeface="Arial" panose="020B0604020202020204" pitchFamily="34" charset="0"/>
                <a:cs typeface="Arial" panose="020B0604020202020204" pitchFamily="34" charset="0"/>
              </a:rPr>
              <a:t>w sposób i na zasadach określonych w tej ustawie i odpowiednich aktach wykonawczych do ustawy.</a:t>
            </a:r>
          </a:p>
          <a:p>
            <a:pPr>
              <a:buFont typeface="Wingdings" panose="05000000000000000000" pitchFamily="2" charset="2"/>
              <a:buChar char="q"/>
            </a:pPr>
            <a:endParaRPr lang="pl-PL" sz="2000" dirty="0" smtClean="0">
              <a:latin typeface="Arial" panose="020B0604020202020204" pitchFamily="34" charset="0"/>
              <a:cs typeface="Arial" panose="020B0604020202020204" pitchFamily="34" charset="0"/>
            </a:endParaRPr>
          </a:p>
          <a:p>
            <a:pPr>
              <a:buFont typeface="Wingdings" panose="05000000000000000000" pitchFamily="2" charset="2"/>
              <a:buChar char="q"/>
            </a:pPr>
            <a:r>
              <a:rPr lang="pl-PL" sz="2000" dirty="0" smtClean="0">
                <a:latin typeface="Arial" panose="020B0604020202020204" pitchFamily="34" charset="0"/>
                <a:cs typeface="Arial" panose="020B0604020202020204" pitchFamily="34" charset="0"/>
              </a:rPr>
              <a:t>W </a:t>
            </a:r>
            <a:r>
              <a:rPr lang="pl-PL" sz="2000" dirty="0">
                <a:latin typeface="Arial" panose="020B0604020202020204" pitchFamily="34" charset="0"/>
                <a:cs typeface="Arial" panose="020B0604020202020204" pitchFamily="34" charset="0"/>
              </a:rPr>
              <a:t>ramach projektu zgodnie z kryterium merytorycznym specyficznym nr 1 zapewniają Państwo kompleksowe wsparcie poprzez wykorzystanie co najmniej dwóch różnych instrumentów wsparcia, w tym obligatoryjnie doradztwa zawodowego wraz z przygotowaniem/ aktualizacją Indywidualnego Planu Działania (IPD)/ innego dokumentu pełniącego analogiczną funkcję.</a:t>
            </a: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4</a:t>
            </a:fld>
            <a:endParaRPr lang="pl-PL" dirty="0"/>
          </a:p>
        </p:txBody>
      </p:sp>
    </p:spTree>
    <p:extLst>
      <p:ext uri="{BB962C8B-B14F-4D97-AF65-F5344CB8AC3E}">
        <p14:creationId xmlns:p14="http://schemas.microsoft.com/office/powerpoint/2010/main" val="11069682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5525" y="611486"/>
            <a:ext cx="8640381" cy="1008354"/>
          </a:xfrm>
        </p:spPr>
        <p:txBody>
          <a:bodyPr>
            <a:noAutofit/>
          </a:bodyPr>
          <a:lstStyle/>
          <a:p>
            <a:r>
              <a:rPr lang="pl-PL" u="sng" dirty="0">
                <a:latin typeface="Arial" panose="020B0604020202020204" pitchFamily="34" charset="0"/>
                <a:cs typeface="Arial" panose="020B0604020202020204" pitchFamily="34" charset="0"/>
              </a:rPr>
              <a:t>Kwota przeznaczona na dofinansowanie projektów w naborze </a:t>
            </a:r>
            <a:br>
              <a:rPr lang="pl-PL" u="sng" dirty="0">
                <a:latin typeface="Arial" panose="020B0604020202020204" pitchFamily="34" charset="0"/>
                <a:cs typeface="Arial" panose="020B0604020202020204" pitchFamily="34" charset="0"/>
              </a:rPr>
            </a:br>
            <a:endParaRPr lang="pl-PL" dirty="0">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a:xfrm>
            <a:off x="1025906" y="1619839"/>
            <a:ext cx="8856503" cy="5399997"/>
          </a:xfrm>
        </p:spPr>
        <p:txBody>
          <a:bodyPr>
            <a:normAutofit/>
          </a:bodyPr>
          <a:lstStyle/>
          <a:p>
            <a:pPr marL="0" indent="0">
              <a:lnSpc>
                <a:spcPct val="120000"/>
              </a:lnSpc>
              <a:buNone/>
            </a:pPr>
            <a:r>
              <a:rPr lang="pl-PL" sz="2800" b="1" dirty="0">
                <a:latin typeface="Arial" panose="020B0604020202020204" pitchFamily="34" charset="0"/>
                <a:cs typeface="Arial" panose="020B0604020202020204" pitchFamily="34" charset="0"/>
              </a:rPr>
              <a:t>Alokacja środków europejskich przeznaczona na nabór wynosi 50 600 000 PLN.</a:t>
            </a:r>
            <a:endParaRPr lang="pl-PL" sz="2800" dirty="0">
              <a:latin typeface="Arial" panose="020B0604020202020204" pitchFamily="34" charset="0"/>
              <a:cs typeface="Arial" panose="020B0604020202020204" pitchFamily="34" charset="0"/>
            </a:endParaRPr>
          </a:p>
          <a:p>
            <a:pPr marL="0" indent="0">
              <a:lnSpc>
                <a:spcPct val="120000"/>
              </a:lnSpc>
              <a:buNone/>
            </a:pPr>
            <a:r>
              <a:rPr lang="pl-PL" sz="2800" dirty="0">
                <a:latin typeface="Arial" panose="020B0604020202020204" pitchFamily="34" charset="0"/>
                <a:cs typeface="Arial" panose="020B0604020202020204" pitchFamily="34" charset="0"/>
              </a:rPr>
              <a:t>Ponadto, jako współfinansowanie z budżetu państwa w ramach środków z Kontraktu Programowego, na nabór przeznacza się kwotę 14 457 143 PLN.</a:t>
            </a:r>
          </a:p>
          <a:p>
            <a:pPr marL="0" indent="0">
              <a:lnSpc>
                <a:spcPct val="120000"/>
              </a:lnSpc>
              <a:buNone/>
            </a:pPr>
            <a:r>
              <a:rPr lang="pl-PL" sz="2800" dirty="0">
                <a:latin typeface="Arial" panose="020B0604020202020204" pitchFamily="34" charset="0"/>
                <a:cs typeface="Arial" panose="020B0604020202020204" pitchFamily="34" charset="0"/>
              </a:rPr>
              <a:t>Łączna kwota środków na dofinansowanie projektu w naborze (środki UE + współfinansowanie z budżetu państwa) wynosi </a:t>
            </a:r>
            <a:r>
              <a:rPr lang="pl-PL" sz="2800" dirty="0" smtClean="0">
                <a:latin typeface="Arial" panose="020B0604020202020204" pitchFamily="34" charset="0"/>
                <a:cs typeface="Arial" panose="020B0604020202020204" pitchFamily="34" charset="0"/>
              </a:rPr>
              <a:t>65 </a:t>
            </a:r>
            <a:r>
              <a:rPr lang="pl-PL" sz="2800" dirty="0">
                <a:latin typeface="Arial" panose="020B0604020202020204" pitchFamily="34" charset="0"/>
                <a:cs typeface="Arial" panose="020B0604020202020204" pitchFamily="34" charset="0"/>
              </a:rPr>
              <a:t>057 143 PLN.</a:t>
            </a: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5</a:t>
            </a:fld>
            <a:endParaRPr lang="pl-PL" dirty="0"/>
          </a:p>
        </p:txBody>
      </p:sp>
    </p:spTree>
    <p:extLst>
      <p:ext uri="{BB962C8B-B14F-4D97-AF65-F5344CB8AC3E}">
        <p14:creationId xmlns:p14="http://schemas.microsoft.com/office/powerpoint/2010/main" val="7292361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5525" y="611486"/>
            <a:ext cx="8640381" cy="1008354"/>
          </a:xfrm>
        </p:spPr>
        <p:txBody>
          <a:bodyPr>
            <a:normAutofit/>
          </a:bodyPr>
          <a:lstStyle/>
          <a:p>
            <a:r>
              <a:rPr lang="pl-PL" u="sng" dirty="0">
                <a:latin typeface="Arial" panose="020B0604020202020204" pitchFamily="34" charset="0"/>
                <a:cs typeface="Arial" panose="020B0604020202020204" pitchFamily="34" charset="0"/>
              </a:rPr>
              <a:t>Zasady finansowania projektu</a:t>
            </a:r>
            <a:br>
              <a:rPr lang="pl-PL" u="sng" dirty="0">
                <a:latin typeface="Arial" panose="020B0604020202020204" pitchFamily="34" charset="0"/>
                <a:cs typeface="Arial" panose="020B0604020202020204" pitchFamily="34" charset="0"/>
              </a:rPr>
            </a:br>
            <a:endParaRPr lang="pl-PL" dirty="0">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a:xfrm>
            <a:off x="1025906" y="1619839"/>
            <a:ext cx="8856503" cy="5399997"/>
          </a:xfrm>
        </p:spPr>
        <p:txBody>
          <a:bodyPr>
            <a:normAutofit/>
          </a:bodyPr>
          <a:lstStyle/>
          <a:p>
            <a:pPr marL="0" indent="0">
              <a:spcBef>
                <a:spcPts val="1800"/>
              </a:spcBef>
              <a:buNone/>
            </a:pPr>
            <a:r>
              <a:rPr lang="pl-PL" sz="2000" b="1" i="0" u="none" strike="noStrike" baseline="0" dirty="0">
                <a:solidFill>
                  <a:srgbClr val="000000"/>
                </a:solidFill>
                <a:latin typeface="Arial" panose="020B0604020202020204" pitchFamily="34" charset="0"/>
                <a:cs typeface="Arial" panose="020B0604020202020204" pitchFamily="34" charset="0"/>
              </a:rPr>
              <a:t>Minimalna wartość projektu wynosi co najmniej 200 000 EUR, tj. </a:t>
            </a:r>
            <a:r>
              <a:rPr lang="pl-PL" sz="2000" b="1" dirty="0">
                <a:solidFill>
                  <a:srgbClr val="000000"/>
                </a:solidFill>
                <a:latin typeface="Arial" panose="020B0604020202020204" pitchFamily="34" charset="0"/>
                <a:cs typeface="Arial" panose="020B0604020202020204" pitchFamily="34" charset="0"/>
              </a:rPr>
              <a:t>859 </a:t>
            </a:r>
            <a:r>
              <a:rPr lang="pl-PL" sz="2000" b="1" dirty="0" smtClean="0">
                <a:solidFill>
                  <a:srgbClr val="000000"/>
                </a:solidFill>
                <a:latin typeface="Arial" panose="020B0604020202020204" pitchFamily="34" charset="0"/>
                <a:cs typeface="Arial" panose="020B0604020202020204" pitchFamily="34" charset="0"/>
              </a:rPr>
              <a:t>300 </a:t>
            </a:r>
            <a:r>
              <a:rPr lang="pl-PL" sz="2000" b="1" i="0" u="none" strike="noStrike" baseline="0" dirty="0" smtClean="0">
                <a:solidFill>
                  <a:srgbClr val="000000"/>
                </a:solidFill>
                <a:latin typeface="Arial" panose="020B0604020202020204" pitchFamily="34" charset="0"/>
                <a:cs typeface="Arial" panose="020B0604020202020204" pitchFamily="34" charset="0"/>
              </a:rPr>
              <a:t>PLN</a:t>
            </a:r>
            <a:r>
              <a:rPr lang="pl-PL" sz="2000" b="1" i="0" u="none" strike="noStrike" baseline="0" dirty="0">
                <a:solidFill>
                  <a:srgbClr val="000000"/>
                </a:solidFill>
                <a:latin typeface="Arial" panose="020B0604020202020204" pitchFamily="34" charset="0"/>
                <a:cs typeface="Arial" panose="020B0604020202020204" pitchFamily="34" charset="0"/>
              </a:rPr>
              <a:t>. </a:t>
            </a:r>
            <a:endParaRPr lang="pl-PL" sz="2000" b="0" i="0" u="none" strike="noStrike" baseline="0" dirty="0">
              <a:solidFill>
                <a:srgbClr val="000000"/>
              </a:solidFill>
              <a:latin typeface="Arial" panose="020B0604020202020204" pitchFamily="34" charset="0"/>
              <a:cs typeface="Arial" panose="020B0604020202020204" pitchFamily="34" charset="0"/>
            </a:endParaRPr>
          </a:p>
          <a:p>
            <a:pPr marL="0" indent="0">
              <a:spcBef>
                <a:spcPts val="1800"/>
              </a:spcBef>
              <a:buNone/>
            </a:pPr>
            <a:r>
              <a:rPr lang="pl-PL" sz="2000" b="1" i="0" u="none" strike="noStrike" baseline="0" dirty="0" smtClean="0">
                <a:solidFill>
                  <a:srgbClr val="000000"/>
                </a:solidFill>
                <a:latin typeface="Arial" panose="020B0604020202020204" pitchFamily="34" charset="0"/>
                <a:cs typeface="Arial" panose="020B0604020202020204" pitchFamily="34" charset="0"/>
              </a:rPr>
              <a:t>Maksymalny </a:t>
            </a:r>
            <a:r>
              <a:rPr lang="pl-PL" sz="2000" b="1" i="0" u="none" strike="noStrike" baseline="0" dirty="0">
                <a:solidFill>
                  <a:srgbClr val="000000"/>
                </a:solidFill>
                <a:latin typeface="Arial" panose="020B0604020202020204" pitchFamily="34" charset="0"/>
                <a:cs typeface="Arial" panose="020B0604020202020204" pitchFamily="34" charset="0"/>
              </a:rPr>
              <a:t>dopuszczalny poziom dofinansowania UE </a:t>
            </a:r>
            <a:r>
              <a:rPr lang="pl-PL" sz="2000" b="0" i="0" u="none" strike="noStrike" baseline="0" dirty="0">
                <a:solidFill>
                  <a:srgbClr val="000000"/>
                </a:solidFill>
                <a:latin typeface="Arial" panose="020B0604020202020204" pitchFamily="34" charset="0"/>
                <a:cs typeface="Arial" panose="020B0604020202020204" pitchFamily="34" charset="0"/>
              </a:rPr>
              <a:t>wydatków kwalifikowanych na poziomie projektu </a:t>
            </a:r>
            <a:r>
              <a:rPr lang="pl-PL" sz="2000" b="1" i="0" u="none" strike="noStrike" baseline="0" dirty="0">
                <a:solidFill>
                  <a:srgbClr val="000000"/>
                </a:solidFill>
                <a:latin typeface="Arial" panose="020B0604020202020204" pitchFamily="34" charset="0"/>
                <a:cs typeface="Arial" panose="020B0604020202020204" pitchFamily="34" charset="0"/>
              </a:rPr>
              <a:t>wynosi 70%. </a:t>
            </a:r>
            <a:endParaRPr lang="pl-PL" sz="2000" b="0" i="0" u="none" strike="noStrike" baseline="0" dirty="0">
              <a:solidFill>
                <a:srgbClr val="000000"/>
              </a:solidFill>
              <a:latin typeface="Arial" panose="020B0604020202020204" pitchFamily="34" charset="0"/>
              <a:cs typeface="Arial" panose="020B0604020202020204" pitchFamily="34" charset="0"/>
            </a:endParaRPr>
          </a:p>
          <a:p>
            <a:pPr marL="0" indent="0">
              <a:spcBef>
                <a:spcPts val="1800"/>
              </a:spcBef>
              <a:buNone/>
            </a:pPr>
            <a:r>
              <a:rPr lang="pl-PL" sz="2000" b="1" i="0" u="none" strike="noStrike" baseline="0" dirty="0">
                <a:solidFill>
                  <a:srgbClr val="000000"/>
                </a:solidFill>
                <a:latin typeface="Arial" panose="020B0604020202020204" pitchFamily="34" charset="0"/>
                <a:cs typeface="Arial" panose="020B0604020202020204" pitchFamily="34" charset="0"/>
              </a:rPr>
              <a:t>Maksymalny poziom dofinansowania całkowitego </a:t>
            </a:r>
            <a:r>
              <a:rPr lang="pl-PL" sz="2000" b="0" i="0" u="none" strike="noStrike" baseline="0" dirty="0">
                <a:solidFill>
                  <a:srgbClr val="000000"/>
                </a:solidFill>
                <a:latin typeface="Arial" panose="020B0604020202020204" pitchFamily="34" charset="0"/>
                <a:cs typeface="Arial" panose="020B0604020202020204" pitchFamily="34" charset="0"/>
              </a:rPr>
              <a:t>wydatków kwalifikowalnych na poziomie projektu </a:t>
            </a:r>
            <a:r>
              <a:rPr lang="pl-PL" sz="2000" b="1" i="0" u="none" strike="noStrike" baseline="0" dirty="0">
                <a:solidFill>
                  <a:srgbClr val="000000"/>
                </a:solidFill>
                <a:latin typeface="Arial" panose="020B0604020202020204" pitchFamily="34" charset="0"/>
                <a:cs typeface="Arial" panose="020B0604020202020204" pitchFamily="34" charset="0"/>
              </a:rPr>
              <a:t>wynosi </a:t>
            </a:r>
            <a:r>
              <a:rPr lang="pl-PL" sz="2000" b="1" i="0" u="none" strike="noStrike" baseline="0" dirty="0" smtClean="0">
                <a:solidFill>
                  <a:srgbClr val="000000"/>
                </a:solidFill>
                <a:latin typeface="Arial" panose="020B0604020202020204" pitchFamily="34" charset="0"/>
                <a:cs typeface="Arial" panose="020B0604020202020204" pitchFamily="34" charset="0"/>
              </a:rPr>
              <a:t>90% </a:t>
            </a:r>
            <a:r>
              <a:rPr lang="pl-PL" sz="2000" b="0" i="0" u="none" strike="noStrike" baseline="0" dirty="0">
                <a:solidFill>
                  <a:srgbClr val="000000"/>
                </a:solidFill>
                <a:latin typeface="Arial" panose="020B0604020202020204" pitchFamily="34" charset="0"/>
                <a:cs typeface="Arial" panose="020B0604020202020204" pitchFamily="34" charset="0"/>
              </a:rPr>
              <a:t>(70% środki UE, </a:t>
            </a:r>
            <a:r>
              <a:rPr lang="pl-PL" sz="2000" b="0" i="0" u="none" strike="noStrike" baseline="0" dirty="0" smtClean="0">
                <a:solidFill>
                  <a:srgbClr val="000000"/>
                </a:solidFill>
                <a:latin typeface="Arial" panose="020B0604020202020204" pitchFamily="34" charset="0"/>
                <a:cs typeface="Arial" panose="020B0604020202020204" pitchFamily="34" charset="0"/>
              </a:rPr>
              <a:t>20% </a:t>
            </a:r>
            <a:r>
              <a:rPr lang="pl-PL" sz="2000" b="0" i="0" u="none" strike="noStrike" baseline="0" dirty="0">
                <a:solidFill>
                  <a:srgbClr val="000000"/>
                </a:solidFill>
                <a:latin typeface="Arial" panose="020B0604020202020204" pitchFamily="34" charset="0"/>
                <a:cs typeface="Arial" panose="020B0604020202020204" pitchFamily="34" charset="0"/>
              </a:rPr>
              <a:t>współfinansowanie z budżetu państwa). </a:t>
            </a:r>
          </a:p>
          <a:p>
            <a:pPr marL="0" indent="0">
              <a:spcBef>
                <a:spcPts val="1800"/>
              </a:spcBef>
              <a:buNone/>
            </a:pPr>
            <a:r>
              <a:rPr lang="pl-PL" sz="2000" b="1" i="0" u="none" strike="noStrike" baseline="0" dirty="0">
                <a:solidFill>
                  <a:srgbClr val="000000"/>
                </a:solidFill>
                <a:latin typeface="Arial" panose="020B0604020202020204" pitchFamily="34" charset="0"/>
                <a:cs typeface="Arial" panose="020B0604020202020204" pitchFamily="34" charset="0"/>
              </a:rPr>
              <a:t>Minimalny udział wkładu własnego </a:t>
            </a:r>
            <a:r>
              <a:rPr lang="pl-PL" sz="2000" b="0" i="0" u="none" strike="noStrike" baseline="0" dirty="0">
                <a:solidFill>
                  <a:srgbClr val="000000"/>
                </a:solidFill>
                <a:latin typeface="Arial" panose="020B0604020202020204" pitchFamily="34" charset="0"/>
                <a:cs typeface="Arial" panose="020B0604020202020204" pitchFamily="34" charset="0"/>
              </a:rPr>
              <a:t>w ramach projektu </a:t>
            </a:r>
            <a:r>
              <a:rPr lang="pl-PL" sz="2000" b="1" i="0" u="none" strike="noStrike" baseline="0" dirty="0">
                <a:solidFill>
                  <a:srgbClr val="000000"/>
                </a:solidFill>
                <a:latin typeface="Arial" panose="020B0604020202020204" pitchFamily="34" charset="0"/>
                <a:cs typeface="Arial" panose="020B0604020202020204" pitchFamily="34" charset="0"/>
              </a:rPr>
              <a:t>wynosi co najmniej </a:t>
            </a:r>
            <a:r>
              <a:rPr lang="pl-PL" sz="2000" b="1" i="0" u="none" strike="noStrike" baseline="0" dirty="0" smtClean="0">
                <a:solidFill>
                  <a:srgbClr val="000000"/>
                </a:solidFill>
                <a:latin typeface="Arial" panose="020B0604020202020204" pitchFamily="34" charset="0"/>
                <a:cs typeface="Arial" panose="020B0604020202020204" pitchFamily="34" charset="0"/>
              </a:rPr>
              <a:t>10% </a:t>
            </a:r>
            <a:r>
              <a:rPr lang="pl-PL" sz="2000" b="1" i="0" u="none" strike="noStrike" baseline="0" dirty="0">
                <a:solidFill>
                  <a:srgbClr val="000000"/>
                </a:solidFill>
                <a:latin typeface="Arial" panose="020B0604020202020204" pitchFamily="34" charset="0"/>
                <a:cs typeface="Arial" panose="020B0604020202020204" pitchFamily="34" charset="0"/>
              </a:rPr>
              <a:t>wydatków kwalifikowalnych projektu</a:t>
            </a:r>
            <a:r>
              <a:rPr lang="pl-PL" sz="2000" b="0" i="0" u="none" strike="noStrike" baseline="0" dirty="0">
                <a:solidFill>
                  <a:srgbClr val="000000"/>
                </a:solidFill>
                <a:latin typeface="Arial" panose="020B0604020202020204" pitchFamily="34" charset="0"/>
                <a:cs typeface="Arial" panose="020B0604020202020204" pitchFamily="34" charset="0"/>
              </a:rPr>
              <a:t>. </a:t>
            </a:r>
          </a:p>
          <a:p>
            <a:pPr marL="0" indent="0">
              <a:spcBef>
                <a:spcPts val="1800"/>
              </a:spcBef>
              <a:buNone/>
            </a:pPr>
            <a:r>
              <a:rPr lang="pl-PL" sz="2000" b="1" i="0" u="none" strike="noStrike" baseline="0" dirty="0">
                <a:solidFill>
                  <a:srgbClr val="000000"/>
                </a:solidFill>
                <a:latin typeface="Arial" panose="020B0604020202020204" pitchFamily="34" charset="0"/>
                <a:cs typeface="Arial" panose="020B0604020202020204" pitchFamily="34" charset="0"/>
              </a:rPr>
              <a:t>Maksymalna wartość projektów, które zostaną wybrane w ramach tego naboru (środki UE + współfinansowanie z budżetu państwa + wkład własny) </a:t>
            </a:r>
            <a:r>
              <a:rPr lang="pl-PL" sz="2000" b="0" i="0" u="none" strike="noStrike" baseline="0" dirty="0">
                <a:solidFill>
                  <a:srgbClr val="000000"/>
                </a:solidFill>
                <a:latin typeface="Arial" panose="020B0604020202020204" pitchFamily="34" charset="0"/>
                <a:cs typeface="Arial" panose="020B0604020202020204" pitchFamily="34" charset="0"/>
              </a:rPr>
              <a:t>wynosi </a:t>
            </a:r>
            <a:r>
              <a:rPr lang="pl-PL" sz="2000" b="1" dirty="0">
                <a:solidFill>
                  <a:srgbClr val="000000"/>
                </a:solidFill>
                <a:latin typeface="Arial" panose="020B0604020202020204" pitchFamily="34" charset="0"/>
                <a:cs typeface="Arial" panose="020B0604020202020204" pitchFamily="34" charset="0"/>
              </a:rPr>
              <a:t>72 285 714</a:t>
            </a:r>
            <a:r>
              <a:rPr lang="pl-PL" sz="2000" b="1" i="0" u="none" strike="noStrike" baseline="0" dirty="0" smtClean="0">
                <a:solidFill>
                  <a:srgbClr val="000000"/>
                </a:solidFill>
                <a:latin typeface="Arial" panose="020B0604020202020204" pitchFamily="34" charset="0"/>
                <a:cs typeface="Arial" panose="020B0604020202020204" pitchFamily="34" charset="0"/>
              </a:rPr>
              <a:t> </a:t>
            </a:r>
            <a:r>
              <a:rPr lang="pl-PL" sz="2000" b="1" i="0" u="none" strike="noStrike" baseline="0" dirty="0">
                <a:solidFill>
                  <a:srgbClr val="000000"/>
                </a:solidFill>
                <a:latin typeface="Arial" panose="020B0604020202020204" pitchFamily="34" charset="0"/>
                <a:cs typeface="Arial" panose="020B0604020202020204" pitchFamily="34" charset="0"/>
              </a:rPr>
              <a:t>PLN</a:t>
            </a:r>
            <a:r>
              <a:rPr lang="pl-PL" sz="2000" b="0" i="0" u="none" strike="noStrike" baseline="0" dirty="0">
                <a:solidFill>
                  <a:srgbClr val="000000"/>
                </a:solidFill>
                <a:latin typeface="Arial" panose="020B0604020202020204" pitchFamily="34" charset="0"/>
                <a:cs typeface="Arial" panose="020B0604020202020204" pitchFamily="34" charset="0"/>
              </a:rPr>
              <a:t>. </a:t>
            </a:r>
            <a:endParaRPr lang="pl-PL" sz="2000" b="1"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6</a:t>
            </a:fld>
            <a:endParaRPr lang="pl-PL" dirty="0"/>
          </a:p>
        </p:txBody>
      </p:sp>
    </p:spTree>
    <p:extLst>
      <p:ext uri="{BB962C8B-B14F-4D97-AF65-F5344CB8AC3E}">
        <p14:creationId xmlns:p14="http://schemas.microsoft.com/office/powerpoint/2010/main" val="25343657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40770" y="251445"/>
            <a:ext cx="8640381" cy="576063"/>
          </a:xfrm>
        </p:spPr>
        <p:txBody>
          <a:bodyPr>
            <a:normAutofit/>
          </a:bodyPr>
          <a:lstStyle/>
          <a:p>
            <a:r>
              <a:rPr lang="pl-PL" u="sng" dirty="0">
                <a:latin typeface="Arial" panose="020B0604020202020204" pitchFamily="34" charset="0"/>
                <a:cs typeface="Arial" panose="020B0604020202020204" pitchFamily="34" charset="0"/>
              </a:rPr>
              <a:t>Zasady finansowania projektu</a:t>
            </a:r>
            <a:endParaRPr lang="pl-PL" dirty="0">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a:xfrm>
            <a:off x="1025907" y="1331565"/>
            <a:ext cx="8640382" cy="5688272"/>
          </a:xfrm>
        </p:spPr>
        <p:txBody>
          <a:bodyPr>
            <a:normAutofit/>
          </a:bodyPr>
          <a:lstStyle/>
          <a:p>
            <a:pPr>
              <a:spcBef>
                <a:spcPts val="1800"/>
              </a:spcBef>
            </a:pPr>
            <a:r>
              <a:rPr lang="pl-PL" sz="2000" spc="2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Źródłem finansowania wkładu własnego mogą być zarówno środki publiczne, jak </a:t>
            </a:r>
            <a:r>
              <a:rPr lang="pl-PL" sz="2000" spc="-3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 prywatne. O zakwalifikowaniu wkładu własnego do środków publicznych lub prywatnych</a:t>
            </a:r>
            <a:r>
              <a:rPr lang="pl-P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decyduje źródło pochodzenia środków. Wkład własny może być wniesiony także przez Partnera projektu lub przez uczestników projektu. </a:t>
            </a:r>
            <a:endParaRPr lang="pl-PL" sz="20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1800"/>
              </a:spcBef>
              <a:spcAft>
                <a:spcPts val="600"/>
              </a:spcAft>
            </a:pPr>
            <a:r>
              <a:rPr lang="pl-PL" sz="2000" spc="20" dirty="0">
                <a:solidFill>
                  <a:srgbClr val="000000"/>
                </a:solidFill>
                <a:latin typeface="Arial" panose="020B0604020202020204" pitchFamily="34" charset="0"/>
                <a:cs typeface="Arial" panose="020B0604020202020204" pitchFamily="34" charset="0"/>
              </a:rPr>
              <a:t>Wkład własny wnoszony w ramach kosztów pośrednich uznajemy za wkład pieniężny.</a:t>
            </a:r>
          </a:p>
          <a:p>
            <a:pPr>
              <a:spcBef>
                <a:spcPts val="1800"/>
              </a:spcBef>
              <a:spcAft>
                <a:spcPts val="600"/>
              </a:spcAft>
            </a:pPr>
            <a:r>
              <a:rPr lang="pl-PL" sz="2000" spc="20" dirty="0">
                <a:solidFill>
                  <a:srgbClr val="000000"/>
                </a:solidFill>
                <a:latin typeface="Arial" panose="020B0604020202020204" pitchFamily="34" charset="0"/>
                <a:cs typeface="Arial" panose="020B0604020202020204" pitchFamily="34" charset="0"/>
              </a:rPr>
              <a:t>Rekomendujemy Państwu zapoznanie się z zasadami wnoszenia wkładu własnego do projektów opisanymi w „Wytycznych dotyczących kwalifikowalności wydatków na lata 2021-2027”.</a:t>
            </a:r>
          </a:p>
          <a:p>
            <a:pPr>
              <a:spcBef>
                <a:spcPts val="1800"/>
              </a:spcBef>
            </a:pPr>
            <a:endParaRPr lang="pl-PL" sz="20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7</a:t>
            </a:fld>
            <a:endParaRPr lang="pl-PL" dirty="0"/>
          </a:p>
        </p:txBody>
      </p:sp>
    </p:spTree>
    <p:extLst>
      <p:ext uri="{BB962C8B-B14F-4D97-AF65-F5344CB8AC3E}">
        <p14:creationId xmlns:p14="http://schemas.microsoft.com/office/powerpoint/2010/main" val="3986230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6" y="251445"/>
            <a:ext cx="8784495" cy="6768392"/>
          </a:xfrm>
        </p:spPr>
        <p:txBody>
          <a:bodyPr>
            <a:normAutofit/>
          </a:bodyPr>
          <a:lstStyle/>
          <a:p>
            <a:pPr>
              <a:spcAft>
                <a:spcPts val="600"/>
              </a:spcAft>
            </a:pPr>
            <a:r>
              <a:rPr lang="pl-PL" dirty="0"/>
              <a:t>Mogą Państwo finansować w projekcie wydatki inwestycyjne w ramach mechanizmu finansowania krzyżowego (cross–</a:t>
            </a:r>
            <a:r>
              <a:rPr lang="pl-PL" dirty="0" err="1"/>
              <a:t>financing</a:t>
            </a:r>
            <a:r>
              <a:rPr lang="pl-PL" dirty="0"/>
              <a:t>). Zgodnie z „Wytycznymi dotyczącymi kwalifikowalności wydatków na lata 2021-2027” EFRR może finansować w sposób komplementarny działania objęte zakresem z EFS+, a EFS+ działania objęte zakresem pomocy z EFRR. </a:t>
            </a:r>
            <a:r>
              <a:rPr lang="pl-PL" b="1" dirty="0"/>
              <a:t>Wartość wydatków w ramach cross-</a:t>
            </a:r>
            <a:r>
              <a:rPr lang="pl-PL" b="1" dirty="0" err="1"/>
              <a:t>financingu</a:t>
            </a:r>
            <a:r>
              <a:rPr lang="pl-PL" b="1" dirty="0"/>
              <a:t> nie może stanowić więcej niż 15% całkowitej wartości projektu. </a:t>
            </a:r>
            <a:r>
              <a:rPr lang="pl-PL" dirty="0"/>
              <a:t>Limit ten wylicza się z uwzględnieniem kosztów bezpośrednich i odpowiadających im kosztów </a:t>
            </a:r>
            <a:r>
              <a:rPr lang="pl-PL" dirty="0" smtClean="0"/>
              <a:t>pośrednich.</a:t>
            </a:r>
          </a:p>
          <a:p>
            <a:r>
              <a:rPr lang="pl-PL" dirty="0">
                <a:solidFill>
                  <a:srgbClr val="000000"/>
                </a:solidFill>
                <a:latin typeface="Arial" panose="020B0604020202020204" pitchFamily="34" charset="0"/>
              </a:rPr>
              <a:t>Cross-</a:t>
            </a:r>
            <a:r>
              <a:rPr lang="pl-PL" dirty="0" err="1">
                <a:solidFill>
                  <a:srgbClr val="000000"/>
                </a:solidFill>
                <a:latin typeface="Arial" panose="020B0604020202020204" pitchFamily="34" charset="0"/>
              </a:rPr>
              <a:t>financing</a:t>
            </a:r>
            <a:r>
              <a:rPr lang="pl-PL" dirty="0">
                <a:solidFill>
                  <a:srgbClr val="000000"/>
                </a:solidFill>
                <a:latin typeface="Arial" panose="020B0604020202020204" pitchFamily="34" charset="0"/>
              </a:rPr>
              <a:t> w projektach EFS+ dotyczy wyłącznie trzech grup wydatków: </a:t>
            </a:r>
          </a:p>
          <a:p>
            <a:pPr marL="606425" indent="-342900">
              <a:buFont typeface="+mj-lt"/>
              <a:buAutoNum type="alphaLcParenR"/>
            </a:pPr>
            <a:r>
              <a:rPr lang="pl-PL" dirty="0" smtClean="0">
                <a:solidFill>
                  <a:srgbClr val="000000"/>
                </a:solidFill>
                <a:latin typeface="Arial" panose="020B0604020202020204" pitchFamily="34" charset="0"/>
              </a:rPr>
              <a:t>zakupu </a:t>
            </a:r>
            <a:r>
              <a:rPr lang="pl-PL" dirty="0">
                <a:solidFill>
                  <a:srgbClr val="000000"/>
                </a:solidFill>
                <a:latin typeface="Arial" panose="020B0604020202020204" pitchFamily="34" charset="0"/>
              </a:rPr>
              <a:t>gruntu i nieruchomości - jest kwalifikowalny w ramach cross-</a:t>
            </a:r>
            <a:r>
              <a:rPr lang="pl-PL" dirty="0" err="1">
                <a:solidFill>
                  <a:srgbClr val="000000"/>
                </a:solidFill>
                <a:latin typeface="Arial" panose="020B0604020202020204" pitchFamily="34" charset="0"/>
              </a:rPr>
              <a:t>financingu</a:t>
            </a:r>
            <a:r>
              <a:rPr lang="pl-PL" dirty="0">
                <a:solidFill>
                  <a:srgbClr val="000000"/>
                </a:solidFill>
                <a:latin typeface="Arial" panose="020B0604020202020204" pitchFamily="34" charset="0"/>
              </a:rPr>
              <a:t>, o ile spełnione zostaną warunki kwalifikowalności takich wydatków wskazane w podrozdziale 3.4 „Wytycznych dotyczących kwalifikowalności wydatków na lata 2021-2027”; </a:t>
            </a:r>
          </a:p>
          <a:p>
            <a:pPr marL="606425" indent="-342900">
              <a:buFont typeface="+mj-lt"/>
              <a:buAutoNum type="alphaLcParenR"/>
            </a:pPr>
            <a:r>
              <a:rPr lang="pl-PL" dirty="0" smtClean="0">
                <a:solidFill>
                  <a:srgbClr val="000000"/>
                </a:solidFill>
                <a:latin typeface="Arial" panose="020B0604020202020204" pitchFamily="34" charset="0"/>
              </a:rPr>
              <a:t>zakupu </a:t>
            </a:r>
            <a:r>
              <a:rPr lang="pl-PL" dirty="0">
                <a:solidFill>
                  <a:srgbClr val="000000"/>
                </a:solidFill>
                <a:latin typeface="Arial" panose="020B0604020202020204" pitchFamily="34" charset="0"/>
              </a:rPr>
              <a:t>infrastruktury - rozumianej jako budowa nowej infrastruktury oraz wykonywanie wszelkich prac w ramach istniejącej infrastruktury, których wynik staje się częścią nieruchomości i które zostają trwale przyłączone do nieruchomości, w szczególności adaptacja oraz prace remontowe związane z dostosowaniem nieruchomości lub pomieszczeń do nowej funkcji (np. wykonanie podjazdu do budynku, zainstalowanie windy w budynku, renowacja budynku lub pomieszczeń, prace adaptacyjne w budynku lub pomieszczeniach; </a:t>
            </a:r>
          </a:p>
          <a:p>
            <a:pPr marL="0" indent="0">
              <a:lnSpc>
                <a:spcPct val="150000"/>
              </a:lnSpc>
              <a:spcBef>
                <a:spcPts val="1000"/>
              </a:spcBef>
              <a:spcAft>
                <a:spcPts val="600"/>
              </a:spcAft>
              <a:buNone/>
            </a:pPr>
            <a:endParaRPr lang="pl-PL" b="1" dirty="0"/>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8</a:t>
            </a:fld>
            <a:endParaRPr lang="pl-PL" dirty="0"/>
          </a:p>
        </p:txBody>
      </p:sp>
    </p:spTree>
    <p:extLst>
      <p:ext uri="{BB962C8B-B14F-4D97-AF65-F5344CB8AC3E}">
        <p14:creationId xmlns:p14="http://schemas.microsoft.com/office/powerpoint/2010/main" val="32839559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4818" y="467469"/>
            <a:ext cx="8640382" cy="6120680"/>
          </a:xfrm>
        </p:spPr>
        <p:txBody>
          <a:bodyPr/>
          <a:lstStyle/>
          <a:p>
            <a:endParaRPr lang="pl-PL" sz="2000" dirty="0">
              <a:solidFill>
                <a:srgbClr val="000000"/>
              </a:solidFill>
              <a:latin typeface="Arial" panose="020B0604020202020204" pitchFamily="34" charset="0"/>
            </a:endParaRPr>
          </a:p>
          <a:p>
            <a:pPr marL="342900" indent="-342900">
              <a:buFont typeface="+mj-lt"/>
              <a:buAutoNum type="alphaLcParenR" startAt="3"/>
            </a:pPr>
            <a:r>
              <a:rPr lang="pl-PL" dirty="0" smtClean="0">
                <a:solidFill>
                  <a:srgbClr val="000000"/>
                </a:solidFill>
                <a:latin typeface="Arial" panose="020B0604020202020204" pitchFamily="34" charset="0"/>
              </a:rPr>
              <a:t>zakupu </a:t>
            </a:r>
            <a:r>
              <a:rPr lang="pl-PL" dirty="0">
                <a:solidFill>
                  <a:srgbClr val="000000"/>
                </a:solidFill>
                <a:latin typeface="Arial" panose="020B0604020202020204" pitchFamily="34" charset="0"/>
              </a:rPr>
              <a:t>mebli, sprzętu i pojazdów, z wyjątkiem następujących warunków: </a:t>
            </a:r>
          </a:p>
          <a:p>
            <a:pPr marL="631825" indent="-273050">
              <a:buFont typeface="Arial" panose="020B0604020202020204" pitchFamily="34" charset="0"/>
              <a:buChar char="•"/>
            </a:pPr>
            <a:r>
              <a:rPr lang="pl-PL" dirty="0" smtClean="0">
                <a:solidFill>
                  <a:srgbClr val="000000"/>
                </a:solidFill>
                <a:latin typeface="Arial" panose="020B0604020202020204" pitchFamily="34" charset="0"/>
              </a:rPr>
              <a:t>zakupy </a:t>
            </a:r>
            <a:r>
              <a:rPr lang="pl-PL" dirty="0">
                <a:solidFill>
                  <a:srgbClr val="000000"/>
                </a:solidFill>
                <a:latin typeface="Arial" panose="020B0604020202020204" pitchFamily="34" charset="0"/>
              </a:rPr>
              <a:t>te zostaną zamortyzowane w całości w okresie realizacji projektu, z zastrzeżeniem podrozdziału 3.7 „Wytycznych dotyczących kwalifikowalności wydatków na lata 2021-2027”, lub </a:t>
            </a:r>
          </a:p>
          <a:p>
            <a:pPr marL="631825" indent="-273050">
              <a:buFont typeface="Arial" panose="020B0604020202020204" pitchFamily="34" charset="0"/>
              <a:buChar char="•"/>
            </a:pPr>
            <a:r>
              <a:rPr lang="pl-PL" dirty="0" smtClean="0">
                <a:solidFill>
                  <a:srgbClr val="000000"/>
                </a:solidFill>
                <a:latin typeface="Arial" panose="020B0604020202020204" pitchFamily="34" charset="0"/>
              </a:rPr>
              <a:t>zostanie </a:t>
            </a:r>
            <a:r>
              <a:rPr lang="pl-PL" dirty="0">
                <a:solidFill>
                  <a:srgbClr val="000000"/>
                </a:solidFill>
                <a:latin typeface="Arial" panose="020B0604020202020204" pitchFamily="34" charset="0"/>
              </a:rPr>
              <a:t>przez Państwa udowodnione, że zakup będzie najbardziej opłacalną opcją, tj. wymaga mniejszych nakładów finansowych niż inne opcje, np. najem lub leasing, ale jednocześnie jest odpowiedni do osiągnięcia celu Państwa projektu. Przy porównywaniu kosztów finansowych związanych z różnymi opcjami, ocena powinna opierać się na przedmiotach o podobnych cechach. Uzasadnienie zakupu jako najbardziej opłacalnej opcji powinno wynikać z zatwierdzonego wniosku, lub </a:t>
            </a:r>
          </a:p>
          <a:p>
            <a:pPr marL="631825" indent="-273050">
              <a:buFont typeface="Arial" panose="020B0604020202020204" pitchFamily="34" charset="0"/>
              <a:buChar char="•"/>
            </a:pPr>
            <a:r>
              <a:rPr lang="pl-PL" dirty="0" smtClean="0">
                <a:solidFill>
                  <a:srgbClr val="000000"/>
                </a:solidFill>
                <a:latin typeface="Arial" panose="020B0604020202020204" pitchFamily="34" charset="0"/>
              </a:rPr>
              <a:t>zakupy </a:t>
            </a:r>
            <a:r>
              <a:rPr lang="pl-PL" dirty="0">
                <a:solidFill>
                  <a:srgbClr val="000000"/>
                </a:solidFill>
                <a:latin typeface="Arial" panose="020B0604020202020204" pitchFamily="34" charset="0"/>
              </a:rPr>
              <a:t>te są konieczne dla osiągniecia celów projektu (np. doposażenie pracowni naukowych). Uzasadnienie konieczności tych zakupów powinno wynikać z zatwierdzonego wniosku (za niezasadny uznamy zakup sprzętu dokonanego w celu wspomagania procesu wdrażania projektu, np. zakup komputerów na potrzeby szkolenia osób bezrobotnych). </a:t>
            </a:r>
          </a:p>
          <a:p>
            <a:pPr marL="0" indent="0">
              <a:buNone/>
            </a:pPr>
            <a:endParaRPr lang="pl-PL" dirty="0"/>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9</a:t>
            </a:fld>
            <a:endParaRPr lang="pl-PL" dirty="0"/>
          </a:p>
        </p:txBody>
      </p:sp>
    </p:spTree>
    <p:extLst>
      <p:ext uri="{BB962C8B-B14F-4D97-AF65-F5344CB8AC3E}">
        <p14:creationId xmlns:p14="http://schemas.microsoft.com/office/powerpoint/2010/main" val="24306034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Niestandardowy 8">
      <a:dk1>
        <a:srgbClr val="000000"/>
      </a:dk1>
      <a:lt1>
        <a:srgbClr val="FFFFFF"/>
      </a:lt1>
      <a:dk2>
        <a:srgbClr val="002073"/>
      </a:dk2>
      <a:lt2>
        <a:srgbClr val="FFFFFF"/>
      </a:lt2>
      <a:accent1>
        <a:srgbClr val="003399"/>
      </a:accent1>
      <a:accent2>
        <a:srgbClr val="A6D3FF"/>
      </a:accent2>
      <a:accent3>
        <a:srgbClr val="FFD618"/>
      </a:accent3>
      <a:accent4>
        <a:srgbClr val="0051B0"/>
      </a:accent4>
      <a:accent5>
        <a:srgbClr val="6BB1E2"/>
      </a:accent5>
      <a:accent6>
        <a:srgbClr val="FFE60B"/>
      </a:accent6>
      <a:hlink>
        <a:srgbClr val="0563C1"/>
      </a:hlink>
      <a:folHlink>
        <a:srgbClr val="954F72"/>
      </a:folHlink>
    </a:clrScheme>
    <a:fontScheme name="Motyw pakietu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ja1" id="{436F5452-C95B-4D43-A1C6-1CA5BE69C951}" vid="{ABE25C27-1E66-47F3-AA86-B88226738C33}"/>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2261</TotalTime>
  <Words>3252</Words>
  <Application>Microsoft Office PowerPoint</Application>
  <PresentationFormat>Niestandardowy</PresentationFormat>
  <Paragraphs>225</Paragraphs>
  <Slides>27</Slides>
  <Notes>0</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27</vt:i4>
      </vt:variant>
    </vt:vector>
  </HeadingPairs>
  <TitlesOfParts>
    <vt:vector size="35" baseType="lpstr">
      <vt:lpstr>MS Gothic</vt:lpstr>
      <vt:lpstr>SimSun</vt:lpstr>
      <vt:lpstr>Arial</vt:lpstr>
      <vt:lpstr>Calibri</vt:lpstr>
      <vt:lpstr>Open Sans</vt:lpstr>
      <vt:lpstr>Times New Roman</vt:lpstr>
      <vt:lpstr>Wingdings</vt:lpstr>
      <vt:lpstr>Motyw pakietu Office</vt:lpstr>
      <vt:lpstr>Spotkanie informacyjne w ramach naboru nr: FEDS.07.09-IP.02-081/24  </vt:lpstr>
      <vt:lpstr>Prezentacja programu PowerPoint</vt:lpstr>
      <vt:lpstr>Prezentacja programu PowerPoint</vt:lpstr>
      <vt:lpstr>Prezentacja programu PowerPoint</vt:lpstr>
      <vt:lpstr>Kwota przeznaczona na dofinansowanie projektów w naborze  </vt:lpstr>
      <vt:lpstr>Zasady finansowania projektu </vt:lpstr>
      <vt:lpstr>Zasady finansowania projektu</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Forma i sposób komunikacji pomiędzy ION a Wnioskodawcą </vt:lpstr>
      <vt:lpstr>Prezentacja programu PowerPoint</vt:lpstr>
      <vt:lpstr>Spotkanie jest realizowane ramach projektu „Pomoc Techniczna DWUP – EFS+” na  2024 r. i jest współfinansowane ze środków Unii Europejskiej w ramach Europejskiego Funduszu Społecznego  Dziękuję za uwagę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Sowiński Piotr</dc:creator>
  <cp:lastModifiedBy>Katarzyna Jabłonka</cp:lastModifiedBy>
  <cp:revision>152</cp:revision>
  <dcterms:created xsi:type="dcterms:W3CDTF">2022-06-22T09:40:44Z</dcterms:created>
  <dcterms:modified xsi:type="dcterms:W3CDTF">2024-04-08T12:45:32Z</dcterms:modified>
</cp:coreProperties>
</file>