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737" r:id="rId2"/>
    <p:sldId id="581" r:id="rId3"/>
    <p:sldId id="738" r:id="rId4"/>
    <p:sldId id="714" r:id="rId5"/>
    <p:sldId id="744" r:id="rId6"/>
    <p:sldId id="434" r:id="rId7"/>
    <p:sldId id="435" r:id="rId8"/>
    <p:sldId id="743" r:id="rId9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1813" autoAdjust="0"/>
  </p:normalViewPr>
  <p:slideViewPr>
    <p:cSldViewPr showGuides="1">
      <p:cViewPr varScale="1">
        <p:scale>
          <a:sx n="95" d="100"/>
          <a:sy n="95" d="100"/>
        </p:scale>
        <p:origin x="1638" y="102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22.01.2024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unduszeeuropejskie.gov.pl/strony/o-funduszach/fundusze-2021-2027/pomoc-zywnosciowa/" TargetMode="External"/><Relationship Id="rId3" Type="http://schemas.openxmlformats.org/officeDocument/2006/relationships/hyperlink" Target="https://www.funduszeeuropejskie.gov.pl/strony/o-funduszach/fundusze-2021-2027/feniks/" TargetMode="External"/><Relationship Id="rId7" Type="http://schemas.openxmlformats.org/officeDocument/2006/relationships/hyperlink" Target="https://www.funduszeeuropejskie.gov.pl/strony/o-funduszach/fundusze-2021-2027/fepw/" TargetMode="External"/><Relationship Id="rId12" Type="http://schemas.openxmlformats.org/officeDocument/2006/relationships/hyperlink" Target="https://www.funduszeeuropejskie.gov.pl/strony/o-funduszach/fundusze-2021-2027/interreg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funduszeeuropejskie.gov.pl/strony/o-funduszach/fundusze-2021-2027/ferc/" TargetMode="External"/><Relationship Id="rId11" Type="http://schemas.openxmlformats.org/officeDocument/2006/relationships/hyperlink" Target="https://www.funduszeeuropejskie.gov.pl/strony/o-funduszach/fundusze-na-lata-2021-2027/konsultacje-programow/fundusze-dla-regionow/" TargetMode="External"/><Relationship Id="rId5" Type="http://schemas.openxmlformats.org/officeDocument/2006/relationships/hyperlink" Target="https://www.funduszeeuropejskie.gov.pl/strony/o-funduszach/fundusze-2021-2027/fers/" TargetMode="External"/><Relationship Id="rId10" Type="http://schemas.openxmlformats.org/officeDocument/2006/relationships/hyperlink" Target="https://www.funduszeeuropejskie.gov.pl/strony/o-funduszach/fundusze-2021-2027/pomoc-techniczna/" TargetMode="External"/><Relationship Id="rId4" Type="http://schemas.openxmlformats.org/officeDocument/2006/relationships/hyperlink" Target="https://www.funduszeeuropejskie.gov.pl/strony/o-funduszach/fundusze-2021-2027/feng/" TargetMode="External"/><Relationship Id="rId9" Type="http://schemas.openxmlformats.org/officeDocument/2006/relationships/hyperlink" Target="https://www.funduszeeuropejskie.gov.pl/strony/o-funduszach/fundusze-2021-2027/rybactwo-i-rybolowstwo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ymbol zastępczy obrazu slajdu 1">
            <a:extLst>
              <a:ext uri="{FF2B5EF4-FFF2-40B4-BE49-F238E27FC236}">
                <a16:creationId xmlns:a16="http://schemas.microsoft.com/office/drawing/2014/main" id="{C8C17B16-85F8-C2F4-53DF-B903C2B6C1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Symbol zastępczy notatek 2">
            <a:extLst>
              <a:ext uri="{FF2B5EF4-FFF2-40B4-BE49-F238E27FC236}">
                <a16:creationId xmlns:a16="http://schemas.microsoft.com/office/drawing/2014/main" id="{029D42C0-ED3E-1B4B-571D-E66868563E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>
                <a:solidFill>
                  <a:srgbClr val="000000"/>
                </a:solidFill>
                <a:latin typeface="Ubuntu Light" panose="020B0304030602030204" pitchFamily="34" charset="0"/>
              </a:rPr>
              <a:t>Oto programy, które będziemy realizować w latach 2021-2027: </a:t>
            </a:r>
          </a:p>
          <a:p>
            <a:pPr>
              <a:buFontTx/>
              <a:buChar char="•"/>
            </a:pPr>
            <a:r>
              <a:rPr lang="pl-PL" altLang="pl-PL" u="sng">
                <a:solidFill>
                  <a:srgbClr val="0062CC"/>
                </a:solidFill>
                <a:latin typeface="Ubuntu Light" panose="020B0304030602030204" pitchFamily="34" charset="0"/>
                <a:hlinkClick r:id="rId3" tooltip="Fundusze Europejskie na Infrastrukturę, Klimat, Środowisko"/>
              </a:rPr>
              <a:t>Fundusze Europejskie na Infrastrukturę, Klimat i Środowisko</a:t>
            </a:r>
            <a:r>
              <a:rPr lang="pl-PL" altLang="pl-PL">
                <a:solidFill>
                  <a:srgbClr val="000000"/>
                </a:solidFill>
                <a:latin typeface="Ubuntu Light" panose="020B0304030602030204" pitchFamily="34" charset="0"/>
              </a:rPr>
              <a:t>: inwestujemy w bezpieczeństwo energetyczne Polski, rozwój odnawialnych źródeł energii, ochronę środowiska, bezpieczny i ekologiczny transport. Pieniądze przeznaczamy także na rozwój ochrony zdrowia, a także rozwój kultury i ochronę dziedzictwa kulturowego.  </a:t>
            </a:r>
          </a:p>
          <a:p>
            <a:pPr>
              <a:buFontTx/>
              <a:buChar char="•"/>
            </a:pPr>
            <a:r>
              <a:rPr lang="pl-PL" altLang="pl-PL" u="sng">
                <a:solidFill>
                  <a:srgbClr val="0062CC"/>
                </a:solidFill>
                <a:latin typeface="Ubuntu Light" panose="020B0304030602030204" pitchFamily="34" charset="0"/>
                <a:hlinkClick r:id="rId4" tooltip="Fundusze Europejskie dla Nowoczesnej Gospodarki"/>
              </a:rPr>
              <a:t>Fundusze Europejskie dla Nowoczesnej Gospodarki</a:t>
            </a:r>
            <a:r>
              <a:rPr lang="pl-PL" altLang="pl-PL">
                <a:solidFill>
                  <a:srgbClr val="000000"/>
                </a:solidFill>
                <a:latin typeface="Ubuntu Light" panose="020B0304030602030204" pitchFamily="34" charset="0"/>
              </a:rPr>
              <a:t>: inwestujemy w projekty badawczo-rozwojowe, innowacyjne i zwiększające konkurencyjność naszej gospodarki. Z programu korzystają głównie przedsiębiorcy oraz sektor nauki.  </a:t>
            </a:r>
          </a:p>
          <a:p>
            <a:pPr>
              <a:buFontTx/>
              <a:buChar char="•"/>
            </a:pPr>
            <a:r>
              <a:rPr lang="pl-PL" altLang="pl-PL" u="sng">
                <a:solidFill>
                  <a:srgbClr val="0062CC"/>
                </a:solidFill>
                <a:latin typeface="Ubuntu Light" panose="020B0304030602030204" pitchFamily="34" charset="0"/>
                <a:hlinkClick r:id="rId5" tooltip="Fundusze Europejskie dla Rozwoju Społecznego"/>
              </a:rPr>
              <a:t>Fundusze Europejskie dla Rozwoju Społecznego</a:t>
            </a:r>
            <a:r>
              <a:rPr lang="pl-PL" altLang="pl-PL">
                <a:solidFill>
                  <a:srgbClr val="000000"/>
                </a:solidFill>
                <a:latin typeface="Ubuntu Light" panose="020B0304030602030204" pitchFamily="34" charset="0"/>
              </a:rPr>
              <a:t>: dzięki pieniądzom z programu poprawiamy sytuację osób na zmieniającym się rynku pracy, dbamy o rozwój edukacji i usług zdrowotnych. Wspieramy rodziców w opiece nad dziećmi i osoby ze szczególnymi potrzebami. </a:t>
            </a:r>
          </a:p>
          <a:p>
            <a:pPr>
              <a:buFontTx/>
              <a:buChar char="•"/>
            </a:pPr>
            <a:r>
              <a:rPr lang="pl-PL" altLang="pl-PL" u="sng">
                <a:solidFill>
                  <a:srgbClr val="0062CC"/>
                </a:solidFill>
                <a:latin typeface="Ubuntu Light" panose="020B0304030602030204" pitchFamily="34" charset="0"/>
                <a:hlinkClick r:id="rId6" tooltip="Fundusze Europejskie na Rozwój Cyfrowy"/>
              </a:rPr>
              <a:t>Fundusze Europejskie na Rozwój Cyfrowy</a:t>
            </a:r>
            <a:r>
              <a:rPr lang="pl-PL" altLang="pl-PL">
                <a:solidFill>
                  <a:srgbClr val="000000"/>
                </a:solidFill>
                <a:latin typeface="Ubuntu Light" panose="020B0304030602030204" pitchFamily="34" charset="0"/>
              </a:rPr>
              <a:t>: program przyśpiesza podróż w cyfrową przyszłość. Zwiększamy dostęp do ultraszybkiego Internetu szerokopasmowego i rozwijamy e-usługi. Wzmacniamy cyberbezpieczeństwo oraz podnosimy kompetencje cyfrowe społeczeństwa.  </a:t>
            </a:r>
          </a:p>
          <a:p>
            <a:pPr>
              <a:buFontTx/>
              <a:buChar char="•"/>
            </a:pPr>
            <a:r>
              <a:rPr lang="pl-PL" altLang="pl-PL" u="sng">
                <a:solidFill>
                  <a:srgbClr val="0062CC"/>
                </a:solidFill>
                <a:latin typeface="Ubuntu Light" panose="020B0304030602030204" pitchFamily="34" charset="0"/>
                <a:hlinkClick r:id="rId7" tooltip="Fundusze Europejskie dla Polski Wschodniej"/>
              </a:rPr>
              <a:t>Fundusze Europejskie dla Polski Wschodniej</a:t>
            </a:r>
            <a:r>
              <a:rPr lang="pl-PL" altLang="pl-PL">
                <a:solidFill>
                  <a:srgbClr val="000000"/>
                </a:solidFill>
                <a:latin typeface="Ubuntu Light" panose="020B0304030602030204" pitchFamily="34" charset="0"/>
              </a:rPr>
              <a:t>: dodatkowym wsparciem obejmujemy Polskę Wschodnią. Z programu korzysta 5 województw: lubelskie, podlaskie, podkarpackie, świętokrzyskie i warmińsko-mazurskie oraz część mazowieckiego. Program ułatwia rozwój biznesu, transportu, obejmuje też inwestycje w sieci energetyczne, ochronę środowiska i turystykę. </a:t>
            </a:r>
          </a:p>
          <a:p>
            <a:pPr>
              <a:buFontTx/>
              <a:buChar char="•"/>
            </a:pPr>
            <a:r>
              <a:rPr lang="pl-PL" altLang="pl-PL" u="sng">
                <a:solidFill>
                  <a:srgbClr val="0062CC"/>
                </a:solidFill>
                <a:latin typeface="Ubuntu Light" panose="020B0304030602030204" pitchFamily="34" charset="0"/>
                <a:hlinkClick r:id="rId8" tooltip="Fundusze Europejskie na Pomoc Żywnościową"/>
              </a:rPr>
              <a:t>Fundusze Europejskie na Pomoc Żywnościową</a:t>
            </a:r>
            <a:r>
              <a:rPr lang="pl-PL" altLang="pl-PL">
                <a:solidFill>
                  <a:srgbClr val="000000"/>
                </a:solidFill>
                <a:latin typeface="Ubuntu Light" panose="020B0304030602030204" pitchFamily="34" charset="0"/>
              </a:rPr>
              <a:t>: pieniądze przeznaczamy na wsparcie najuboższych i najbardziej potrzebujących. </a:t>
            </a:r>
          </a:p>
          <a:p>
            <a:pPr>
              <a:buFontTx/>
              <a:buChar char="•"/>
            </a:pPr>
            <a:r>
              <a:rPr lang="pl-PL" altLang="pl-PL" u="sng">
                <a:solidFill>
                  <a:srgbClr val="0062CC"/>
                </a:solidFill>
                <a:latin typeface="Ubuntu Light" panose="020B0304030602030204" pitchFamily="34" charset="0"/>
                <a:hlinkClick r:id="rId9" tooltip="Fundusze Europejskie dla Rybactwa"/>
              </a:rPr>
              <a:t>Fundusze Europejskie dla Rybactwa</a:t>
            </a:r>
            <a:r>
              <a:rPr lang="pl-PL" altLang="pl-PL">
                <a:solidFill>
                  <a:srgbClr val="000000"/>
                </a:solidFill>
                <a:latin typeface="Ubuntu Light" panose="020B0304030602030204" pitchFamily="34" charset="0"/>
              </a:rPr>
              <a:t>: wspieramy wspólną politykę rybołówstwa, unijną politykę morską, zrównoważone rybołówstwo i ochronę żywych zasobów morza. Inwestujemy w bezpieczeństwo żywnościowe i rozwój zrównoważonej niebieskiej gospodarki. Dbamy o bezpieczeństwo oraz czystość mórz i oceanów. Poprawiamy skuteczność międzynarodowego zarządzania oceanami. </a:t>
            </a:r>
          </a:p>
          <a:p>
            <a:pPr>
              <a:buFontTx/>
              <a:buChar char="•"/>
            </a:pPr>
            <a:r>
              <a:rPr lang="pl-PL" altLang="pl-PL" u="sng">
                <a:solidFill>
                  <a:srgbClr val="0062CC"/>
                </a:solidFill>
                <a:latin typeface="Ubuntu Light" panose="020B0304030602030204" pitchFamily="34" charset="0"/>
                <a:hlinkClick r:id="rId10" tooltip="Pomoc Techniczna dla Funduszy Europejskich"/>
              </a:rPr>
              <a:t>Pomoc Techniczna dla Funduszy Unii Europejskiej</a:t>
            </a:r>
            <a:r>
              <a:rPr lang="pl-PL" altLang="pl-PL">
                <a:solidFill>
                  <a:srgbClr val="000000"/>
                </a:solidFill>
                <a:latin typeface="Ubuntu Light" panose="020B0304030602030204" pitchFamily="34" charset="0"/>
              </a:rPr>
              <a:t>: realizujemy działania wzmacniające potencjał beneficjentów Funduszy Europejskich oraz przedsięwzięcia koordynacyjne, np. w obszarze Funduszy Europejskich. </a:t>
            </a:r>
          </a:p>
          <a:p>
            <a:pPr>
              <a:buFontTx/>
              <a:buChar char="•"/>
            </a:pPr>
            <a:r>
              <a:rPr lang="pl-PL" altLang="pl-PL" u="sng">
                <a:solidFill>
                  <a:srgbClr val="0062CC"/>
                </a:solidFill>
                <a:latin typeface="Ubuntu Light" panose="020B0304030602030204" pitchFamily="34" charset="0"/>
                <a:hlinkClick r:id="rId11" tooltip="16 programów regionalnych"/>
              </a:rPr>
              <a:t>16 programów regionalnych</a:t>
            </a:r>
            <a:r>
              <a:rPr lang="pl-PL" altLang="pl-PL">
                <a:solidFill>
                  <a:srgbClr val="000000"/>
                </a:solidFill>
                <a:latin typeface="Ubuntu Light" panose="020B0304030602030204" pitchFamily="34" charset="0"/>
              </a:rPr>
              <a:t>: każde województwo posiada własny program finansujący inwestycje na jego terenie. Dzięki nim regiony będą wspierać przedsiębiorczość, dostęp do edukacji, ochrony zdrowia czy kultury. Dbają one o infrastrukturę społeczną i środowisko. Fundusze wspierają także technologie cyfrowe, energetykę oraz transport.  </a:t>
            </a:r>
          </a:p>
          <a:p>
            <a:pPr>
              <a:buFontTx/>
              <a:buChar char="•"/>
            </a:pPr>
            <a:r>
              <a:rPr lang="pl-PL" altLang="pl-PL" u="sng">
                <a:solidFill>
                  <a:srgbClr val="0062CC"/>
                </a:solidFill>
                <a:latin typeface="Ubuntu Light" panose="020B0304030602030204" pitchFamily="34" charset="0"/>
                <a:hlinkClick r:id="rId12" tooltip="Programy Interreg (Europejskiej Współpracy Terytorialnej)"/>
              </a:rPr>
              <a:t>Programy Interreg (Europejskiej Współpracy Terytorialnej)</a:t>
            </a:r>
            <a:r>
              <a:rPr lang="pl-PL" altLang="pl-PL">
                <a:solidFill>
                  <a:srgbClr val="000000"/>
                </a:solidFill>
                <a:latin typeface="Ubuntu Light" panose="020B0304030602030204" pitchFamily="34" charset="0"/>
              </a:rPr>
              <a:t>: programy mają charakter międzynarodowy i wspierają wymianę kulturową, współpracę naukową, biznesową i samorządową ponad granicami państw.</a:t>
            </a:r>
          </a:p>
          <a:p>
            <a:endParaRPr lang="pl-PL" altLang="pl-PL" b="1">
              <a:solidFill>
                <a:srgbClr val="000000"/>
              </a:solidFill>
            </a:endParaRPr>
          </a:p>
          <a:p>
            <a:endParaRPr lang="pl-PL" altLang="pl-PL" b="1">
              <a:solidFill>
                <a:srgbClr val="000000"/>
              </a:solidFill>
            </a:endParaRPr>
          </a:p>
          <a:p>
            <a:r>
              <a:rPr lang="pl-PL" altLang="pl-PL" b="1">
                <a:solidFill>
                  <a:srgbClr val="000000"/>
                </a:solidFill>
              </a:rPr>
              <a:t>Inteligentny Rozwój 2014-2020 (POIR)</a:t>
            </a:r>
            <a:r>
              <a:rPr lang="pl-PL" altLang="pl-PL" b="1"/>
              <a:t> = </a:t>
            </a:r>
            <a:r>
              <a:rPr lang="pl-PL" altLang="pl-PL" b="1">
                <a:solidFill>
                  <a:srgbClr val="000000"/>
                </a:solidFill>
              </a:rPr>
              <a:t>Program Fundusze Europejskie dla Nowoczesnej Gospodarki 2021-2027 (FENG);</a:t>
            </a:r>
            <a:endParaRPr lang="pl-PL" altLang="pl-PL" b="1"/>
          </a:p>
          <a:p>
            <a:r>
              <a:rPr lang="pl-PL" altLang="pl-PL">
                <a:solidFill>
                  <a:srgbClr val="000000"/>
                </a:solidFill>
              </a:rPr>
              <a:t>Program Infrastruktura i Środowisko 2014-2020 (POIŚ) = Program Fundusze Europejskie na Infrastrukturę, Klimat, Środowisko 2021-2027 (FEnIKS) </a:t>
            </a:r>
          </a:p>
          <a:p>
            <a:r>
              <a:rPr lang="pl-PL" altLang="pl-PL">
                <a:solidFill>
                  <a:srgbClr val="000000"/>
                </a:solidFill>
              </a:rPr>
              <a:t>Program Wiedza, Edukacja, Rozwój 2014-2020 (POWER) = Program Fundusze Europejskie dla Rozwoju Społecznego 2021-2027 (FERS) </a:t>
            </a:r>
          </a:p>
          <a:p>
            <a:r>
              <a:rPr lang="pl-PL" altLang="pl-PL" b="1">
                <a:solidFill>
                  <a:srgbClr val="000000"/>
                </a:solidFill>
              </a:rPr>
              <a:t>Regionalny Program Operacyjny Województwa Dolnośląskiego 2014-2020 (RPO WD) = Fundusze Europejskie dla Dolnego Śląska 2021-2027 (FEDS)</a:t>
            </a:r>
          </a:p>
          <a:p>
            <a:endParaRPr lang="pl-PL" altLang="pl-PL"/>
          </a:p>
        </p:txBody>
      </p:sp>
      <p:sp>
        <p:nvSpPr>
          <p:cNvPr id="121860" name="Symbol zastępczy numeru slajdu 3">
            <a:extLst>
              <a:ext uri="{FF2B5EF4-FFF2-40B4-BE49-F238E27FC236}">
                <a16:creationId xmlns:a16="http://schemas.microsoft.com/office/drawing/2014/main" id="{F7A910B7-F911-36EE-3606-3DD1ABDB35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6091D76-6F65-4E7B-A50D-D034DE543359}" type="slidenum">
              <a:rPr lang="pl-PL" altLang="pl-PL" smtClean="0"/>
              <a:pPr/>
              <a:t>4</a:t>
            </a:fld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22.01.2024</a:t>
            </a:fld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22.01.2024</a:t>
            </a:fld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 descr="flaga Unii Europejskiej z dopiskiem dofinansowane przez Unię Europejską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22.01.2024</a:t>
            </a:fld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70B23A41-17AB-76D8-3EFE-38FC22C5B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 descr="flaga Unii Europejskie z dopiskiem dofinansowane przez Unię Europejską">
            <a:extLst>
              <a:ext uri="{FF2B5EF4-FFF2-40B4-BE49-F238E27FC236}">
                <a16:creationId xmlns:a16="http://schemas.microsoft.com/office/drawing/2014/main" id="{E8AB2AB5-3131-C310-7606-6899798511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7C93677B-A16E-82CA-7FC4-B6B5151607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nduszeeuropejskie.gov.pl/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nduszeeuropejskie.gov.pl/" TargetMode="External"/><Relationship Id="rId2" Type="http://schemas.openxmlformats.org/officeDocument/2006/relationships/hyperlink" Target="http://www.funduszeuedolnoslaskie.pl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Urszula.witkowska@dolnyslask.pl" TargetMode="External"/><Relationship Id="rId2" Type="http://schemas.openxmlformats.org/officeDocument/2006/relationships/hyperlink" Target="mailto:Piotr.puczek@dolnyslask.pl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5E74D4F0-6E78-DE54-B7D6-B21966990F9D}"/>
              </a:ext>
            </a:extLst>
          </p:cNvPr>
          <p:cNvSpPr txBox="1"/>
          <p:nvPr/>
        </p:nvSpPr>
        <p:spPr>
          <a:xfrm>
            <a:off x="1061430" y="3203773"/>
            <a:ext cx="856895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/>
              <a:t>Spotkanie informacyjne on-line dla potencjalnych beneficjentów programu FEDS 2021-2027</a:t>
            </a:r>
          </a:p>
          <a:p>
            <a:endParaRPr lang="pl-PL" sz="2800" b="1" kern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sz="2800" b="1" kern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l-PL" sz="2800" b="1" kern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Działanie 2.6  Gospodarka ściekowa – ZIT</a:t>
            </a:r>
            <a:endParaRPr lang="pl-PL" sz="2800" b="1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A28A46B-3F54-344B-008A-E549CB5CF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905" y="6228109"/>
            <a:ext cx="8888001" cy="1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970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E7102838-EFB9-7AF9-9180-767890B854BD}"/>
              </a:ext>
            </a:extLst>
          </p:cNvPr>
          <p:cNvSpPr txBox="1"/>
          <p:nvPr/>
        </p:nvSpPr>
        <p:spPr>
          <a:xfrm>
            <a:off x="1241450" y="523443"/>
            <a:ext cx="8424936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1200" kern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 SPOTKANIA ON-LINE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23.01.2024 r. 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l-PL" sz="1400" kern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l-PL" sz="1400" b="1" kern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Spotkanie informacyjne on-line dla potencjalnych beneficjentów programu FEDS 2021-2027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l-PL" sz="1400" b="1" kern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Działanie 2.6  Gospodarka ściekowa – ZIT</a:t>
            </a:r>
            <a:br>
              <a:rPr lang="pl-PL" sz="1400" b="1" kern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/>
            <a:r>
              <a:rPr lang="pl-PL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10.00 - 10.10</a:t>
            </a:r>
            <a:r>
              <a:rPr lang="pl-PL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– Przywitanie uczestników, źródła informacji o Funduszach Europejskich oraz oferta Sieci Punktów Informacyjnych Funduszy Europejskich; </a:t>
            </a:r>
            <a:r>
              <a:rPr lang="pl-PL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Piotr Puczek, Punkt Informacyjny Funduszy Europejskich, Departament Marszałka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/>
            <a:r>
              <a:rPr lang="pl-PL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/>
            <a:r>
              <a:rPr lang="pl-PL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10.10 - 10.25</a:t>
            </a:r>
            <a:r>
              <a:rPr lang="pl-PL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– Przedstawienie ogólnych założeń naboru – </a:t>
            </a:r>
            <a:r>
              <a:rPr lang="pl-PL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Agata Kopeć, </a:t>
            </a:r>
            <a:r>
              <a:rPr lang="pl-PL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Wydział Zarządzania, Departament Funduszy Europejskich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/>
            <a:r>
              <a:rPr lang="pl-PL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/>
            <a:r>
              <a:rPr lang="pl-PL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10.25 -10.45</a:t>
            </a:r>
            <a:r>
              <a:rPr lang="pl-PL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– Omówienie specyficznych kryteriów wyboru projektów – </a:t>
            </a:r>
            <a:r>
              <a:rPr lang="pl-PL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Agata Kopeć, </a:t>
            </a:r>
            <a:r>
              <a:rPr lang="pl-PL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Wydział Zarządzania, Departament Funduszy Europejskich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/>
            <a:r>
              <a:rPr lang="pl-PL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/>
            <a:r>
              <a:rPr lang="pl-PL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10.45 – 11.00</a:t>
            </a:r>
            <a:r>
              <a:rPr lang="pl-PL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–  Generator wniosków o dofinasowanie WOD2021 –  aspekty techniczne – </a:t>
            </a:r>
            <a:r>
              <a:rPr lang="pl-PL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Michał Janiszewski, Wydział Obsługi Wdrażania EFRR, Administrator Merytoryczny IZ, Departament Funduszy Europejskich 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/>
            <a:r>
              <a:rPr lang="pl-PL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/>
            <a:r>
              <a:rPr lang="pl-PL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11.00 – 11.30</a:t>
            </a:r>
            <a:r>
              <a:rPr lang="pl-PL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–  Przygotowanie wniosku o dofinansowanie wraz z załącznikami (instrukcja do wniosku o dofinansowanie, załączniki do wniosku) – </a:t>
            </a:r>
            <a:r>
              <a:rPr lang="pl-PL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Marlena Marchel-Wąsik, Wydział Wdrażania EFRR, Departament Funduszy Europejskich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/>
            <a:r>
              <a:rPr lang="pl-PL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/>
            <a:r>
              <a:rPr lang="pl-PL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11.30 - 12.00</a:t>
            </a:r>
            <a:r>
              <a:rPr lang="pl-PL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– </a:t>
            </a:r>
            <a:r>
              <a:rPr lang="pl-PL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pl-PL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Procedura oceny projektów, sposób komunikacji z wnioskodawcą – </a:t>
            </a:r>
            <a:r>
              <a:rPr lang="pl-PL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Marlena Marchel-Wąsik, Wydział Wdrażania EFRR, Departament Funduszy Europejskich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/>
            <a:r>
              <a:rPr lang="pl-PL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/>
            <a:r>
              <a:rPr lang="pl-PL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12.00 – 13.00</a:t>
            </a:r>
            <a:r>
              <a:rPr lang="pl-PL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– Pytania i odpowiedzi.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5E74D4F0-6E78-DE54-B7D6-B21966990F9D}"/>
              </a:ext>
            </a:extLst>
          </p:cNvPr>
          <p:cNvSpPr txBox="1"/>
          <p:nvPr/>
        </p:nvSpPr>
        <p:spPr>
          <a:xfrm>
            <a:off x="2177554" y="3491805"/>
            <a:ext cx="7056784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b="1" dirty="0"/>
              <a:t>Fundusze Europejskie</a:t>
            </a:r>
          </a:p>
          <a:p>
            <a:r>
              <a:rPr lang="pl-PL" sz="3200" b="1" dirty="0"/>
              <a:t>- gdzie szukać informacji</a:t>
            </a:r>
            <a:br>
              <a:rPr lang="pl-PL" b="1" dirty="0"/>
            </a:br>
            <a:br>
              <a:rPr lang="pl-PL" b="1" dirty="0"/>
            </a:br>
            <a:r>
              <a:rPr lang="pl-PL" sz="2000" dirty="0"/>
              <a:t>Piotr Puczek</a:t>
            </a:r>
            <a:br>
              <a:rPr lang="pl-PL" sz="2000" dirty="0"/>
            </a:br>
            <a:r>
              <a:rPr lang="pl-PL" sz="2000" dirty="0"/>
              <a:t>Punkt Informacyjny Funduszy Europejskich we Wrocławiu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A340CED-46D5-38C1-28D4-ABF1C3B03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7" y="6328176"/>
            <a:ext cx="8888738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67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ytuł 1">
            <a:extLst>
              <a:ext uri="{FF2B5EF4-FFF2-40B4-BE49-F238E27FC236}">
                <a16:creationId xmlns:a16="http://schemas.microsoft.com/office/drawing/2014/main" id="{4CB6EF76-27C1-6CBC-4155-BCE7BC28F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527" dirty="0"/>
              <a:t>Programy 2021-2027</a:t>
            </a:r>
          </a:p>
        </p:txBody>
      </p:sp>
      <p:pic>
        <p:nvPicPr>
          <p:cNvPr id="120836" name="Obraz 4">
            <a:extLst>
              <a:ext uri="{FF2B5EF4-FFF2-40B4-BE49-F238E27FC236}">
                <a16:creationId xmlns:a16="http://schemas.microsoft.com/office/drawing/2014/main" id="{701FFB7B-180D-F0DE-916C-74274A9B4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23" y="2112160"/>
            <a:ext cx="10079567" cy="530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303DE82-2F93-F3B0-FDAE-30CED5602849}"/>
              </a:ext>
            </a:extLst>
          </p:cNvPr>
          <p:cNvSpPr txBox="1"/>
          <p:nvPr/>
        </p:nvSpPr>
        <p:spPr>
          <a:xfrm>
            <a:off x="305346" y="1252946"/>
            <a:ext cx="10225135" cy="5539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l-PL" altLang="pl-PL" sz="3527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Punkty Informacyjne Funduszy Europejskich </a:t>
            </a:r>
            <a:r>
              <a:rPr lang="pl-PL" altLang="pl-PL" sz="3086" dirty="0">
                <a:latin typeface="+mj-lt"/>
                <a:ea typeface="+mj-ea"/>
                <a:cs typeface="+mj-cs"/>
              </a:rPr>
              <a:t>(Wrocław, Jelenia Góra, Legnica)</a:t>
            </a:r>
          </a:p>
          <a:p>
            <a:pPr>
              <a:lnSpc>
                <a:spcPct val="150000"/>
              </a:lnSpc>
              <a:defRPr/>
            </a:pPr>
            <a:endParaRPr lang="pl-PL" altLang="pl-PL" sz="1157" dirty="0">
              <a:latin typeface="+mj-lt"/>
              <a:ea typeface="+mj-ea"/>
              <a:cs typeface="+mj-cs"/>
            </a:endParaRPr>
          </a:p>
          <a:p>
            <a:pPr>
              <a:lnSpc>
                <a:spcPct val="150000"/>
              </a:lnSpc>
              <a:defRPr/>
            </a:pPr>
            <a:endParaRPr lang="pl-PL" altLang="pl-PL" sz="1157" dirty="0">
              <a:latin typeface="+mj-lt"/>
              <a:ea typeface="+mj-ea"/>
              <a:cs typeface="+mj-cs"/>
            </a:endParaRPr>
          </a:p>
          <a:p>
            <a:pPr marL="314982" indent="-314982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l-PL" altLang="pl-PL" sz="3086" dirty="0">
                <a:cs typeface="Arial" charset="0"/>
              </a:rPr>
              <a:t>konsultacje telefoniczne </a:t>
            </a:r>
          </a:p>
          <a:p>
            <a:pPr marL="314982" indent="-314982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l-PL" altLang="pl-PL" sz="3086" dirty="0">
                <a:cs typeface="Arial" charset="0"/>
              </a:rPr>
              <a:t>e-mailowe</a:t>
            </a:r>
          </a:p>
          <a:p>
            <a:pPr marL="314982" indent="-314982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l-PL" altLang="pl-PL" sz="3086" dirty="0">
                <a:cs typeface="Arial" charset="0"/>
              </a:rPr>
              <a:t>indywidualne konsultacje (też online)</a:t>
            </a:r>
          </a:p>
          <a:p>
            <a:pPr marL="314982" indent="-314982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l-PL" altLang="pl-PL" sz="2205" dirty="0"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endParaRPr lang="pl-PL" altLang="pl-PL" sz="3086" dirty="0">
              <a:cs typeface="Arial" charset="0"/>
            </a:endParaRPr>
          </a:p>
        </p:txBody>
      </p:sp>
      <p:sp>
        <p:nvSpPr>
          <p:cNvPr id="114691" name="pole tekstowe 4">
            <a:extLst>
              <a:ext uri="{FF2B5EF4-FFF2-40B4-BE49-F238E27FC236}">
                <a16:creationId xmlns:a16="http://schemas.microsoft.com/office/drawing/2014/main" id="{8C67E2DC-45E3-34E6-13D7-FE3F16904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918" y="6131737"/>
            <a:ext cx="2246903" cy="63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3527" b="1" u="sng">
                <a:solidFill>
                  <a:srgbClr val="FF0000"/>
                </a:solidFill>
              </a:rPr>
              <a:t>bezpłatnie</a:t>
            </a:r>
          </a:p>
        </p:txBody>
      </p:sp>
      <p:pic>
        <p:nvPicPr>
          <p:cNvPr id="114692" name="Grafika 7" descr="Słuchawka">
            <a:extLst>
              <a:ext uri="{FF2B5EF4-FFF2-40B4-BE49-F238E27FC236}">
                <a16:creationId xmlns:a16="http://schemas.microsoft.com/office/drawing/2014/main" id="{82D94FB3-E039-8ED3-F891-BA88F9B38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646" y="3340607"/>
            <a:ext cx="880212" cy="8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3" name="Grafika 9" descr="Poczta e-mail">
            <a:extLst>
              <a:ext uri="{FF2B5EF4-FFF2-40B4-BE49-F238E27FC236}">
                <a16:creationId xmlns:a16="http://schemas.microsoft.com/office/drawing/2014/main" id="{6F051BED-1D9D-C400-1650-DAF2B346E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980" y="4086074"/>
            <a:ext cx="797966" cy="79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4" name="Grafika 11" descr="Użytkownik">
            <a:extLst>
              <a:ext uri="{FF2B5EF4-FFF2-40B4-BE49-F238E27FC236}">
                <a16:creationId xmlns:a16="http://schemas.microsoft.com/office/drawing/2014/main" id="{22DDE285-27A1-0470-C503-9F93EEE61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048" y="4621552"/>
            <a:ext cx="957208" cy="95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21237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Obraz 4">
            <a:extLst>
              <a:ext uri="{FF2B5EF4-FFF2-40B4-BE49-F238E27FC236}">
                <a16:creationId xmlns:a16="http://schemas.microsoft.com/office/drawing/2014/main" id="{4AAB4A55-DEBC-CD6D-A3A3-ECF1BBDCD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53" y="1874170"/>
            <a:ext cx="6667213" cy="520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5" name="pole tekstowe 2">
            <a:extLst>
              <a:ext uri="{FF2B5EF4-FFF2-40B4-BE49-F238E27FC236}">
                <a16:creationId xmlns:a16="http://schemas.microsoft.com/office/drawing/2014/main" id="{48A64D18-30DE-324B-C7D3-B735F1D29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5295" y="1177700"/>
            <a:ext cx="8240395" cy="106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pl-PL" altLang="pl-PL" sz="3527" b="1" dirty="0" err="1">
                <a:latin typeface="+mj-lt"/>
                <a:ea typeface="+mj-ea"/>
                <a:cs typeface="+mj-cs"/>
                <a:hlinkClick r:id="rId3"/>
              </a:rPr>
              <a:t>www.funduszeeuropejskie.gov.pl</a:t>
            </a:r>
            <a:endParaRPr lang="pl-PL" altLang="pl-PL" sz="3527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defRPr/>
            </a:pPr>
            <a:endParaRPr lang="pl-PL" altLang="pl-PL" sz="3527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pole tekstowe 2">
            <a:extLst>
              <a:ext uri="{FF2B5EF4-FFF2-40B4-BE49-F238E27FC236}">
                <a16:creationId xmlns:a16="http://schemas.microsoft.com/office/drawing/2014/main" id="{F16FB3DC-E8A5-93FD-702F-CE9C5202E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466" y="179437"/>
            <a:ext cx="7699669" cy="82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pl-PL" altLang="pl-PL" sz="3527" b="1" dirty="0">
                <a:latin typeface="+mj-lt"/>
                <a:ea typeface="+mj-ea"/>
                <a:cs typeface="+mj-cs"/>
                <a:hlinkClick r:id="rId2"/>
              </a:rPr>
              <a:t>www.funduszeuedolnoslaskie.pl</a:t>
            </a:r>
            <a:r>
              <a:rPr lang="pl-PL" altLang="pl-PL" sz="3527" b="1" dirty="0">
                <a:latin typeface="+mj-lt"/>
                <a:ea typeface="+mj-ea"/>
                <a:cs typeface="+mj-cs"/>
              </a:rPr>
              <a:t> </a:t>
            </a:r>
            <a:endParaRPr lang="pl-PL" altLang="pl-PL" sz="3527" b="1" dirty="0">
              <a:latin typeface="+mj-lt"/>
              <a:ea typeface="+mj-ea"/>
              <a:cs typeface="+mj-cs"/>
              <a:hlinkClick r:id="rId3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4375198-86E4-F316-A326-4F00E06D6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16300"/>
            <a:ext cx="10691813" cy="601334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ymbol zastępczy zawartości 2">
            <a:extLst>
              <a:ext uri="{FF2B5EF4-FFF2-40B4-BE49-F238E27FC236}">
                <a16:creationId xmlns:a16="http://schemas.microsoft.com/office/drawing/2014/main" id="{4458CBF6-918B-490B-B492-611B65A5B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346" y="1860170"/>
            <a:ext cx="8693626" cy="4093073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pl-PL" altLang="pl-PL" b="1" dirty="0"/>
              <a:t>Piotr Puczek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pl-PL" altLang="pl-PL" b="1" dirty="0">
                <a:hlinkClick r:id="rId2"/>
              </a:rPr>
              <a:t>piotr.puczek@dolnyslask.pl</a:t>
            </a:r>
            <a:endParaRPr lang="pl-PL" altLang="pl-PL" b="1" dirty="0"/>
          </a:p>
          <a:p>
            <a:pPr algn="ctr">
              <a:buFont typeface="Arial" panose="020B0604020202020204" pitchFamily="34" charset="0"/>
              <a:buNone/>
            </a:pPr>
            <a:endParaRPr lang="pl-PL" altLang="pl-PL" b="1" dirty="0"/>
          </a:p>
          <a:p>
            <a:pPr algn="ctr">
              <a:buFont typeface="Arial" panose="020B0604020202020204" pitchFamily="34" charset="0"/>
              <a:buNone/>
            </a:pPr>
            <a:r>
              <a:rPr lang="pl-PL" altLang="pl-PL" i="1" dirty="0"/>
              <a:t>Główny Punkt Informacyjny Funduszy Europejskich</a:t>
            </a:r>
            <a:endParaRPr lang="pl-PL" altLang="pl-PL" dirty="0"/>
          </a:p>
          <a:p>
            <a:pPr algn="ctr">
              <a:buFont typeface="Arial" panose="020B0604020202020204" pitchFamily="34" charset="0"/>
              <a:buNone/>
            </a:pPr>
            <a:r>
              <a:rPr lang="pl-PL" altLang="pl-PL" i="1" dirty="0"/>
              <a:t>Urząd Marszałkowski Województwa Dolnośląskiego</a:t>
            </a:r>
            <a:endParaRPr lang="pl-PL" altLang="pl-PL" dirty="0"/>
          </a:p>
          <a:p>
            <a:pPr algn="ctr">
              <a:buFont typeface="Arial" panose="020B0604020202020204" pitchFamily="34" charset="0"/>
              <a:buNone/>
            </a:pPr>
            <a:r>
              <a:rPr lang="pl-PL" altLang="pl-PL" i="1" dirty="0"/>
              <a:t>Wybrzeże Słowackiego 12-14, pok. 300,  Wrocław</a:t>
            </a:r>
          </a:p>
          <a:p>
            <a:pPr algn="ctr">
              <a:buFont typeface="Arial" panose="020B0604020202020204" pitchFamily="34" charset="0"/>
              <a:buNone/>
            </a:pPr>
            <a:endParaRPr lang="pl-PL" altLang="pl-PL" sz="1653" b="1" dirty="0"/>
          </a:p>
          <a:p>
            <a:pPr algn="ctr">
              <a:buFont typeface="Arial" panose="020B0604020202020204" pitchFamily="34" charset="0"/>
              <a:buNone/>
            </a:pPr>
            <a:r>
              <a:rPr lang="pl-PL" altLang="pl-PL" b="1" i="1" dirty="0">
                <a:hlinkClick r:id="rId3"/>
              </a:rPr>
              <a:t>pife@dolnyslask.pl</a:t>
            </a:r>
            <a:r>
              <a:rPr lang="pl-PL" altLang="pl-PL" b="1" i="1" dirty="0"/>
              <a:t>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pl-PL" altLang="pl-PL" b="1" i="1" dirty="0"/>
              <a:t>infolinia </a:t>
            </a:r>
            <a:r>
              <a:rPr lang="pl-PL" altLang="pl-PL" b="1" i="1" dirty="0">
                <a:solidFill>
                  <a:srgbClr val="FF0000"/>
                </a:solidFill>
              </a:rPr>
              <a:t>801 700 008</a:t>
            </a:r>
            <a:endParaRPr lang="pl-PL" altLang="pl-PL" b="1" dirty="0">
              <a:solidFill>
                <a:srgbClr val="FF0000"/>
              </a:solidFill>
            </a:endParaRPr>
          </a:p>
          <a:p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33885216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</TotalTime>
  <Words>741</Words>
  <Application>Microsoft Office PowerPoint</Application>
  <PresentationFormat>Niestandardowy</PresentationFormat>
  <Paragraphs>65</Paragraphs>
  <Slides>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3" baseType="lpstr">
      <vt:lpstr>Arial</vt:lpstr>
      <vt:lpstr>Calibri</vt:lpstr>
      <vt:lpstr>Open Sans</vt:lpstr>
      <vt:lpstr>Ubuntu Light</vt:lpstr>
      <vt:lpstr>Motyw pakietu Office</vt:lpstr>
      <vt:lpstr>Prezentacja programu PowerPoint</vt:lpstr>
      <vt:lpstr>Prezentacja programu PowerPoint</vt:lpstr>
      <vt:lpstr>Prezentacja programu PowerPoint</vt:lpstr>
      <vt:lpstr>Programy 2021-2027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Piotr Puczek</cp:lastModifiedBy>
  <cp:revision>39</cp:revision>
  <dcterms:created xsi:type="dcterms:W3CDTF">2022-06-22T09:40:44Z</dcterms:created>
  <dcterms:modified xsi:type="dcterms:W3CDTF">2024-01-22T14:16:13Z</dcterms:modified>
</cp:coreProperties>
</file>