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485" r:id="rId4"/>
    <p:sldId id="498" r:id="rId5"/>
    <p:sldId id="507" r:id="rId6"/>
    <p:sldId id="508" r:id="rId7"/>
    <p:sldId id="509" r:id="rId8"/>
    <p:sldId id="510" r:id="rId9"/>
    <p:sldId id="511" r:id="rId10"/>
    <p:sldId id="512" r:id="rId11"/>
    <p:sldId id="48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13.10.2021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2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0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6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149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96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17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13.10.2021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5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 2021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123113" y="2974451"/>
            <a:ext cx="11724644" cy="11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Cel Polityki 5</a:t>
            </a:r>
          </a:p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Europa bliższa obywatelom dzięki wspieraniu zrównoważonego i zintegrowanego rozwoju wszystkich rodzajów terytoriów oraz inicjatyw lokalnych</a:t>
            </a:r>
            <a:endParaRPr lang="pl-PL" sz="3600" b="1" dirty="0"/>
          </a:p>
          <a:p>
            <a:r>
              <a:rPr lang="pl-PL" sz="3600" b="1" dirty="0"/>
              <a:t>EFRR</a:t>
            </a:r>
          </a:p>
          <a:p>
            <a:r>
              <a:rPr lang="pl-PL" altLang="pl-PL" sz="1600" b="1" dirty="0">
                <a:latin typeface="+mn-lt"/>
                <a:ea typeface="Lato Heavy"/>
                <a:cs typeface="Lato Heav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071283"/>
            <a:ext cx="10363200" cy="4715434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Planowane kierunki interwencji:</a:t>
            </a: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Działania w Celu Polityki 5 realizowane będą na obszarach miast i ich obszarach funkcjonalnych (w tym na obszarach wiejskich). Środki będą przeznaczone na realizację kluczowych przedsięwzięć wynikających ze strategii/planów działań ZIT/IIT, istotnych z punktu widzenia rozwoju miast, gmin, powiatów oraz ich obszarów funkcjonalnych.</a:t>
            </a:r>
            <a:endParaRPr lang="pl-PL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Interwencja w ramach celu szczegółowego będzie skupiała się na rozwoju i promowaniu publicznych walorów turystycznych, jak również promowaniu i ochronie materialnego dziedzictwa kulturowego i rozwoju instytucji kultury.</a:t>
            </a:r>
            <a:endParaRPr lang="pl-PL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Współfinansowane będą również działania z zakresu ochrony, rozwoju i promowania dziedzictwa naturalnego i kulturowego w szczególności w zakresie szlaków turystycznych, miejsc wypoczynku i rekreacji przyczyniających się do ochrony przyrody, np. związanych z infrastrukturą rowerową (drogi dla rowerów, infrastruktura towarzysząca), niebieską i zieloną infrastrukturą.</a:t>
            </a:r>
            <a:endParaRPr lang="pl-PL" sz="18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pl-PL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 ramach tego celu mogą być finansowane także projekty wpisujące się w pozostałe cele polityki spójności (CP1-4, CP6) </a:t>
            </a:r>
            <a:r>
              <a:rPr lang="pl-PL" sz="18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wynikające i wskazane w strategiach/planach działań ZIT/IIT. 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12" y="972670"/>
            <a:ext cx="11600329" cy="5723965"/>
          </a:xfrm>
        </p:spPr>
        <p:txBody>
          <a:bodyPr/>
          <a:lstStyle/>
          <a:p>
            <a:pPr algn="just"/>
            <a:r>
              <a:rPr lang="pl-PL" sz="1200" b="1" dirty="0">
                <a:solidFill>
                  <a:schemeClr val="tx1"/>
                </a:solidFill>
              </a:rPr>
              <a:t>Grupy docelowe: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Mieszkańcy województwa dolnośląskiego;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algn="just"/>
            <a:r>
              <a:rPr lang="pl-PL" sz="1200" b="1" dirty="0">
                <a:solidFill>
                  <a:schemeClr val="tx1"/>
                </a:solidFill>
              </a:rPr>
              <a:t>Podejście terytorialne: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Całość Celu Polityki 5 będzie realizowana poprzez strategie/plany działań ZIT/IIT, w których interesariusze lokalni wskażą wykaz operacji, które mają być wspierane o znaczeniu strategicznym dla rozwoju terytorium ZIT/IIT z zapewnieniem partycypacji partnerów społeczno-gospodarczych. Wybór operacji na poziomie programu będzie następował w trybie niekonkurencyjnym, zgodnie z kolejnością ujęcia operacji w wykazie do wysokości alokacji przeznaczonej na dany instrument terytorialny;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Plany działań (strategie ZIT/IIT) powinny zawierać wykaz operacji wraz ze wskazaniem </a:t>
            </a:r>
            <a:r>
              <a:rPr lang="pl-PL" sz="1200" dirty="0" err="1">
                <a:solidFill>
                  <a:schemeClr val="tx1"/>
                </a:solidFill>
              </a:rPr>
              <a:t>priorytetyzacji</a:t>
            </a:r>
            <a:r>
              <a:rPr lang="pl-PL" sz="1200" dirty="0">
                <a:solidFill>
                  <a:schemeClr val="tx1"/>
                </a:solidFill>
              </a:rPr>
              <a:t> poszczególnych zadań;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algn="just"/>
            <a:r>
              <a:rPr lang="pl-PL" sz="1200" b="1" dirty="0">
                <a:solidFill>
                  <a:schemeClr val="tx1"/>
                </a:solidFill>
              </a:rPr>
              <a:t>Wskaźnik produktu: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 Ludność objęta projektami w ramach strategii zintegrowanego rozwoju terytorialnego;</a:t>
            </a:r>
          </a:p>
          <a:p>
            <a:pPr algn="just"/>
            <a:endParaRPr lang="pl-PL" sz="1200" b="1" dirty="0">
              <a:solidFill>
                <a:schemeClr val="tx1"/>
              </a:solidFill>
            </a:endParaRPr>
          </a:p>
          <a:p>
            <a:pPr algn="just"/>
            <a:r>
              <a:rPr lang="pl-PL" sz="1200" b="1" dirty="0">
                <a:solidFill>
                  <a:schemeClr val="tx1"/>
                </a:solidFill>
              </a:rPr>
              <a:t>Wskaźnik rezultatu: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 Podmioty zaangażowane w opracowanie i realizację strategii rozwoju obszarów miejskich;</a:t>
            </a:r>
          </a:p>
          <a:p>
            <a:pPr algn="just"/>
            <a:endParaRPr lang="pl-PL" sz="1200" b="1" dirty="0">
              <a:solidFill>
                <a:schemeClr val="tx1"/>
              </a:solidFill>
            </a:endParaRPr>
          </a:p>
          <a:p>
            <a:pPr algn="just"/>
            <a:r>
              <a:rPr lang="pl-PL" sz="1200" b="1" dirty="0">
                <a:solidFill>
                  <a:schemeClr val="tx1"/>
                </a:solidFill>
              </a:rPr>
              <a:t>Kody interwencji: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165 Ochrona, rozwój i promowanie publicznych walorów turystycznych i usług turystycznych;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166 Ochrona, rozwój i promowanie dziedzictwa kulturowego i usług w dziedzinie kultury;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168 Fizyczna odnowa i bezpieczeństwo przestrzeni publicznych.</a:t>
            </a:r>
          </a:p>
        </p:txBody>
      </p:sp>
    </p:spTree>
    <p:extLst>
      <p:ext uri="{BB962C8B-B14F-4D97-AF65-F5344CB8AC3E}">
        <p14:creationId xmlns:p14="http://schemas.microsoft.com/office/powerpoint/2010/main" val="168516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90588E1-506A-4AC3-A73F-72B452F4E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6" y="1015615"/>
            <a:ext cx="7781363" cy="5501727"/>
          </a:xfrm>
          <a:prstGeom prst="rect">
            <a:avLst/>
          </a:prstGeom>
        </p:spPr>
      </p:pic>
      <p:sp>
        <p:nvSpPr>
          <p:cNvPr id="6" name="Podtytuł 2">
            <a:extLst>
              <a:ext uri="{FF2B5EF4-FFF2-40B4-BE49-F238E27FC236}">
                <a16:creationId xmlns:a16="http://schemas.microsoft.com/office/drawing/2014/main" id="{1BA1E1FF-854D-45E1-876E-6B53C0273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2706" y="1071283"/>
            <a:ext cx="3074894" cy="4715434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Delimitowane podejście terytorialne:</a:t>
            </a: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pl-PL" sz="1800" i="1" dirty="0">
                <a:solidFill>
                  <a:schemeClr val="tx1"/>
                </a:solidFill>
              </a:rPr>
              <a:t>-   7 obszarów ZIT/IIT;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całe województwo objęte wsparciem;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30 gmin zmarginalizowanych;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17 miast średnich tracących funkcje społeczno-gospodarcze;</a:t>
            </a:r>
          </a:p>
        </p:txBody>
      </p:sp>
    </p:spTree>
    <p:extLst>
      <p:ext uri="{BB962C8B-B14F-4D97-AF65-F5344CB8AC3E}">
        <p14:creationId xmlns:p14="http://schemas.microsoft.com/office/powerpoint/2010/main" val="9795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671" y="1044387"/>
            <a:ext cx="11600329" cy="5723965"/>
          </a:xfrm>
        </p:spPr>
        <p:txBody>
          <a:bodyPr/>
          <a:lstStyle/>
          <a:p>
            <a:pPr algn="just"/>
            <a:r>
              <a:rPr lang="pl-PL" sz="1800" b="1" dirty="0">
                <a:solidFill>
                  <a:schemeClr val="tx1"/>
                </a:solidFill>
              </a:rPr>
              <a:t>Koncepcja projektu zintegrowanego w perspektywie 2021-2027 </a:t>
            </a:r>
          </a:p>
          <a:p>
            <a:pPr algn="just"/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89" y="1543983"/>
            <a:ext cx="11600329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wpisuje się w cele rozwoju obszaru funkcjonalnego objętego instrumentem i jest ukierunkowany na rozwiązywanie wspólnych problemów rozwojowych – oznacza to, że projekt ma wpływ na więcej niż 1 gminę w OF oraz jego realizacja jest uzasadniona zarówno w części diagnostycznej, jak i operacyjnej strategii.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jest realizowany wspólnie w partnerstwie lub w ramach wiązki powiązanych (zintegrowanych) projektów, tj. musi spełniać jeden lub więcej z poniższych warunków: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projektem partnerskim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 rozumieniu art. 39 projektu ustawy o zasadach realizacji zadań finansowanych ze środków europejskich w perspektywie finansowej 2021-2027;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przygotowywany wspólnie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 ramach partnerstwa – projekt w sposób jednoznaczny jest powiązany z innymi projektami w strategii i jego wpisanie na listę projektów zostało zaakceptowane przez statutową większość partnerów;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deklarowana 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wspólna eksploatacja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produktu końcowego projektu, tj. stworzonej w jego ramach infrastruktury w przypadku projektów „twardych”, lub objęcie wsparciem w przypadku projektów „miękkich”, mieszkańców co najmniej 2 gmin OF, co będzie musiało znaleźć swoje uzasadnienie zarówno w części diagnostycznej, jak i operacyjnej.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 startAt="3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powinien realizować jeden lub kilka z następujących celów: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wspierać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rozwój gospodarczy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dążyć do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neutralności klimatycznej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wpływać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zwiększenie dostępności do usług publicznych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realnie przekładać się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poprawę jakości życia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mieszkańców;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opierać się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inteligentnym zarządzaniu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endParaRPr lang="pl-PL" altLang="pl-PL" sz="1400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9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6" y="1492621"/>
            <a:ext cx="11600329" cy="5723965"/>
          </a:xfrm>
        </p:spPr>
        <p:txBody>
          <a:bodyPr/>
          <a:lstStyle/>
          <a:p>
            <a:pPr algn="just"/>
            <a:r>
              <a:rPr lang="pl-PL" sz="1800" b="1" dirty="0">
                <a:solidFill>
                  <a:schemeClr val="tx1"/>
                </a:solidFill>
              </a:rPr>
              <a:t>Partycypacja społeczna</a:t>
            </a:r>
          </a:p>
        </p:txBody>
      </p:sp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52" y="2070017"/>
            <a:ext cx="1106244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ednym z wymaganych elementów, które powinny zawierać strategie ZIT/IIT jest konieczność opisu procesu zaangażowania partnerów społeczno-gospodarczych oraz właściwych podmiotów reprezentujących społeczeństwo obywatelskie, podmiotów działających na rzecz ochrony środowiska oraz podmiotów odpowiedzialnych za promowanie włączenia społecznego, praw podstawowych, praw osób niepełnosprawnych.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Istotne jest wdrożenie niezbędnych działań do realizacji powyższego obowiązku, np. poprzez włączenie ww. partnerów do komitetu sterującego instrumentem terytorialnym, tak, aby wspólnie z jednostkami samorządu terytorialnego mogli uczestniczyć w tworzeniu instrumentu ZIT/IIT. 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Takie rozwiązanie pozytywnie wpłynie na wyniki dyskusji nt. rozwoju oraz uwzględnienia niezbędnych kierunków działań prowadzących do realizacji potrzeb całej społeczności na obszarze instrumentu terytorialnego.</a:t>
            </a:r>
            <a:endParaRPr lang="pl-PL" sz="1800" dirty="0">
              <a:effectLst/>
              <a:latin typeface="Calibri" panose="020F0502020204030204" pitchFamily="34" charset="0"/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a typeface="Lato Medium" panose="020F0502020204030203" pitchFamily="34" charset="0"/>
                <a:cs typeface="Times New Roman" panose="02020603050405020304" pitchFamily="18" charset="0"/>
              </a:rPr>
              <a:t>Ponadto – zgodnie z projektem ustawy wdrożeniowej, strategie ZIT/IIT podlegają konsultacjom społecznym (pismo IZ z </a:t>
            </a:r>
            <a:r>
              <a:rPr lang="pl-PL">
                <a:ea typeface="Lato Medium" panose="020F0502020204030203" pitchFamily="34" charset="0"/>
                <a:cs typeface="Times New Roman" panose="02020603050405020304" pitchFamily="18" charset="0"/>
              </a:rPr>
              <a:t>dnia 8.10.2020 </a:t>
            </a:r>
            <a:r>
              <a:rPr lang="pl-PL" dirty="0">
                <a:ea typeface="Lato Medium" panose="020F0502020204030203" pitchFamily="34" charset="0"/>
                <a:cs typeface="Times New Roman" panose="02020603050405020304" pitchFamily="18" charset="0"/>
              </a:rPr>
              <a:t>r.  </a:t>
            </a:r>
            <a:r>
              <a:rPr lang="pl-PL" dirty="0" err="1">
                <a:ea typeface="Lato Medium" panose="020F0502020204030203" pitchFamily="34" charset="0"/>
                <a:cs typeface="Times New Roman" panose="02020603050405020304" pitchFamily="18" charset="0"/>
              </a:rPr>
              <a:t>ws</a:t>
            </a:r>
            <a:r>
              <a:rPr lang="pl-PL" dirty="0">
                <a:ea typeface="Lato Medium" panose="020F0502020204030203" pitchFamily="34" charset="0"/>
                <a:cs typeface="Times New Roman" panose="02020603050405020304" pitchFamily="18" charset="0"/>
              </a:rPr>
              <a:t>. konieczności zaangażowania partnerów społeczno-gospodarczych).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964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71" y="965554"/>
            <a:ext cx="9843246" cy="543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Stanowisko Zarządu Województwa Dolnośląskiego </a:t>
            </a:r>
          </a:p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Fundusze Europejskie dla Dolnego Śląska 2021-2027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Samorząd Województwa Dolnośląskiego zamierza przeznaczyć 179 308 858 EUR z EFRR (stanowiące 14,3% EFRR), na zrównoważony rozwój obszarów miejskich wdrażany z wykorzystaniem instrumentów.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sz="1400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Łączna kwota dla ZIT/IIIT - 179 308 858 EUR 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w tym: 100 312 648 EUR w ramach CP5: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oraz w ramach CP2: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b="1" dirty="0">
                <a:ea typeface="Lato Medium" panose="020F0502020204030203" pitchFamily="34" charset="0"/>
                <a:cs typeface="Calibri" panose="020F0502020204030204" pitchFamily="34" charset="0"/>
              </a:rPr>
              <a:t>Pozostaje do rozdysponowania: 37 617 243 EUR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25236F6-7157-470A-BC9B-CC2FAFBEF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77127"/>
              </p:ext>
            </p:extLst>
          </p:nvPr>
        </p:nvGraphicFramePr>
        <p:xfrm>
          <a:off x="295835" y="4216479"/>
          <a:ext cx="11501718" cy="87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5998">
                  <a:extLst>
                    <a:ext uri="{9D8B030D-6E8A-4147-A177-3AD203B41FA5}">
                      <a16:colId xmlns:a16="http://schemas.microsoft.com/office/drawing/2014/main" val="3990232605"/>
                    </a:ext>
                  </a:extLst>
                </a:gridCol>
                <a:gridCol w="990732">
                  <a:extLst>
                    <a:ext uri="{9D8B030D-6E8A-4147-A177-3AD203B41FA5}">
                      <a16:colId xmlns:a16="http://schemas.microsoft.com/office/drawing/2014/main" val="4049921069"/>
                    </a:ext>
                  </a:extLst>
                </a:gridCol>
                <a:gridCol w="8485528">
                  <a:extLst>
                    <a:ext uri="{9D8B030D-6E8A-4147-A177-3AD203B41FA5}">
                      <a16:colId xmlns:a16="http://schemas.microsoft.com/office/drawing/2014/main" val="1374063993"/>
                    </a:ext>
                  </a:extLst>
                </a:gridCol>
                <a:gridCol w="1169460">
                  <a:extLst>
                    <a:ext uri="{9D8B030D-6E8A-4147-A177-3AD203B41FA5}">
                      <a16:colId xmlns:a16="http://schemas.microsoft.com/office/drawing/2014/main" val="1332296214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CP5, i, EFRR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 Kod interwencji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(i) wspieranie zintegrowanego i sprzyjającego włączeniu społecznemu rozwoju społecznego, gospodarczego i środowiskowego, kultury, dziedzictwa naturalnego, zrównoważonej turystyki i bezpieczeństwa na obszarach miejskich;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100 312 648    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970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Ochrona, rozwój i promocja publicznych zasobów turystycznych i usług turystycznych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20 062 530 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extLst>
                  <a:ext uri="{0D108BD9-81ED-4DB2-BD59-A6C34878D82A}">
                    <a16:rowId xmlns:a16="http://schemas.microsoft.com/office/drawing/2014/main" val="42886944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Ochrona, rozwój i promowanie dziedzictwa kulturowego i usług w dziedzinie kultury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30 093 794 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extLst>
                  <a:ext uri="{0D108BD9-81ED-4DB2-BD59-A6C34878D82A}">
                    <a16:rowId xmlns:a16="http://schemas.microsoft.com/office/drawing/2014/main" val="12895861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168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u="none" strike="noStrike" dirty="0">
                          <a:effectLst/>
                        </a:rPr>
                        <a:t>Fizyczna odnowa i bezpieczeństwo przestrzeni publicznych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effectLst/>
                        </a:rPr>
                        <a:t>50 156 324    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/>
                </a:tc>
                <a:extLst>
                  <a:ext uri="{0D108BD9-81ED-4DB2-BD59-A6C34878D82A}">
                    <a16:rowId xmlns:a16="http://schemas.microsoft.com/office/drawing/2014/main" val="308455602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6D6347A-804A-4523-8ED3-A7AC8DCFE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12009"/>
              </p:ext>
            </p:extLst>
          </p:nvPr>
        </p:nvGraphicFramePr>
        <p:xfrm>
          <a:off x="295835" y="5463921"/>
          <a:ext cx="11501718" cy="530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5998">
                  <a:extLst>
                    <a:ext uri="{9D8B030D-6E8A-4147-A177-3AD203B41FA5}">
                      <a16:colId xmlns:a16="http://schemas.microsoft.com/office/drawing/2014/main" val="3990232605"/>
                    </a:ext>
                  </a:extLst>
                </a:gridCol>
                <a:gridCol w="990732">
                  <a:extLst>
                    <a:ext uri="{9D8B030D-6E8A-4147-A177-3AD203B41FA5}">
                      <a16:colId xmlns:a16="http://schemas.microsoft.com/office/drawing/2014/main" val="4049921069"/>
                    </a:ext>
                  </a:extLst>
                </a:gridCol>
                <a:gridCol w="8485528">
                  <a:extLst>
                    <a:ext uri="{9D8B030D-6E8A-4147-A177-3AD203B41FA5}">
                      <a16:colId xmlns:a16="http://schemas.microsoft.com/office/drawing/2014/main" val="1374063993"/>
                    </a:ext>
                  </a:extLst>
                </a:gridCol>
                <a:gridCol w="1169460">
                  <a:extLst>
                    <a:ext uri="{9D8B030D-6E8A-4147-A177-3AD203B41FA5}">
                      <a16:colId xmlns:a16="http://schemas.microsoft.com/office/drawing/2014/main" val="1332296214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CP2, viii, EFRR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 Kod interwencji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dirty="0">
                          <a:effectLst/>
                        </a:rPr>
                        <a:t>(viii) wspieranie zrównoważonej multimodalnej mobilności miejskiej jako elementu transformacji w kierunku gospodarki zeroemisyjnej;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41 378 967</a:t>
                      </a:r>
                    </a:p>
                  </a:txBody>
                  <a:tcPr marL="9195" marR="9195" marT="919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8970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</a:t>
                      </a: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Infrastruktura czystego transportu miejskiego</a:t>
                      </a: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20 689 484</a:t>
                      </a:r>
                    </a:p>
                  </a:txBody>
                  <a:tcPr marL="9195" marR="9195" marT="9195" marB="0" anchor="ctr"/>
                </a:tc>
                <a:extLst>
                  <a:ext uri="{0D108BD9-81ED-4DB2-BD59-A6C34878D82A}">
                    <a16:rowId xmlns:a16="http://schemas.microsoft.com/office/drawing/2014/main" val="42886944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082</a:t>
                      </a: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Tabor czystego transportu miejskiego</a:t>
                      </a:r>
                    </a:p>
                  </a:txBody>
                  <a:tcPr marL="9195" marR="9195" marT="91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20 689 484</a:t>
                      </a:r>
                    </a:p>
                  </a:txBody>
                  <a:tcPr marL="9195" marR="9195" marT="9195" marB="0" anchor="ctr"/>
                </a:tc>
                <a:extLst>
                  <a:ext uri="{0D108BD9-81ED-4DB2-BD59-A6C34878D82A}">
                    <a16:rowId xmlns:a16="http://schemas.microsoft.com/office/drawing/2014/main" val="128958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67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189" y="544213"/>
            <a:ext cx="11057964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Algorytm podziału alokacji dla ZIT/IIT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Łączna kwota dla ZIT/IIIT - 179 308 858 EUR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Algorytm bazuje na wskaźnikach statystyki publicznej tj. liczbie ludności na danych obszarach ZIT/IIT, powierzchni tych obszarów oraz liczbie ludności zamieszkującej obszary zmarginalizowane (tj. gminy zmarginalizowane oraz miasta średnie tracące funkcje społeczno-gospodarcze).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W ramach podziału do wskaźników przypisano następujące wagi:</a:t>
            </a:r>
          </a:p>
          <a:p>
            <a:pPr marL="742950" lvl="1" indent="-285750" algn="just">
              <a:buFontTx/>
              <a:buChar char="-"/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Liczba ludności – 30%;</a:t>
            </a:r>
          </a:p>
          <a:p>
            <a:pPr marL="742950" lvl="1" indent="-285750" algn="just">
              <a:buFontTx/>
              <a:buChar char="-"/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Powierzchnia obszaru – 40%;</a:t>
            </a:r>
          </a:p>
          <a:p>
            <a:pPr marL="742950" lvl="1" indent="-285750" algn="just">
              <a:buFontTx/>
              <a:buChar char="-"/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Liczba ludności na obszarach zmarginalizowanych – 30%;</a:t>
            </a:r>
          </a:p>
          <a:p>
            <a:pPr marL="742950" lvl="1" indent="-285750" algn="just"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Zastosowanie mechanizmu korygującego dla ZIT </a:t>
            </a:r>
            <a:r>
              <a:rPr lang="pl-PL" altLang="pl-PL" dirty="0" err="1">
                <a:ea typeface="Lato Medium" panose="020F0502020204030203" pitchFamily="34" charset="0"/>
                <a:cs typeface="Calibri" panose="020F0502020204030204" pitchFamily="34" charset="0"/>
              </a:rPr>
              <a:t>WrOF</a:t>
            </a:r>
            <a:r>
              <a:rPr lang="pl-PL" altLang="pl-PL" dirty="0">
                <a:ea typeface="Lato Medium" panose="020F0502020204030203" pitchFamily="34" charset="0"/>
                <a:cs typeface="Calibri" panose="020F0502020204030204" pitchFamily="34" charset="0"/>
              </a:rPr>
              <a:t>, aby otrzymał 50% średniej wojewódzkiej per capita: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033A068-E2B9-4334-A6D0-43BD78D65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143495"/>
              </p:ext>
            </p:extLst>
          </p:nvPr>
        </p:nvGraphicFramePr>
        <p:xfrm>
          <a:off x="392206" y="3580411"/>
          <a:ext cx="10094258" cy="1128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925">
                  <a:extLst>
                    <a:ext uri="{9D8B030D-6E8A-4147-A177-3AD203B41FA5}">
                      <a16:colId xmlns:a16="http://schemas.microsoft.com/office/drawing/2014/main" val="302906406"/>
                    </a:ext>
                  </a:extLst>
                </a:gridCol>
                <a:gridCol w="1140839">
                  <a:extLst>
                    <a:ext uri="{9D8B030D-6E8A-4147-A177-3AD203B41FA5}">
                      <a16:colId xmlns:a16="http://schemas.microsoft.com/office/drawing/2014/main" val="1208471023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1055512860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2254152404"/>
                    </a:ext>
                  </a:extLst>
                </a:gridCol>
                <a:gridCol w="1227485">
                  <a:extLst>
                    <a:ext uri="{9D8B030D-6E8A-4147-A177-3AD203B41FA5}">
                      <a16:colId xmlns:a16="http://schemas.microsoft.com/office/drawing/2014/main" val="2827014939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546594827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576509516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946651493"/>
                    </a:ext>
                  </a:extLst>
                </a:gridCol>
                <a:gridCol w="1140839">
                  <a:extLst>
                    <a:ext uri="{9D8B030D-6E8A-4147-A177-3AD203B41FA5}">
                      <a16:colId xmlns:a16="http://schemas.microsoft.com/office/drawing/2014/main" val="41363022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Zachodni Obszar Funkcjonalny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Aglomeracji Jeleniogórskiej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Legnicko-Głogowski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Aglomeracji Wałbrzyskiej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Wrocławski Obszar Funk.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Południowy Obszar Funkcjonalny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IIT Subregionu Wrocławskiego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łącznie 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351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+mn-lt"/>
                        </a:rPr>
                        <a:t>Proponowana alokacja</a:t>
                      </a:r>
                      <a:endParaRPr lang="pl-PL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19 294 922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21 695 326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32 563 203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33 244 727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28 848 703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24 805 709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18 856 269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179 308 858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1272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Per capita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81,71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28,85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89,15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75,47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62,02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311907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646CEB00-FC8E-4AB9-9435-7D28ABEE3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80073"/>
              </p:ext>
            </p:extLst>
          </p:nvPr>
        </p:nvGraphicFramePr>
        <p:xfrm>
          <a:off x="481853" y="5506964"/>
          <a:ext cx="10094258" cy="1128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925">
                  <a:extLst>
                    <a:ext uri="{9D8B030D-6E8A-4147-A177-3AD203B41FA5}">
                      <a16:colId xmlns:a16="http://schemas.microsoft.com/office/drawing/2014/main" val="302906406"/>
                    </a:ext>
                  </a:extLst>
                </a:gridCol>
                <a:gridCol w="1140839">
                  <a:extLst>
                    <a:ext uri="{9D8B030D-6E8A-4147-A177-3AD203B41FA5}">
                      <a16:colId xmlns:a16="http://schemas.microsoft.com/office/drawing/2014/main" val="1208471023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1055512860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2254152404"/>
                    </a:ext>
                  </a:extLst>
                </a:gridCol>
                <a:gridCol w="1227485">
                  <a:extLst>
                    <a:ext uri="{9D8B030D-6E8A-4147-A177-3AD203B41FA5}">
                      <a16:colId xmlns:a16="http://schemas.microsoft.com/office/drawing/2014/main" val="2827014939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546594827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576509516"/>
                    </a:ext>
                  </a:extLst>
                </a:gridCol>
                <a:gridCol w="1068634">
                  <a:extLst>
                    <a:ext uri="{9D8B030D-6E8A-4147-A177-3AD203B41FA5}">
                      <a16:colId xmlns:a16="http://schemas.microsoft.com/office/drawing/2014/main" val="946651493"/>
                    </a:ext>
                  </a:extLst>
                </a:gridCol>
                <a:gridCol w="1140839">
                  <a:extLst>
                    <a:ext uri="{9D8B030D-6E8A-4147-A177-3AD203B41FA5}">
                      <a16:colId xmlns:a16="http://schemas.microsoft.com/office/drawing/2014/main" val="41363022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Zachodni Obszar Funkcjonalny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Aglomeracji Jeleniogórskiej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Legnicko-Głogowski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Aglomeracji Wałbrzyskiej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Wrocławski Obszar Funk.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ZIT Południowy Obszar Funkcjonalny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IIT Subregionu Wrocławskiego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+mn-lt"/>
                        </a:rPr>
                        <a:t>łącznie </a:t>
                      </a:r>
                      <a:endParaRPr lang="pl-PL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3513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+mn-lt"/>
                        </a:rPr>
                        <a:t>Proponowana alokacja</a:t>
                      </a:r>
                      <a:endParaRPr lang="pl-PL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19 294 922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21 695 326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32 563 203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33 244 727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31 008 242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24 805 709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18 856 269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181 468 398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1272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Per capita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91,19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81,71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73,10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89,15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75,47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effectLst/>
                          <a:latin typeface="+mn-lt"/>
                        </a:rPr>
                        <a:t>62,76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4311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547939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1205</Words>
  <Application>Microsoft Office PowerPoint</Application>
  <PresentationFormat>Panoramiczny</PresentationFormat>
  <Paragraphs>172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1_Motyw pakietu Office</vt:lpstr>
      <vt:lpstr>2_Motyw pakietu Office</vt:lpstr>
      <vt:lpstr>Fundusze Europejskie  dla Dolnego Śląska 2021-2027 (FEDS 2021-2027) Cel Polityki 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Aleksandra Gancarz</cp:lastModifiedBy>
  <cp:revision>196</cp:revision>
  <dcterms:created xsi:type="dcterms:W3CDTF">2020-11-10T08:45:52Z</dcterms:created>
  <dcterms:modified xsi:type="dcterms:W3CDTF">2021-10-13T13:19:43Z</dcterms:modified>
</cp:coreProperties>
</file>