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5"/>
  </p:notesMasterIdLst>
  <p:sldIdLst>
    <p:sldId id="257" r:id="rId3"/>
    <p:sldId id="446" r:id="rId4"/>
    <p:sldId id="487" r:id="rId5"/>
    <p:sldId id="490" r:id="rId6"/>
    <p:sldId id="514" r:id="rId7"/>
    <p:sldId id="512" r:id="rId8"/>
    <p:sldId id="497" r:id="rId9"/>
    <p:sldId id="491" r:id="rId10"/>
    <p:sldId id="498" r:id="rId11"/>
    <p:sldId id="493" r:id="rId12"/>
    <p:sldId id="499" r:id="rId13"/>
    <p:sldId id="500" r:id="rId14"/>
    <p:sldId id="501" r:id="rId15"/>
    <p:sldId id="502" r:id="rId16"/>
    <p:sldId id="492" r:id="rId17"/>
    <p:sldId id="495" r:id="rId18"/>
    <p:sldId id="503" r:id="rId19"/>
    <p:sldId id="504" r:id="rId20"/>
    <p:sldId id="506" r:id="rId21"/>
    <p:sldId id="507" r:id="rId22"/>
    <p:sldId id="510" r:id="rId23"/>
    <p:sldId id="486" r:id="rId24"/>
  </p:sldIdLst>
  <p:sldSz cx="12192000" cy="6858000"/>
  <p:notesSz cx="6797675" cy="9872663"/>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olina Pasik" initials="KP" lastIdx="6" clrIdx="0"/>
  <p:cmAuthor id="2" name="Grzegorz Mikołajczyk" initials="GM" lastIdx="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Bez stylu, siatka tabeli">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52" autoAdjust="0"/>
    <p:restoredTop sz="93250" autoAdjust="0"/>
  </p:normalViewPr>
  <p:slideViewPr>
    <p:cSldViewPr snapToGrid="0">
      <p:cViewPr varScale="1">
        <p:scale>
          <a:sx n="114" d="100"/>
          <a:sy n="114" d="100"/>
        </p:scale>
        <p:origin x="462"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DAF69911-753A-4668-9D37-6675C4072E5E}" type="datetimeFigureOut">
              <a:rPr lang="pl-PL" smtClean="0"/>
              <a:t>04.08.2022</a:t>
            </a:fld>
            <a:endParaRPr lang="pl-PL"/>
          </a:p>
        </p:txBody>
      </p:sp>
      <p:sp>
        <p:nvSpPr>
          <p:cNvPr id="4" name="Symbol zastępczy obrazu slajdu 3"/>
          <p:cNvSpPr>
            <a:spLocks noGrp="1" noRot="1" noChangeAspect="1"/>
          </p:cNvSpPr>
          <p:nvPr>
            <p:ph type="sldImg" idx="2"/>
          </p:nvPr>
        </p:nvSpPr>
        <p:spPr>
          <a:xfrm>
            <a:off x="438150" y="1233488"/>
            <a:ext cx="5921375" cy="3332162"/>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51219"/>
            <a:ext cx="5438140" cy="3887361"/>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377317"/>
            <a:ext cx="2945659" cy="49534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377317"/>
            <a:ext cx="2945659" cy="495347"/>
          </a:xfrm>
          <a:prstGeom prst="rect">
            <a:avLst/>
          </a:prstGeom>
        </p:spPr>
        <p:txBody>
          <a:bodyPr vert="horz" lIns="91440" tIns="45720" rIns="91440" bIns="45720" rtlCol="0" anchor="b"/>
          <a:lstStyle>
            <a:lvl1pPr algn="r">
              <a:defRPr sz="1200"/>
            </a:lvl1pPr>
          </a:lstStyle>
          <a:p>
            <a:fld id="{FA924205-6B8F-456D-9FD8-3C71ABEEF645}" type="slidenum">
              <a:rPr lang="pl-PL" smtClean="0"/>
              <a:t>‹#›</a:t>
            </a:fld>
            <a:endParaRPr lang="pl-PL"/>
          </a:p>
        </p:txBody>
      </p:sp>
    </p:spTree>
    <p:extLst>
      <p:ext uri="{BB962C8B-B14F-4D97-AF65-F5344CB8AC3E}">
        <p14:creationId xmlns:p14="http://schemas.microsoft.com/office/powerpoint/2010/main" val="1586682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ymbol zastępczy obrazu slajdu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Symbol zastępczy notatek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27652" name="Symbol zastępczy numeru slajdu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57066" indent="-291179">
              <a:defRPr>
                <a:solidFill>
                  <a:schemeClr val="tx1"/>
                </a:solidFill>
                <a:latin typeface="Arial" charset="0"/>
                <a:cs typeface="Arial" charset="0"/>
              </a:defRPr>
            </a:lvl2pPr>
            <a:lvl3pPr marL="1164717" indent="-232943">
              <a:defRPr>
                <a:solidFill>
                  <a:schemeClr val="tx1"/>
                </a:solidFill>
                <a:latin typeface="Arial" charset="0"/>
                <a:cs typeface="Arial" charset="0"/>
              </a:defRPr>
            </a:lvl3pPr>
            <a:lvl4pPr marL="1630604" indent="-232943">
              <a:defRPr>
                <a:solidFill>
                  <a:schemeClr val="tx1"/>
                </a:solidFill>
                <a:latin typeface="Arial" charset="0"/>
                <a:cs typeface="Arial" charset="0"/>
              </a:defRPr>
            </a:lvl4pPr>
            <a:lvl5pPr marL="2096491" indent="-232943">
              <a:defRPr>
                <a:solidFill>
                  <a:schemeClr val="tx1"/>
                </a:solidFill>
                <a:latin typeface="Arial" charset="0"/>
                <a:cs typeface="Arial" charset="0"/>
              </a:defRPr>
            </a:lvl5pPr>
            <a:lvl6pPr marL="2562377" indent="-232943" eaLnBrk="0" fontAlgn="base" hangingPunct="0">
              <a:spcBef>
                <a:spcPct val="0"/>
              </a:spcBef>
              <a:spcAft>
                <a:spcPct val="0"/>
              </a:spcAft>
              <a:defRPr>
                <a:solidFill>
                  <a:schemeClr val="tx1"/>
                </a:solidFill>
                <a:latin typeface="Arial" charset="0"/>
                <a:cs typeface="Arial" charset="0"/>
              </a:defRPr>
            </a:lvl6pPr>
            <a:lvl7pPr marL="3028264" indent="-232943" eaLnBrk="0" fontAlgn="base" hangingPunct="0">
              <a:spcBef>
                <a:spcPct val="0"/>
              </a:spcBef>
              <a:spcAft>
                <a:spcPct val="0"/>
              </a:spcAft>
              <a:defRPr>
                <a:solidFill>
                  <a:schemeClr val="tx1"/>
                </a:solidFill>
                <a:latin typeface="Arial" charset="0"/>
                <a:cs typeface="Arial" charset="0"/>
              </a:defRPr>
            </a:lvl7pPr>
            <a:lvl8pPr marL="3494151" indent="-232943" eaLnBrk="0" fontAlgn="base" hangingPunct="0">
              <a:spcBef>
                <a:spcPct val="0"/>
              </a:spcBef>
              <a:spcAft>
                <a:spcPct val="0"/>
              </a:spcAft>
              <a:defRPr>
                <a:solidFill>
                  <a:schemeClr val="tx1"/>
                </a:solidFill>
                <a:latin typeface="Arial" charset="0"/>
                <a:cs typeface="Arial" charset="0"/>
              </a:defRPr>
            </a:lvl8pPr>
            <a:lvl9pPr marL="3960038" indent="-232943" eaLnBrk="0" fontAlgn="base" hangingPunct="0">
              <a:spcBef>
                <a:spcPct val="0"/>
              </a:spcBef>
              <a:spcAft>
                <a:spcPct val="0"/>
              </a:spcAft>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8AD901F-4647-4EFD-A1C3-827697F3D947}"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19184012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16571742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9275196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17890863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29681691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21960302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33962503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20457400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23485501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3829955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39191332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9882201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23056205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459056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3591014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5360880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18241155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37011417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19173976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1898677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1195802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914400" y="2130426"/>
            <a:ext cx="10363200" cy="1470025"/>
          </a:xfrm>
        </p:spPr>
        <p:txBody>
          <a:bodyPr/>
          <a:lstStyle/>
          <a:p>
            <a:r>
              <a:rPr lang="pl-PL"/>
              <a:t>Kliknij, aby edytować styl</a:t>
            </a:r>
          </a:p>
        </p:txBody>
      </p:sp>
      <p:sp>
        <p:nvSpPr>
          <p:cNvPr id="3" name="Podtytuł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lvl1pPr>
              <a:defRPr/>
            </a:lvl1pPr>
          </a:lstStyle>
          <a:p>
            <a:pPr>
              <a:defRPr/>
            </a:pPr>
            <a:fld id="{3435E560-EF6D-4E08-B863-55B68CE25269}" type="datetimeFigureOut">
              <a:rPr lang="pl-PL"/>
              <a:pPr>
                <a:defRPr/>
              </a:pPr>
              <a:t>04.08.2022</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7465F906-6BDB-4ACA-A696-ECE21A43F01C}" type="slidenum">
              <a:rPr lang="pl-PL" altLang="pl-PL"/>
              <a:pPr>
                <a:defRPr/>
              </a:pPr>
              <a:t>‹#›</a:t>
            </a:fld>
            <a:endParaRPr lang="pl-PL" altLang="pl-PL"/>
          </a:p>
        </p:txBody>
      </p:sp>
    </p:spTree>
    <p:extLst>
      <p:ext uri="{BB962C8B-B14F-4D97-AF65-F5344CB8AC3E}">
        <p14:creationId xmlns:p14="http://schemas.microsoft.com/office/powerpoint/2010/main" val="2490821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E37E80C0-3B43-4AC2-9E59-FDA88B1BCDF7}" type="datetimeFigureOut">
              <a:rPr lang="pl-PL"/>
              <a:pPr>
                <a:defRPr/>
              </a:pPr>
              <a:t>04.08.2022</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D7828DA-4D5B-4F4C-865C-BEDD152F6824}" type="slidenum">
              <a:rPr lang="pl-PL" altLang="pl-PL"/>
              <a:pPr>
                <a:defRPr/>
              </a:pPr>
              <a:t>‹#›</a:t>
            </a:fld>
            <a:endParaRPr lang="pl-PL" altLang="pl-PL"/>
          </a:p>
        </p:txBody>
      </p:sp>
    </p:spTree>
    <p:extLst>
      <p:ext uri="{BB962C8B-B14F-4D97-AF65-F5344CB8AC3E}">
        <p14:creationId xmlns:p14="http://schemas.microsoft.com/office/powerpoint/2010/main" val="3503134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839200" y="274639"/>
            <a:ext cx="27432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609600" y="274639"/>
            <a:ext cx="80264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BA75AF9F-CA2E-4B48-A02C-8E1977612548}" type="datetimeFigureOut">
              <a:rPr lang="pl-PL"/>
              <a:pPr>
                <a:defRPr/>
              </a:pPr>
              <a:t>04.08.2022</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9E79DD18-C813-42D7-9B7F-8459E17C74B7}" type="slidenum">
              <a:rPr lang="pl-PL" altLang="pl-PL"/>
              <a:pPr>
                <a:defRPr/>
              </a:pPr>
              <a:t>‹#›</a:t>
            </a:fld>
            <a:endParaRPr lang="pl-PL" altLang="pl-PL"/>
          </a:p>
        </p:txBody>
      </p:sp>
    </p:spTree>
    <p:extLst>
      <p:ext uri="{BB962C8B-B14F-4D97-AF65-F5344CB8AC3E}">
        <p14:creationId xmlns:p14="http://schemas.microsoft.com/office/powerpoint/2010/main" val="7778973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914400" y="2130426"/>
            <a:ext cx="10363200" cy="1470025"/>
          </a:xfrm>
        </p:spPr>
        <p:txBody>
          <a:bodyPr/>
          <a:lstStyle/>
          <a:p>
            <a:r>
              <a:rPr lang="pl-PL"/>
              <a:t>Kliknij, aby edytować styl</a:t>
            </a:r>
          </a:p>
        </p:txBody>
      </p:sp>
      <p:sp>
        <p:nvSpPr>
          <p:cNvPr id="3" name="Podtytuł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lvl1pPr>
              <a:defRPr/>
            </a:lvl1pPr>
          </a:lstStyle>
          <a:p>
            <a:pPr>
              <a:defRPr/>
            </a:pPr>
            <a:fld id="{3435E560-EF6D-4E08-B863-55B68CE25269}" type="datetimeFigureOut">
              <a:rPr lang="pl-PL">
                <a:solidFill>
                  <a:prstClr val="black">
                    <a:tint val="75000"/>
                  </a:prstClr>
                </a:solidFill>
              </a:rPr>
              <a:pPr>
                <a:defRPr/>
              </a:pPr>
              <a:t>04.08.2022</a:t>
            </a:fld>
            <a:endParaRPr lang="pl-PL" dirty="0">
              <a:solidFill>
                <a:prstClr val="black">
                  <a:tint val="75000"/>
                </a:prstClr>
              </a:solidFill>
            </a:endParaRPr>
          </a:p>
        </p:txBody>
      </p:sp>
      <p:sp>
        <p:nvSpPr>
          <p:cNvPr id="5"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lvl1pPr>
              <a:defRPr/>
            </a:lvl1pPr>
          </a:lstStyle>
          <a:p>
            <a:pPr>
              <a:defRPr/>
            </a:pPr>
            <a:fld id="{7465F906-6BDB-4ACA-A696-ECE21A43F01C}" type="slidenum">
              <a:rPr lang="pl-PL" altLang="pl-PL"/>
              <a:pPr>
                <a:defRPr/>
              </a:pPr>
              <a:t>‹#›</a:t>
            </a:fld>
            <a:endParaRPr lang="pl-PL" altLang="pl-PL"/>
          </a:p>
        </p:txBody>
      </p:sp>
    </p:spTree>
    <p:extLst>
      <p:ext uri="{BB962C8B-B14F-4D97-AF65-F5344CB8AC3E}">
        <p14:creationId xmlns:p14="http://schemas.microsoft.com/office/powerpoint/2010/main" val="42580352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52671986-A307-43C0-950E-F9EC2CD0EDAB}" type="datetimeFigureOut">
              <a:rPr lang="pl-PL">
                <a:solidFill>
                  <a:prstClr val="black">
                    <a:tint val="75000"/>
                  </a:prstClr>
                </a:solidFill>
              </a:rPr>
              <a:pPr>
                <a:defRPr/>
              </a:pPr>
              <a:t>04.08.2022</a:t>
            </a:fld>
            <a:endParaRPr lang="pl-PL" dirty="0">
              <a:solidFill>
                <a:prstClr val="black">
                  <a:tint val="75000"/>
                </a:prstClr>
              </a:solidFill>
            </a:endParaRPr>
          </a:p>
        </p:txBody>
      </p:sp>
      <p:sp>
        <p:nvSpPr>
          <p:cNvPr id="5"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lvl1pPr>
              <a:defRPr/>
            </a:lvl1pPr>
          </a:lstStyle>
          <a:p>
            <a:pPr>
              <a:defRPr/>
            </a:pPr>
            <a:fld id="{C26F7D44-12E0-40C7-B295-268AEA6171F7}" type="slidenum">
              <a:rPr lang="pl-PL" altLang="pl-PL"/>
              <a:pPr>
                <a:defRPr/>
              </a:pPr>
              <a:t>‹#›</a:t>
            </a:fld>
            <a:endParaRPr lang="pl-PL" altLang="pl-PL"/>
          </a:p>
        </p:txBody>
      </p:sp>
    </p:spTree>
    <p:extLst>
      <p:ext uri="{BB962C8B-B14F-4D97-AF65-F5344CB8AC3E}">
        <p14:creationId xmlns:p14="http://schemas.microsoft.com/office/powerpoint/2010/main" val="20566495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963084" y="4406901"/>
            <a:ext cx="103632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46530F17-8CBD-4B98-BC46-41FF4F061422}" type="datetimeFigureOut">
              <a:rPr lang="pl-PL">
                <a:solidFill>
                  <a:prstClr val="black">
                    <a:tint val="75000"/>
                  </a:prstClr>
                </a:solidFill>
              </a:rPr>
              <a:pPr>
                <a:defRPr/>
              </a:pPr>
              <a:t>04.08.2022</a:t>
            </a:fld>
            <a:endParaRPr lang="pl-PL" dirty="0">
              <a:solidFill>
                <a:prstClr val="black">
                  <a:tint val="75000"/>
                </a:prstClr>
              </a:solidFill>
            </a:endParaRPr>
          </a:p>
        </p:txBody>
      </p:sp>
      <p:sp>
        <p:nvSpPr>
          <p:cNvPr id="5"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lvl1pPr>
              <a:defRPr/>
            </a:lvl1pPr>
          </a:lstStyle>
          <a:p>
            <a:pPr>
              <a:defRPr/>
            </a:pPr>
            <a:fld id="{468752BC-6DAB-4A79-BFD6-36D177BA2843}" type="slidenum">
              <a:rPr lang="pl-PL" altLang="pl-PL"/>
              <a:pPr>
                <a:defRPr/>
              </a:pPr>
              <a:t>‹#›</a:t>
            </a:fld>
            <a:endParaRPr lang="pl-PL" altLang="pl-PL"/>
          </a:p>
        </p:txBody>
      </p:sp>
    </p:spTree>
    <p:extLst>
      <p:ext uri="{BB962C8B-B14F-4D97-AF65-F5344CB8AC3E}">
        <p14:creationId xmlns:p14="http://schemas.microsoft.com/office/powerpoint/2010/main" val="38537337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3"/>
          <p:cNvSpPr>
            <a:spLocks noGrp="1"/>
          </p:cNvSpPr>
          <p:nvPr>
            <p:ph type="dt" sz="half" idx="10"/>
          </p:nvPr>
        </p:nvSpPr>
        <p:spPr/>
        <p:txBody>
          <a:bodyPr/>
          <a:lstStyle>
            <a:lvl1pPr>
              <a:defRPr/>
            </a:lvl1pPr>
          </a:lstStyle>
          <a:p>
            <a:pPr>
              <a:defRPr/>
            </a:pPr>
            <a:fld id="{37E5EEA2-B9D6-4817-A9EE-74A331FBE1B9}" type="datetimeFigureOut">
              <a:rPr lang="pl-PL">
                <a:solidFill>
                  <a:prstClr val="black">
                    <a:tint val="75000"/>
                  </a:prstClr>
                </a:solidFill>
              </a:rPr>
              <a:pPr>
                <a:defRPr/>
              </a:pPr>
              <a:t>04.08.2022</a:t>
            </a:fld>
            <a:endParaRPr lang="pl-PL" dirty="0">
              <a:solidFill>
                <a:prstClr val="black">
                  <a:tint val="75000"/>
                </a:prstClr>
              </a:solidFill>
            </a:endParaRPr>
          </a:p>
        </p:txBody>
      </p:sp>
      <p:sp>
        <p:nvSpPr>
          <p:cNvPr id="6"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7" name="Symbol zastępczy numeru slajdu 5"/>
          <p:cNvSpPr>
            <a:spLocks noGrp="1"/>
          </p:cNvSpPr>
          <p:nvPr>
            <p:ph type="sldNum" sz="quarter" idx="12"/>
          </p:nvPr>
        </p:nvSpPr>
        <p:spPr/>
        <p:txBody>
          <a:bodyPr/>
          <a:lstStyle>
            <a:lvl1pPr>
              <a:defRPr/>
            </a:lvl1pPr>
          </a:lstStyle>
          <a:p>
            <a:pPr>
              <a:defRPr/>
            </a:pPr>
            <a:fld id="{4E1A9139-21BB-4437-9AE6-C658B6B24A12}" type="slidenum">
              <a:rPr lang="pl-PL" altLang="pl-PL"/>
              <a:pPr>
                <a:defRPr/>
              </a:pPr>
              <a:t>‹#›</a:t>
            </a:fld>
            <a:endParaRPr lang="pl-PL" altLang="pl-PL"/>
          </a:p>
        </p:txBody>
      </p:sp>
    </p:spTree>
    <p:extLst>
      <p:ext uri="{BB962C8B-B14F-4D97-AF65-F5344CB8AC3E}">
        <p14:creationId xmlns:p14="http://schemas.microsoft.com/office/powerpoint/2010/main" val="25656013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3"/>
          <p:cNvSpPr>
            <a:spLocks noGrp="1"/>
          </p:cNvSpPr>
          <p:nvPr>
            <p:ph type="dt" sz="half" idx="10"/>
          </p:nvPr>
        </p:nvSpPr>
        <p:spPr/>
        <p:txBody>
          <a:bodyPr/>
          <a:lstStyle>
            <a:lvl1pPr>
              <a:defRPr/>
            </a:lvl1pPr>
          </a:lstStyle>
          <a:p>
            <a:pPr>
              <a:defRPr/>
            </a:pPr>
            <a:fld id="{4D6C0D25-63E2-4F9E-8671-5A48244C300C}" type="datetimeFigureOut">
              <a:rPr lang="pl-PL">
                <a:solidFill>
                  <a:prstClr val="black">
                    <a:tint val="75000"/>
                  </a:prstClr>
                </a:solidFill>
              </a:rPr>
              <a:pPr>
                <a:defRPr/>
              </a:pPr>
              <a:t>04.08.2022</a:t>
            </a:fld>
            <a:endParaRPr lang="pl-PL" dirty="0">
              <a:solidFill>
                <a:prstClr val="black">
                  <a:tint val="75000"/>
                </a:prstClr>
              </a:solidFill>
            </a:endParaRPr>
          </a:p>
        </p:txBody>
      </p:sp>
      <p:sp>
        <p:nvSpPr>
          <p:cNvPr id="8"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9" name="Symbol zastępczy numeru slajdu 5"/>
          <p:cNvSpPr>
            <a:spLocks noGrp="1"/>
          </p:cNvSpPr>
          <p:nvPr>
            <p:ph type="sldNum" sz="quarter" idx="12"/>
          </p:nvPr>
        </p:nvSpPr>
        <p:spPr/>
        <p:txBody>
          <a:bodyPr/>
          <a:lstStyle>
            <a:lvl1pPr>
              <a:defRPr/>
            </a:lvl1pPr>
          </a:lstStyle>
          <a:p>
            <a:pPr>
              <a:defRPr/>
            </a:pPr>
            <a:fld id="{4BFE53EB-D8B0-4BE0-A1FE-227EDCED881B}" type="slidenum">
              <a:rPr lang="pl-PL" altLang="pl-PL"/>
              <a:pPr>
                <a:defRPr/>
              </a:pPr>
              <a:t>‹#›</a:t>
            </a:fld>
            <a:endParaRPr lang="pl-PL" altLang="pl-PL"/>
          </a:p>
        </p:txBody>
      </p:sp>
    </p:spTree>
    <p:extLst>
      <p:ext uri="{BB962C8B-B14F-4D97-AF65-F5344CB8AC3E}">
        <p14:creationId xmlns:p14="http://schemas.microsoft.com/office/powerpoint/2010/main" val="38392684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3"/>
          <p:cNvSpPr>
            <a:spLocks noGrp="1"/>
          </p:cNvSpPr>
          <p:nvPr>
            <p:ph type="dt" sz="half" idx="10"/>
          </p:nvPr>
        </p:nvSpPr>
        <p:spPr/>
        <p:txBody>
          <a:bodyPr/>
          <a:lstStyle>
            <a:lvl1pPr>
              <a:defRPr/>
            </a:lvl1pPr>
          </a:lstStyle>
          <a:p>
            <a:pPr>
              <a:defRPr/>
            </a:pPr>
            <a:fld id="{9E08BA4F-EC0B-4509-ADD5-A17E4906FCAD}" type="datetimeFigureOut">
              <a:rPr lang="pl-PL">
                <a:solidFill>
                  <a:prstClr val="black">
                    <a:tint val="75000"/>
                  </a:prstClr>
                </a:solidFill>
              </a:rPr>
              <a:pPr>
                <a:defRPr/>
              </a:pPr>
              <a:t>04.08.2022</a:t>
            </a:fld>
            <a:endParaRPr lang="pl-PL" dirty="0">
              <a:solidFill>
                <a:prstClr val="black">
                  <a:tint val="75000"/>
                </a:prstClr>
              </a:solidFill>
            </a:endParaRPr>
          </a:p>
        </p:txBody>
      </p:sp>
      <p:sp>
        <p:nvSpPr>
          <p:cNvPr id="4"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5" name="Symbol zastępczy numeru slajdu 5"/>
          <p:cNvSpPr>
            <a:spLocks noGrp="1"/>
          </p:cNvSpPr>
          <p:nvPr>
            <p:ph type="sldNum" sz="quarter" idx="12"/>
          </p:nvPr>
        </p:nvSpPr>
        <p:spPr/>
        <p:txBody>
          <a:bodyPr/>
          <a:lstStyle>
            <a:lvl1pPr>
              <a:defRPr/>
            </a:lvl1pPr>
          </a:lstStyle>
          <a:p>
            <a:pPr>
              <a:defRPr/>
            </a:pPr>
            <a:fld id="{ED0D2D78-A238-41EA-AC0F-B7121F73C95A}" type="slidenum">
              <a:rPr lang="pl-PL" altLang="pl-PL"/>
              <a:pPr>
                <a:defRPr/>
              </a:pPr>
              <a:t>‹#›</a:t>
            </a:fld>
            <a:endParaRPr lang="pl-PL" altLang="pl-PL"/>
          </a:p>
        </p:txBody>
      </p:sp>
    </p:spTree>
    <p:extLst>
      <p:ext uri="{BB962C8B-B14F-4D97-AF65-F5344CB8AC3E}">
        <p14:creationId xmlns:p14="http://schemas.microsoft.com/office/powerpoint/2010/main" val="8372899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94537C8B-2CA2-4C4D-A828-7225FB44EAF2}" type="datetimeFigureOut">
              <a:rPr lang="pl-PL">
                <a:solidFill>
                  <a:prstClr val="black">
                    <a:tint val="75000"/>
                  </a:prstClr>
                </a:solidFill>
              </a:rPr>
              <a:pPr>
                <a:defRPr/>
              </a:pPr>
              <a:t>04.08.2022</a:t>
            </a:fld>
            <a:endParaRPr lang="pl-PL" dirty="0">
              <a:solidFill>
                <a:prstClr val="black">
                  <a:tint val="75000"/>
                </a:prstClr>
              </a:solidFill>
            </a:endParaRPr>
          </a:p>
        </p:txBody>
      </p:sp>
      <p:sp>
        <p:nvSpPr>
          <p:cNvPr id="3"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4" name="Symbol zastępczy numeru slajdu 5"/>
          <p:cNvSpPr>
            <a:spLocks noGrp="1"/>
          </p:cNvSpPr>
          <p:nvPr>
            <p:ph type="sldNum" sz="quarter" idx="12"/>
          </p:nvPr>
        </p:nvSpPr>
        <p:spPr/>
        <p:txBody>
          <a:bodyPr/>
          <a:lstStyle>
            <a:lvl1pPr>
              <a:defRPr/>
            </a:lvl1pPr>
          </a:lstStyle>
          <a:p>
            <a:pPr>
              <a:defRPr/>
            </a:pPr>
            <a:fld id="{758547AD-3638-4FE1-9C80-C9018D5446F6}" type="slidenum">
              <a:rPr lang="pl-PL" altLang="pl-PL"/>
              <a:pPr>
                <a:defRPr/>
              </a:pPr>
              <a:t>‹#›</a:t>
            </a:fld>
            <a:endParaRPr lang="pl-PL" altLang="pl-PL"/>
          </a:p>
        </p:txBody>
      </p:sp>
    </p:spTree>
    <p:extLst>
      <p:ext uri="{BB962C8B-B14F-4D97-AF65-F5344CB8AC3E}">
        <p14:creationId xmlns:p14="http://schemas.microsoft.com/office/powerpoint/2010/main" val="15160882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09601" y="273050"/>
            <a:ext cx="4011084"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8246C199-DBD3-4D46-AF36-6693EBC7279D}" type="datetimeFigureOut">
              <a:rPr lang="pl-PL">
                <a:solidFill>
                  <a:prstClr val="black">
                    <a:tint val="75000"/>
                  </a:prstClr>
                </a:solidFill>
              </a:rPr>
              <a:pPr>
                <a:defRPr/>
              </a:pPr>
              <a:t>04.08.2022</a:t>
            </a:fld>
            <a:endParaRPr lang="pl-PL" dirty="0">
              <a:solidFill>
                <a:prstClr val="black">
                  <a:tint val="75000"/>
                </a:prstClr>
              </a:solidFill>
            </a:endParaRPr>
          </a:p>
        </p:txBody>
      </p:sp>
      <p:sp>
        <p:nvSpPr>
          <p:cNvPr id="6"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7" name="Symbol zastępczy numeru slajdu 5"/>
          <p:cNvSpPr>
            <a:spLocks noGrp="1"/>
          </p:cNvSpPr>
          <p:nvPr>
            <p:ph type="sldNum" sz="quarter" idx="12"/>
          </p:nvPr>
        </p:nvSpPr>
        <p:spPr/>
        <p:txBody>
          <a:bodyPr/>
          <a:lstStyle>
            <a:lvl1pPr>
              <a:defRPr/>
            </a:lvl1pPr>
          </a:lstStyle>
          <a:p>
            <a:pPr>
              <a:defRPr/>
            </a:pPr>
            <a:fld id="{F43BE565-13AE-4080-BE1F-86A19DE4938E}" type="slidenum">
              <a:rPr lang="pl-PL" altLang="pl-PL"/>
              <a:pPr>
                <a:defRPr/>
              </a:pPr>
              <a:t>‹#›</a:t>
            </a:fld>
            <a:endParaRPr lang="pl-PL" altLang="pl-PL"/>
          </a:p>
        </p:txBody>
      </p:sp>
    </p:spTree>
    <p:extLst>
      <p:ext uri="{BB962C8B-B14F-4D97-AF65-F5344CB8AC3E}">
        <p14:creationId xmlns:p14="http://schemas.microsoft.com/office/powerpoint/2010/main" val="963140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52671986-A307-43C0-950E-F9EC2CD0EDAB}" type="datetimeFigureOut">
              <a:rPr lang="pl-PL"/>
              <a:pPr>
                <a:defRPr/>
              </a:pPr>
              <a:t>04.08.2022</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C26F7D44-12E0-40C7-B295-268AEA6171F7}" type="slidenum">
              <a:rPr lang="pl-PL" altLang="pl-PL"/>
              <a:pPr>
                <a:defRPr/>
              </a:pPr>
              <a:t>‹#›</a:t>
            </a:fld>
            <a:endParaRPr lang="pl-PL" altLang="pl-PL"/>
          </a:p>
        </p:txBody>
      </p:sp>
    </p:spTree>
    <p:extLst>
      <p:ext uri="{BB962C8B-B14F-4D97-AF65-F5344CB8AC3E}">
        <p14:creationId xmlns:p14="http://schemas.microsoft.com/office/powerpoint/2010/main" val="38712455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2389717" y="4800600"/>
            <a:ext cx="73152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dirty="0"/>
          </a:p>
        </p:txBody>
      </p:sp>
      <p:sp>
        <p:nvSpPr>
          <p:cNvPr id="4" name="Symbol zastępczy tekst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9466C175-BAB7-4B02-AF5A-C8A6B0F26F04}" type="datetimeFigureOut">
              <a:rPr lang="pl-PL">
                <a:solidFill>
                  <a:prstClr val="black">
                    <a:tint val="75000"/>
                  </a:prstClr>
                </a:solidFill>
              </a:rPr>
              <a:pPr>
                <a:defRPr/>
              </a:pPr>
              <a:t>04.08.2022</a:t>
            </a:fld>
            <a:endParaRPr lang="pl-PL" dirty="0">
              <a:solidFill>
                <a:prstClr val="black">
                  <a:tint val="75000"/>
                </a:prstClr>
              </a:solidFill>
            </a:endParaRPr>
          </a:p>
        </p:txBody>
      </p:sp>
      <p:sp>
        <p:nvSpPr>
          <p:cNvPr id="6"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7" name="Symbol zastępczy numeru slajdu 5"/>
          <p:cNvSpPr>
            <a:spLocks noGrp="1"/>
          </p:cNvSpPr>
          <p:nvPr>
            <p:ph type="sldNum" sz="quarter" idx="12"/>
          </p:nvPr>
        </p:nvSpPr>
        <p:spPr/>
        <p:txBody>
          <a:bodyPr/>
          <a:lstStyle>
            <a:lvl1pPr>
              <a:defRPr/>
            </a:lvl1pPr>
          </a:lstStyle>
          <a:p>
            <a:pPr>
              <a:defRPr/>
            </a:pPr>
            <a:fld id="{52493DAB-CF7E-4E21-B1BB-A5EEE3B28057}" type="slidenum">
              <a:rPr lang="pl-PL" altLang="pl-PL"/>
              <a:pPr>
                <a:defRPr/>
              </a:pPr>
              <a:t>‹#›</a:t>
            </a:fld>
            <a:endParaRPr lang="pl-PL" altLang="pl-PL"/>
          </a:p>
        </p:txBody>
      </p:sp>
    </p:spTree>
    <p:extLst>
      <p:ext uri="{BB962C8B-B14F-4D97-AF65-F5344CB8AC3E}">
        <p14:creationId xmlns:p14="http://schemas.microsoft.com/office/powerpoint/2010/main" val="10989743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E37E80C0-3B43-4AC2-9E59-FDA88B1BCDF7}" type="datetimeFigureOut">
              <a:rPr lang="pl-PL">
                <a:solidFill>
                  <a:prstClr val="black">
                    <a:tint val="75000"/>
                  </a:prstClr>
                </a:solidFill>
              </a:rPr>
              <a:pPr>
                <a:defRPr/>
              </a:pPr>
              <a:t>04.08.2022</a:t>
            </a:fld>
            <a:endParaRPr lang="pl-PL" dirty="0">
              <a:solidFill>
                <a:prstClr val="black">
                  <a:tint val="75000"/>
                </a:prstClr>
              </a:solidFill>
            </a:endParaRPr>
          </a:p>
        </p:txBody>
      </p:sp>
      <p:sp>
        <p:nvSpPr>
          <p:cNvPr id="5"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lvl1pPr>
              <a:defRPr/>
            </a:lvl1pPr>
          </a:lstStyle>
          <a:p>
            <a:pPr>
              <a:defRPr/>
            </a:pPr>
            <a:fld id="{AD7828DA-4D5B-4F4C-865C-BEDD152F6824}" type="slidenum">
              <a:rPr lang="pl-PL" altLang="pl-PL"/>
              <a:pPr>
                <a:defRPr/>
              </a:pPr>
              <a:t>‹#›</a:t>
            </a:fld>
            <a:endParaRPr lang="pl-PL" altLang="pl-PL"/>
          </a:p>
        </p:txBody>
      </p:sp>
    </p:spTree>
    <p:extLst>
      <p:ext uri="{BB962C8B-B14F-4D97-AF65-F5344CB8AC3E}">
        <p14:creationId xmlns:p14="http://schemas.microsoft.com/office/powerpoint/2010/main" val="27914984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839200" y="274639"/>
            <a:ext cx="27432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609600" y="274639"/>
            <a:ext cx="80264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BA75AF9F-CA2E-4B48-A02C-8E1977612548}" type="datetimeFigureOut">
              <a:rPr lang="pl-PL">
                <a:solidFill>
                  <a:prstClr val="black">
                    <a:tint val="75000"/>
                  </a:prstClr>
                </a:solidFill>
              </a:rPr>
              <a:pPr>
                <a:defRPr/>
              </a:pPr>
              <a:t>04.08.2022</a:t>
            </a:fld>
            <a:endParaRPr lang="pl-PL" dirty="0">
              <a:solidFill>
                <a:prstClr val="black">
                  <a:tint val="75000"/>
                </a:prstClr>
              </a:solidFill>
            </a:endParaRPr>
          </a:p>
        </p:txBody>
      </p:sp>
      <p:sp>
        <p:nvSpPr>
          <p:cNvPr id="5"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lvl1pPr>
              <a:defRPr/>
            </a:lvl1pPr>
          </a:lstStyle>
          <a:p>
            <a:pPr>
              <a:defRPr/>
            </a:pPr>
            <a:fld id="{9E79DD18-C813-42D7-9B7F-8459E17C74B7}" type="slidenum">
              <a:rPr lang="pl-PL" altLang="pl-PL"/>
              <a:pPr>
                <a:defRPr/>
              </a:pPr>
              <a:t>‹#›</a:t>
            </a:fld>
            <a:endParaRPr lang="pl-PL" altLang="pl-PL"/>
          </a:p>
        </p:txBody>
      </p:sp>
    </p:spTree>
    <p:extLst>
      <p:ext uri="{BB962C8B-B14F-4D97-AF65-F5344CB8AC3E}">
        <p14:creationId xmlns:p14="http://schemas.microsoft.com/office/powerpoint/2010/main" val="3926386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963084" y="4406901"/>
            <a:ext cx="103632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46530F17-8CBD-4B98-BC46-41FF4F061422}" type="datetimeFigureOut">
              <a:rPr lang="pl-PL"/>
              <a:pPr>
                <a:defRPr/>
              </a:pPr>
              <a:t>04.08.2022</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468752BC-6DAB-4A79-BFD6-36D177BA2843}" type="slidenum">
              <a:rPr lang="pl-PL" altLang="pl-PL"/>
              <a:pPr>
                <a:defRPr/>
              </a:pPr>
              <a:t>‹#›</a:t>
            </a:fld>
            <a:endParaRPr lang="pl-PL" altLang="pl-PL"/>
          </a:p>
        </p:txBody>
      </p:sp>
    </p:spTree>
    <p:extLst>
      <p:ext uri="{BB962C8B-B14F-4D97-AF65-F5344CB8AC3E}">
        <p14:creationId xmlns:p14="http://schemas.microsoft.com/office/powerpoint/2010/main" val="3783889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3"/>
          <p:cNvSpPr>
            <a:spLocks noGrp="1"/>
          </p:cNvSpPr>
          <p:nvPr>
            <p:ph type="dt" sz="half" idx="10"/>
          </p:nvPr>
        </p:nvSpPr>
        <p:spPr/>
        <p:txBody>
          <a:bodyPr/>
          <a:lstStyle>
            <a:lvl1pPr>
              <a:defRPr/>
            </a:lvl1pPr>
          </a:lstStyle>
          <a:p>
            <a:pPr>
              <a:defRPr/>
            </a:pPr>
            <a:fld id="{37E5EEA2-B9D6-4817-A9EE-74A331FBE1B9}" type="datetimeFigureOut">
              <a:rPr lang="pl-PL"/>
              <a:pPr>
                <a:defRPr/>
              </a:pPr>
              <a:t>04.08.2022</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4E1A9139-21BB-4437-9AE6-C658B6B24A12}" type="slidenum">
              <a:rPr lang="pl-PL" altLang="pl-PL"/>
              <a:pPr>
                <a:defRPr/>
              </a:pPr>
              <a:t>‹#›</a:t>
            </a:fld>
            <a:endParaRPr lang="pl-PL" altLang="pl-PL"/>
          </a:p>
        </p:txBody>
      </p:sp>
    </p:spTree>
    <p:extLst>
      <p:ext uri="{BB962C8B-B14F-4D97-AF65-F5344CB8AC3E}">
        <p14:creationId xmlns:p14="http://schemas.microsoft.com/office/powerpoint/2010/main" val="2022993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3"/>
          <p:cNvSpPr>
            <a:spLocks noGrp="1"/>
          </p:cNvSpPr>
          <p:nvPr>
            <p:ph type="dt" sz="half" idx="10"/>
          </p:nvPr>
        </p:nvSpPr>
        <p:spPr/>
        <p:txBody>
          <a:bodyPr/>
          <a:lstStyle>
            <a:lvl1pPr>
              <a:defRPr/>
            </a:lvl1pPr>
          </a:lstStyle>
          <a:p>
            <a:pPr>
              <a:defRPr/>
            </a:pPr>
            <a:fld id="{4D6C0D25-63E2-4F9E-8671-5A48244C300C}" type="datetimeFigureOut">
              <a:rPr lang="pl-PL"/>
              <a:pPr>
                <a:defRPr/>
              </a:pPr>
              <a:t>04.08.2022</a:t>
            </a:fld>
            <a:endParaRPr lang="pl-PL" dirty="0"/>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4BFE53EB-D8B0-4BE0-A1FE-227EDCED881B}" type="slidenum">
              <a:rPr lang="pl-PL" altLang="pl-PL"/>
              <a:pPr>
                <a:defRPr/>
              </a:pPr>
              <a:t>‹#›</a:t>
            </a:fld>
            <a:endParaRPr lang="pl-PL" altLang="pl-PL"/>
          </a:p>
        </p:txBody>
      </p:sp>
    </p:spTree>
    <p:extLst>
      <p:ext uri="{BB962C8B-B14F-4D97-AF65-F5344CB8AC3E}">
        <p14:creationId xmlns:p14="http://schemas.microsoft.com/office/powerpoint/2010/main" val="1844494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3"/>
          <p:cNvSpPr>
            <a:spLocks noGrp="1"/>
          </p:cNvSpPr>
          <p:nvPr>
            <p:ph type="dt" sz="half" idx="10"/>
          </p:nvPr>
        </p:nvSpPr>
        <p:spPr/>
        <p:txBody>
          <a:bodyPr/>
          <a:lstStyle>
            <a:lvl1pPr>
              <a:defRPr/>
            </a:lvl1pPr>
          </a:lstStyle>
          <a:p>
            <a:pPr>
              <a:defRPr/>
            </a:pPr>
            <a:fld id="{9E08BA4F-EC0B-4509-ADD5-A17E4906FCAD}" type="datetimeFigureOut">
              <a:rPr lang="pl-PL"/>
              <a:pPr>
                <a:defRPr/>
              </a:pPr>
              <a:t>04.08.2022</a:t>
            </a:fld>
            <a:endParaRPr lang="pl-PL" dirty="0"/>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ED0D2D78-A238-41EA-AC0F-B7121F73C95A}" type="slidenum">
              <a:rPr lang="pl-PL" altLang="pl-PL"/>
              <a:pPr>
                <a:defRPr/>
              </a:pPr>
              <a:t>‹#›</a:t>
            </a:fld>
            <a:endParaRPr lang="pl-PL" altLang="pl-PL"/>
          </a:p>
        </p:txBody>
      </p:sp>
    </p:spTree>
    <p:extLst>
      <p:ext uri="{BB962C8B-B14F-4D97-AF65-F5344CB8AC3E}">
        <p14:creationId xmlns:p14="http://schemas.microsoft.com/office/powerpoint/2010/main" val="522294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94537C8B-2CA2-4C4D-A828-7225FB44EAF2}" type="datetimeFigureOut">
              <a:rPr lang="pl-PL"/>
              <a:pPr>
                <a:defRPr/>
              </a:pPr>
              <a:t>04.08.2022</a:t>
            </a:fld>
            <a:endParaRPr lang="pl-PL" dirty="0"/>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758547AD-3638-4FE1-9C80-C9018D5446F6}" type="slidenum">
              <a:rPr lang="pl-PL" altLang="pl-PL"/>
              <a:pPr>
                <a:defRPr/>
              </a:pPr>
              <a:t>‹#›</a:t>
            </a:fld>
            <a:endParaRPr lang="pl-PL" altLang="pl-PL"/>
          </a:p>
        </p:txBody>
      </p:sp>
    </p:spTree>
    <p:extLst>
      <p:ext uri="{BB962C8B-B14F-4D97-AF65-F5344CB8AC3E}">
        <p14:creationId xmlns:p14="http://schemas.microsoft.com/office/powerpoint/2010/main" val="707397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09601" y="273050"/>
            <a:ext cx="4011084"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8246C199-DBD3-4D46-AF36-6693EBC7279D}" type="datetimeFigureOut">
              <a:rPr lang="pl-PL"/>
              <a:pPr>
                <a:defRPr/>
              </a:pPr>
              <a:t>04.08.2022</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F43BE565-13AE-4080-BE1F-86A19DE4938E}" type="slidenum">
              <a:rPr lang="pl-PL" altLang="pl-PL"/>
              <a:pPr>
                <a:defRPr/>
              </a:pPr>
              <a:t>‹#›</a:t>
            </a:fld>
            <a:endParaRPr lang="pl-PL" altLang="pl-PL"/>
          </a:p>
        </p:txBody>
      </p:sp>
    </p:spTree>
    <p:extLst>
      <p:ext uri="{BB962C8B-B14F-4D97-AF65-F5344CB8AC3E}">
        <p14:creationId xmlns:p14="http://schemas.microsoft.com/office/powerpoint/2010/main" val="122499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2389717" y="4800600"/>
            <a:ext cx="73152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dirty="0"/>
          </a:p>
        </p:txBody>
      </p:sp>
      <p:sp>
        <p:nvSpPr>
          <p:cNvPr id="4" name="Symbol zastępczy tekst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9466C175-BAB7-4B02-AF5A-C8A6B0F26F04}" type="datetimeFigureOut">
              <a:rPr lang="pl-PL"/>
              <a:pPr>
                <a:defRPr/>
              </a:pPr>
              <a:t>04.08.2022</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52493DAB-CF7E-4E21-B1BB-A5EEE3B28057}" type="slidenum">
              <a:rPr lang="pl-PL" altLang="pl-PL"/>
              <a:pPr>
                <a:defRPr/>
              </a:pPr>
              <a:t>‹#›</a:t>
            </a:fld>
            <a:endParaRPr lang="pl-PL" altLang="pl-PL"/>
          </a:p>
        </p:txBody>
      </p:sp>
    </p:spTree>
    <p:extLst>
      <p:ext uri="{BB962C8B-B14F-4D97-AF65-F5344CB8AC3E}">
        <p14:creationId xmlns:p14="http://schemas.microsoft.com/office/powerpoint/2010/main" val="4259464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a:t>Kliknij, aby edytować styl</a:t>
            </a:r>
          </a:p>
        </p:txBody>
      </p:sp>
      <p:sp>
        <p:nvSpPr>
          <p:cNvPr id="1027" name="Symbol zastępczy tekstu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4" name="Symbol zastępczy daty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9EB59076-1E8F-433D-B9AB-BEA1F2606673}" type="datetimeFigureOut">
              <a:rPr lang="pl-PL"/>
              <a:pPr>
                <a:defRPr/>
              </a:pPr>
              <a:t>04.08.2022</a:t>
            </a:fld>
            <a:endParaRPr lang="pl-PL" dirty="0"/>
          </a:p>
        </p:txBody>
      </p:sp>
      <p:sp>
        <p:nvSpPr>
          <p:cNvPr id="5" name="Symbol zastępczy stopki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pl-PL"/>
          </a:p>
        </p:txBody>
      </p:sp>
      <p:sp>
        <p:nvSpPr>
          <p:cNvPr id="6" name="Symbol zastępczy numeru slajdu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a:defRPr/>
            </a:pPr>
            <a:fld id="{72EBE806-042F-42D8-86BE-D947F4B78333}" type="slidenum">
              <a:rPr lang="pl-PL" altLang="pl-PL"/>
              <a:pPr>
                <a:defRPr/>
              </a:pPr>
              <a:t>‹#›</a:t>
            </a:fld>
            <a:endParaRPr lang="pl-PL" altLang="pl-PL"/>
          </a:p>
        </p:txBody>
      </p:sp>
    </p:spTree>
    <p:extLst>
      <p:ext uri="{BB962C8B-B14F-4D97-AF65-F5344CB8AC3E}">
        <p14:creationId xmlns:p14="http://schemas.microsoft.com/office/powerpoint/2010/main" val="10450781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a:t>Kliknij, aby edytować styl</a:t>
            </a:r>
          </a:p>
        </p:txBody>
      </p:sp>
      <p:sp>
        <p:nvSpPr>
          <p:cNvPr id="1027" name="Symbol zastępczy tekstu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4" name="Symbol zastępczy daty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9EB59076-1E8F-433D-B9AB-BEA1F2606673}" type="datetimeFigureOut">
              <a:rPr lang="pl-PL">
                <a:solidFill>
                  <a:prstClr val="black">
                    <a:tint val="75000"/>
                  </a:prstClr>
                </a:solidFill>
              </a:rPr>
              <a:pPr>
                <a:defRPr/>
              </a:pPr>
              <a:t>04.08.2022</a:t>
            </a:fld>
            <a:endParaRPr lang="pl-PL" dirty="0">
              <a:solidFill>
                <a:prstClr val="black">
                  <a:tint val="75000"/>
                </a:prstClr>
              </a:solidFill>
            </a:endParaRPr>
          </a:p>
        </p:txBody>
      </p:sp>
      <p:sp>
        <p:nvSpPr>
          <p:cNvPr id="5" name="Symbol zastępczy stopki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pl-PL">
              <a:solidFill>
                <a:prstClr val="black">
                  <a:tint val="75000"/>
                </a:prstClr>
              </a:solidFill>
            </a:endParaRPr>
          </a:p>
        </p:txBody>
      </p:sp>
      <p:sp>
        <p:nvSpPr>
          <p:cNvPr id="6" name="Symbol zastępczy numeru slajdu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a:defRPr/>
            </a:pPr>
            <a:fld id="{72EBE806-042F-42D8-86BE-D947F4B78333}" type="slidenum">
              <a:rPr lang="pl-PL" altLang="pl-PL"/>
              <a:pPr>
                <a:defRPr/>
              </a:pPr>
              <a:t>‹#›</a:t>
            </a:fld>
            <a:endParaRPr lang="pl-PL" altLang="pl-PL"/>
          </a:p>
        </p:txBody>
      </p:sp>
    </p:spTree>
    <p:extLst>
      <p:ext uri="{BB962C8B-B14F-4D97-AF65-F5344CB8AC3E}">
        <p14:creationId xmlns:p14="http://schemas.microsoft.com/office/powerpoint/2010/main" val="34247417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13.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790574"/>
            <a:ext cx="9144000" cy="6173643"/>
          </a:xfrm>
        </p:spPr>
        <p:txBody>
          <a:bodyPr rtlCol="0">
            <a:normAutofit fontScale="90000"/>
          </a:bodyPr>
          <a:lstStyle/>
          <a:p>
            <a:pPr eaLnBrk="1" fontAlgn="auto" hangingPunct="1">
              <a:spcAft>
                <a:spcPts val="0"/>
              </a:spcAft>
              <a:defRPr/>
            </a:pPr>
            <a:br>
              <a:rPr lang="pl-PL" b="1" dirty="0">
                <a:effectLst>
                  <a:outerShdw blurRad="38100" dist="38100" dir="2700000" algn="tl">
                    <a:srgbClr val="000000">
                      <a:alpha val="43137"/>
                    </a:srgbClr>
                  </a:outerShdw>
                </a:effectLst>
              </a:rPr>
            </a:br>
            <a:br>
              <a:rPr lang="pl-PL" b="1" dirty="0">
                <a:effectLst>
                  <a:outerShdw blurRad="38100" dist="38100" dir="2700000" algn="tl">
                    <a:srgbClr val="000000">
                      <a:alpha val="43137"/>
                    </a:srgbClr>
                  </a:outerShdw>
                </a:effectLst>
              </a:rPr>
            </a:br>
            <a:br>
              <a:rPr lang="pl-PL" b="1" dirty="0">
                <a:effectLst>
                  <a:outerShdw blurRad="38100" dist="38100" dir="2700000" algn="tl">
                    <a:srgbClr val="000000">
                      <a:alpha val="43137"/>
                    </a:srgbClr>
                  </a:outerShdw>
                </a:effectLst>
              </a:rPr>
            </a:br>
            <a:r>
              <a:rPr lang="pl-PL" b="1" dirty="0">
                <a:effectLst>
                  <a:outerShdw blurRad="38100" dist="38100" dir="2700000" algn="tl">
                    <a:srgbClr val="000000">
                      <a:alpha val="43137"/>
                    </a:srgbClr>
                  </a:outerShdw>
                </a:effectLst>
              </a:rPr>
              <a:t>Spotkanie</a:t>
            </a:r>
            <a:br>
              <a:rPr lang="pl-PL" b="1" dirty="0">
                <a:effectLst>
                  <a:outerShdw blurRad="38100" dist="38100" dir="2700000" algn="tl">
                    <a:srgbClr val="000000">
                      <a:alpha val="43137"/>
                    </a:srgbClr>
                  </a:outerShdw>
                </a:effectLst>
              </a:rPr>
            </a:br>
            <a:r>
              <a:rPr lang="pl-PL" b="1" dirty="0">
                <a:effectLst>
                  <a:outerShdw blurRad="38100" dist="38100" dir="2700000" algn="tl">
                    <a:srgbClr val="000000">
                      <a:alpha val="43137"/>
                    </a:srgbClr>
                  </a:outerShdw>
                </a:effectLst>
              </a:rPr>
              <a:t>Grupy roboczej wspierającej prace nad przygotowaniem regionalnego programu operacyjnego dla województwa dolnośląskiego na lata 2021-2027</a:t>
            </a:r>
            <a:br>
              <a:rPr lang="pl-PL" b="1" dirty="0">
                <a:effectLst>
                  <a:outerShdw blurRad="38100" dist="38100" dir="2700000" algn="tl">
                    <a:srgbClr val="000000">
                      <a:alpha val="43137"/>
                    </a:srgbClr>
                  </a:outerShdw>
                </a:effectLst>
              </a:rPr>
            </a:br>
            <a:br>
              <a:rPr lang="pl-PL" b="1" dirty="0">
                <a:effectLst>
                  <a:outerShdw blurRad="38100" dist="38100" dir="2700000" algn="tl">
                    <a:srgbClr val="000000">
                      <a:alpha val="43137"/>
                    </a:srgbClr>
                  </a:outerShdw>
                </a:effectLst>
              </a:rPr>
            </a:br>
            <a:endParaRPr lang="pl-PL" b="1" dirty="0">
              <a:effectLst>
                <a:outerShdw blurRad="38100" dist="38100" dir="2700000" algn="tl">
                  <a:srgbClr val="000000">
                    <a:alpha val="43137"/>
                  </a:srgbClr>
                </a:outerShdw>
              </a:effectLst>
            </a:endParaRPr>
          </a:p>
        </p:txBody>
      </p:sp>
      <p:sp>
        <p:nvSpPr>
          <p:cNvPr id="2051" name="Podtytuł 2"/>
          <p:cNvSpPr>
            <a:spLocks noGrp="1"/>
          </p:cNvSpPr>
          <p:nvPr>
            <p:ph type="subTitle" idx="1"/>
          </p:nvPr>
        </p:nvSpPr>
        <p:spPr>
          <a:xfrm>
            <a:off x="7896202" y="6453188"/>
            <a:ext cx="2771798" cy="404812"/>
          </a:xfrm>
        </p:spPr>
        <p:txBody>
          <a:bodyPr/>
          <a:lstStyle/>
          <a:p>
            <a:pPr eaLnBrk="1" hangingPunct="1"/>
            <a:r>
              <a:rPr lang="pl-PL" altLang="pl-PL" sz="1400" dirty="0">
                <a:solidFill>
                  <a:schemeClr val="tx1"/>
                </a:solidFill>
              </a:rPr>
              <a:t>Wrocław, </a:t>
            </a:r>
            <a:r>
              <a:rPr lang="pl-PL" altLang="pl-PL" sz="1400">
                <a:solidFill>
                  <a:schemeClr val="tx1"/>
                </a:solidFill>
              </a:rPr>
              <a:t>4 sierpnia 2022</a:t>
            </a:r>
            <a:endParaRPr lang="pl-PL" altLang="pl-PL" sz="1400" dirty="0">
              <a:solidFill>
                <a:schemeClr val="tx1"/>
              </a:solidFill>
            </a:endParaRPr>
          </a:p>
        </p:txBody>
      </p:sp>
      <p:pic>
        <p:nvPicPr>
          <p:cNvPr id="205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0389" y="188914"/>
            <a:ext cx="4249737"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FE_PR-DS-UE_EFSI-poziom-PL-kolor">
            <a:extLst>
              <a:ext uri="{FF2B5EF4-FFF2-40B4-BE49-F238E27FC236}">
                <a16:creationId xmlns:a16="http://schemas.microsoft.com/office/drawing/2014/main" id="{DC665684-3F6B-4227-A146-139EDDB981E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59496" y="158502"/>
            <a:ext cx="4824536" cy="678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sp>
        <p:nvSpPr>
          <p:cNvPr id="13" name="pole tekstowe 12">
            <a:extLst>
              <a:ext uri="{FF2B5EF4-FFF2-40B4-BE49-F238E27FC236}">
                <a16:creationId xmlns:a16="http://schemas.microsoft.com/office/drawing/2014/main" id="{9063BE34-8BBE-8CF6-F102-D65C95D33D05}"/>
              </a:ext>
            </a:extLst>
          </p:cNvPr>
          <p:cNvSpPr txBox="1"/>
          <p:nvPr/>
        </p:nvSpPr>
        <p:spPr>
          <a:xfrm>
            <a:off x="380892" y="107971"/>
            <a:ext cx="11250706" cy="738664"/>
          </a:xfrm>
          <a:prstGeom prst="rect">
            <a:avLst/>
          </a:prstGeom>
          <a:noFill/>
        </p:spPr>
        <p:txBody>
          <a:bodyPr wrap="square">
            <a:spAutoFit/>
          </a:bodyPr>
          <a:lstStyle/>
          <a:p>
            <a:pPr algn="ctr"/>
            <a:r>
              <a:rPr lang="pl-PL" sz="2400" dirty="0"/>
              <a:t>Najważniejsze uwagi w podziale na zakres tematyczny FEDS 2021- 2027</a:t>
            </a:r>
          </a:p>
          <a:p>
            <a:pPr algn="ctr"/>
            <a:endParaRPr lang="pl-PL" b="1" dirty="0"/>
          </a:p>
        </p:txBody>
      </p:sp>
      <p:graphicFrame>
        <p:nvGraphicFramePr>
          <p:cNvPr id="4" name="Tabela 3">
            <a:extLst>
              <a:ext uri="{FF2B5EF4-FFF2-40B4-BE49-F238E27FC236}">
                <a16:creationId xmlns:a16="http://schemas.microsoft.com/office/drawing/2014/main" id="{7238414B-010A-17AD-B977-687E229BEBF3}"/>
              </a:ext>
            </a:extLst>
          </p:cNvPr>
          <p:cNvGraphicFramePr>
            <a:graphicFrameLocks noGrp="1"/>
          </p:cNvGraphicFramePr>
          <p:nvPr>
            <p:extLst>
              <p:ext uri="{D42A27DB-BD31-4B8C-83A1-F6EECF244321}">
                <p14:modId xmlns:p14="http://schemas.microsoft.com/office/powerpoint/2010/main" val="1667059950"/>
              </p:ext>
            </p:extLst>
          </p:nvPr>
        </p:nvGraphicFramePr>
        <p:xfrm>
          <a:off x="277700" y="974910"/>
          <a:ext cx="11250707" cy="5218627"/>
        </p:xfrm>
        <a:graphic>
          <a:graphicData uri="http://schemas.openxmlformats.org/drawingml/2006/table">
            <a:tbl>
              <a:tblPr>
                <a:tableStyleId>{5C22544A-7EE6-4342-B048-85BDC9FD1C3A}</a:tableStyleId>
              </a:tblPr>
              <a:tblGrid>
                <a:gridCol w="99805">
                  <a:extLst>
                    <a:ext uri="{9D8B030D-6E8A-4147-A177-3AD203B41FA5}">
                      <a16:colId xmlns:a16="http://schemas.microsoft.com/office/drawing/2014/main" val="2952386206"/>
                    </a:ext>
                  </a:extLst>
                </a:gridCol>
                <a:gridCol w="352337">
                  <a:extLst>
                    <a:ext uri="{9D8B030D-6E8A-4147-A177-3AD203B41FA5}">
                      <a16:colId xmlns:a16="http://schemas.microsoft.com/office/drawing/2014/main" val="4251402004"/>
                    </a:ext>
                  </a:extLst>
                </a:gridCol>
                <a:gridCol w="9296977">
                  <a:extLst>
                    <a:ext uri="{9D8B030D-6E8A-4147-A177-3AD203B41FA5}">
                      <a16:colId xmlns:a16="http://schemas.microsoft.com/office/drawing/2014/main" val="3654571822"/>
                    </a:ext>
                  </a:extLst>
                </a:gridCol>
                <a:gridCol w="1501588">
                  <a:extLst>
                    <a:ext uri="{9D8B030D-6E8A-4147-A177-3AD203B41FA5}">
                      <a16:colId xmlns:a16="http://schemas.microsoft.com/office/drawing/2014/main" val="86273116"/>
                    </a:ext>
                  </a:extLst>
                </a:gridCol>
              </a:tblGrid>
              <a:tr h="170128">
                <a:tc gridSpan="4">
                  <a:txBody>
                    <a:bodyPr/>
                    <a:lstStyle/>
                    <a:p>
                      <a:pPr algn="ctr" fontAlgn="ctr"/>
                      <a:r>
                        <a:rPr lang="pl-PL" sz="1000" b="1" dirty="0">
                          <a:highlight>
                            <a:srgbClr val="FFFF00"/>
                          </a:highlight>
                        </a:rPr>
                        <a:t>Infrastruktura społeczna</a:t>
                      </a:r>
                      <a:endParaRPr lang="pl-PL" sz="1000" b="1" i="0" u="none" strike="noStrike" dirty="0">
                        <a:solidFill>
                          <a:srgbClr val="000000"/>
                        </a:solidFill>
                        <a:effectLst/>
                        <a:highlight>
                          <a:srgbClr val="FFFF00"/>
                        </a:highlight>
                        <a:latin typeface="Calibri" panose="020F0502020204030204" pitchFamily="34" charset="0"/>
                      </a:endParaRPr>
                    </a:p>
                  </a:txBody>
                  <a:tcPr marL="3762" marR="3762" marT="3762" marB="0" anchor="ct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2126469604"/>
                  </a:ext>
                </a:extLst>
              </a:tr>
              <a:tr h="170128">
                <a:tc>
                  <a:txBody>
                    <a:bodyPr/>
                    <a:lstStyle/>
                    <a:p>
                      <a:pPr algn="ctr" fontAlgn="ctr"/>
                      <a:endParaRPr lang="pl-PL" sz="1000" b="1"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u="none" strike="noStrike">
                          <a:effectLst/>
                        </a:rPr>
                        <a:t>nr uwagi</a:t>
                      </a:r>
                      <a:endParaRPr lang="pl-PL" sz="1000" b="1" i="0" u="none" strike="noStrike">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u="none" strike="noStrike" dirty="0">
                          <a:effectLst/>
                        </a:rPr>
                        <a:t>TREŚĆ UWAGI</a:t>
                      </a:r>
                      <a:endParaRPr lang="pl-PL" sz="1000" b="1"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u="none" strike="noStrike" dirty="0">
                          <a:effectLst/>
                        </a:rPr>
                        <a:t>KLASYFIKACJA</a:t>
                      </a:r>
                    </a:p>
                  </a:txBody>
                  <a:tcPr marL="3762" marR="3762" marT="3762" marB="0" anchor="ctr"/>
                </a:tc>
                <a:extLst>
                  <a:ext uri="{0D108BD9-81ED-4DB2-BD59-A6C34878D82A}">
                    <a16:rowId xmlns:a16="http://schemas.microsoft.com/office/drawing/2014/main" val="723023109"/>
                  </a:ext>
                </a:extLst>
              </a:tr>
              <a:tr h="510383">
                <a:tc>
                  <a:txBody>
                    <a:bodyPr/>
                    <a:lstStyle/>
                    <a:p>
                      <a:pPr algn="ctr"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900" u="none" strike="noStrike" dirty="0">
                          <a:effectLst/>
                        </a:rPr>
                        <a:t>199</a:t>
                      </a: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l" fontAlgn="ctr"/>
                      <a:r>
                        <a:rPr lang="pl-PL" sz="900" u="none" strike="noStrike" dirty="0">
                          <a:effectLst/>
                        </a:rPr>
                        <a:t>„Infrastruktura społeczna” nie jest celem EFRR, lecz narzędziem. Proszę przeformułować nazwę Priorytetu na przykład: „Ochrona”, „Fundusze Europejskie Środkowo-Biznesowe”, „Dolnośląskie SILNE Społecznie” itp. tak, aby odzwierciedlały zawarte w nich cele inwestycji.</a:t>
                      </a: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endParaRPr lang="pl-PL" sz="1000" b="0" i="0" u="none" strike="noStrike" dirty="0">
                        <a:solidFill>
                          <a:schemeClr val="accent6">
                            <a:lumMod val="75000"/>
                          </a:schemeClr>
                        </a:solidFill>
                        <a:effectLst/>
                        <a:latin typeface="Calibri" panose="020F0502020204030204" pitchFamily="34" charset="0"/>
                      </a:endParaRPr>
                    </a:p>
                  </a:txBody>
                  <a:tcPr marL="3762" marR="3762" marT="3762" marB="0" anchor="ctr">
                    <a:solidFill>
                      <a:srgbClr val="00B050"/>
                    </a:solidFill>
                  </a:tcPr>
                </a:tc>
                <a:extLst>
                  <a:ext uri="{0D108BD9-81ED-4DB2-BD59-A6C34878D82A}">
                    <a16:rowId xmlns:a16="http://schemas.microsoft.com/office/drawing/2014/main" val="753683232"/>
                  </a:ext>
                </a:extLst>
              </a:tr>
              <a:tr h="363978">
                <a:tc>
                  <a:txBody>
                    <a:bodyPr/>
                    <a:lstStyle/>
                    <a:p>
                      <a:pPr algn="ctr"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900" u="none" strike="noStrike" dirty="0">
                          <a:effectLst/>
                        </a:rPr>
                        <a:t>217</a:t>
                      </a: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l" fontAlgn="ctr"/>
                      <a:r>
                        <a:rPr lang="pl-PL" sz="900" u="none" strike="noStrike" dirty="0">
                          <a:effectLst/>
                        </a:rPr>
                        <a:t>W programie brakuje uzasadnienia potrzeb w zakresie rozbudowy, przebudowy i wyposażenia instytucji kulturalnych. Proszę określić i wyjaśnić, co należy rozumieć przez wspieranie działań związanych z ich rozwojem.</a:t>
                      </a:r>
                    </a:p>
                    <a:p>
                      <a:pPr algn="l"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endParaRPr lang="pl-PL" sz="1000" b="0" i="0" u="none" strike="noStrike" dirty="0">
                        <a:solidFill>
                          <a:schemeClr val="accent6">
                            <a:lumMod val="75000"/>
                          </a:schemeClr>
                        </a:solidFill>
                        <a:effectLst/>
                        <a:latin typeface="Calibri" panose="020F0502020204030204" pitchFamily="34" charset="0"/>
                      </a:endParaRPr>
                    </a:p>
                  </a:txBody>
                  <a:tcPr marL="3762" marR="3762" marT="3762" marB="0" anchor="ctr">
                    <a:solidFill>
                      <a:srgbClr val="00B050"/>
                    </a:solidFill>
                  </a:tcPr>
                </a:tc>
                <a:extLst>
                  <a:ext uri="{0D108BD9-81ED-4DB2-BD59-A6C34878D82A}">
                    <a16:rowId xmlns:a16="http://schemas.microsoft.com/office/drawing/2014/main" val="1852563032"/>
                  </a:ext>
                </a:extLst>
              </a:tr>
              <a:tr h="604007">
                <a:tc>
                  <a:txBody>
                    <a:bodyPr/>
                    <a:lstStyle/>
                    <a:p>
                      <a:pPr algn="ctr"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900" u="none" strike="noStrike" dirty="0">
                          <a:effectLst/>
                        </a:rPr>
                        <a:t>218</a:t>
                      </a: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l" fontAlgn="ctr"/>
                      <a:r>
                        <a:rPr lang="pl-PL" sz="900" u="none" strike="noStrike" dirty="0">
                          <a:effectLst/>
                        </a:rPr>
                        <a:t>    Jeśli chodzi o uzupełniającą infrastrukturę ścieżek rowerowych, proszę dodać, że dotyczy to ewentualnych parkingów dla rowerów, a nie parkingów dla samochodów, a w odniesieniu do tras kajakowych proszę wyjaśnić pojęcie infrastruktury towarzyszącej. </a:t>
                      </a: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endParaRPr lang="pl-PL" sz="1000" b="0" i="0" u="none" strike="noStrike" dirty="0">
                        <a:solidFill>
                          <a:schemeClr val="accent6">
                            <a:lumMod val="75000"/>
                          </a:schemeClr>
                        </a:solidFill>
                        <a:effectLst/>
                        <a:latin typeface="Calibri" panose="020F0502020204030204" pitchFamily="34" charset="0"/>
                      </a:endParaRPr>
                    </a:p>
                  </a:txBody>
                  <a:tcPr marL="3762" marR="3762" marT="3762" marB="0" anchor="ctr">
                    <a:solidFill>
                      <a:srgbClr val="00B050"/>
                    </a:solidFill>
                  </a:tcPr>
                </a:tc>
                <a:extLst>
                  <a:ext uri="{0D108BD9-81ED-4DB2-BD59-A6C34878D82A}">
                    <a16:rowId xmlns:a16="http://schemas.microsoft.com/office/drawing/2014/main" val="2346683707"/>
                  </a:ext>
                </a:extLst>
              </a:tr>
              <a:tr h="631236">
                <a:tc>
                  <a:txBody>
                    <a:bodyPr/>
                    <a:lstStyle/>
                    <a:p>
                      <a:pPr algn="ctr"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900" u="none" strike="noStrike" dirty="0">
                          <a:effectLst/>
                        </a:rPr>
                        <a:t>201</a:t>
                      </a: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l" fontAlgn="ctr"/>
                      <a:r>
                        <a:rPr lang="pl-PL" sz="900" u="none" strike="noStrike" dirty="0">
                          <a:effectLst/>
                        </a:rPr>
                        <a:t>Dla każdego obszaru zdrowia należy dodać odniesienia do odpowiedniej mapy potrzeb w zakresie opieki zdrowotnej. Proszę powiązać rodzaje działań z Planem Przekształceń dla województwa dolnośląskiego.</a:t>
                      </a: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endParaRPr lang="pl-PL" sz="1000" b="0" i="0" u="none" strike="noStrike" dirty="0">
                        <a:solidFill>
                          <a:schemeClr val="accent6">
                            <a:lumMod val="75000"/>
                          </a:schemeClr>
                        </a:solidFill>
                        <a:effectLst/>
                        <a:latin typeface="Calibri" panose="020F0502020204030204" pitchFamily="34" charset="0"/>
                      </a:endParaRPr>
                    </a:p>
                  </a:txBody>
                  <a:tcPr marL="3762" marR="3762" marT="3762" marB="0" anchor="ctr">
                    <a:solidFill>
                      <a:srgbClr val="00B050"/>
                    </a:solidFill>
                  </a:tcPr>
                </a:tc>
                <a:extLst>
                  <a:ext uri="{0D108BD9-81ED-4DB2-BD59-A6C34878D82A}">
                    <a16:rowId xmlns:a16="http://schemas.microsoft.com/office/drawing/2014/main" val="3855441354"/>
                  </a:ext>
                </a:extLst>
              </a:tr>
              <a:tr h="510383">
                <a:tc>
                  <a:txBody>
                    <a:bodyPr/>
                    <a:lstStyle/>
                    <a:p>
                      <a:pPr algn="ctr"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900" u="none" strike="noStrike" dirty="0">
                          <a:effectLst/>
                        </a:rPr>
                        <a:t>202</a:t>
                      </a: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l" fontAlgn="ctr"/>
                      <a:r>
                        <a:rPr lang="pl-PL" sz="900" u="none" strike="noStrike" dirty="0">
                          <a:effectLst/>
                        </a:rPr>
                        <a:t>Proszę upewnić się, że wszystkie proponowane inwestycje są zgodne z priorytetami określonymi na poziomie AP. W szczególności proszę zauważyć, że wsparcie dla szpitali będzie możliwe w znacznie węższym zakresie w porównaniu z latami 2014–2020. Zgodnie z postanowieniami AP inwestycje w nowoczesną infrastrukturę i wyposażenie szpitali będą możliwe tylko pod warunkiem, że będą ukierunkowane na rozwój jednodniowej opieki zdrowotnej i wzmocnienie specjalistycznej opieki ambulatoryjnej. Proszę sformułować rodzaje wsparcia zgodnie z tym podejściem.</a:t>
                      </a:r>
                    </a:p>
                    <a:p>
                      <a:pPr algn="l"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endParaRPr lang="pl-PL" sz="1000" b="1" i="0" u="none" strike="noStrike" dirty="0">
                        <a:solidFill>
                          <a:srgbClr val="FF0000"/>
                        </a:solidFill>
                        <a:effectLst/>
                        <a:latin typeface="Calibri" panose="020F0502020204030204" pitchFamily="34" charset="0"/>
                      </a:endParaRPr>
                    </a:p>
                  </a:txBody>
                  <a:tcPr marL="3762" marR="3762" marT="3762" marB="0" anchor="ctr">
                    <a:solidFill>
                      <a:srgbClr val="00B050"/>
                    </a:solidFill>
                  </a:tcPr>
                </a:tc>
                <a:extLst>
                  <a:ext uri="{0D108BD9-81ED-4DB2-BD59-A6C34878D82A}">
                    <a16:rowId xmlns:a16="http://schemas.microsoft.com/office/drawing/2014/main" val="466283824"/>
                  </a:ext>
                </a:extLst>
              </a:tr>
              <a:tr h="510383">
                <a:tc>
                  <a:txBody>
                    <a:bodyPr/>
                    <a:lstStyle/>
                    <a:p>
                      <a:pPr algn="ctr"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900" b="0" i="0" u="none" strike="noStrike" dirty="0">
                          <a:solidFill>
                            <a:srgbClr val="000000"/>
                          </a:solidFill>
                          <a:effectLst/>
                          <a:latin typeface="Calibri" panose="020F0502020204030204" pitchFamily="34" charset="0"/>
                        </a:rPr>
                        <a:t>203</a:t>
                      </a:r>
                    </a:p>
                  </a:txBody>
                  <a:tcPr marL="3762" marR="3762" marT="3762" marB="0" anchor="ctr"/>
                </a:tc>
                <a:tc>
                  <a:txBody>
                    <a:bodyPr/>
                    <a:lstStyle/>
                    <a:p>
                      <a:pPr algn="l" fontAlgn="ctr"/>
                      <a:r>
                        <a:rPr lang="pl-PL" sz="900" b="0" i="0" u="none" strike="noStrike" dirty="0">
                          <a:solidFill>
                            <a:srgbClr val="000000"/>
                          </a:solidFill>
                          <a:effectLst/>
                          <a:latin typeface="Calibri" panose="020F0502020204030204" pitchFamily="34" charset="0"/>
                        </a:rPr>
                        <a:t> Mając na uwadze komplementarność z RRP (PL: „</a:t>
                      </a:r>
                      <a:r>
                        <a:rPr lang="pl-PL" sz="900" b="0" i="0" u="none" strike="noStrike" dirty="0" err="1">
                          <a:solidFill>
                            <a:srgbClr val="000000"/>
                          </a:solidFill>
                          <a:effectLst/>
                          <a:latin typeface="Calibri" panose="020F0502020204030204" pitchFamily="34" charset="0"/>
                        </a:rPr>
                        <a:t>Kpo</a:t>
                      </a:r>
                      <a:r>
                        <a:rPr lang="pl-PL" sz="900" b="0" i="0" u="none" strike="noStrike" dirty="0">
                          <a:solidFill>
                            <a:srgbClr val="000000"/>
                          </a:solidFill>
                          <a:effectLst/>
                          <a:latin typeface="Calibri" panose="020F0502020204030204" pitchFamily="34" charset="0"/>
                        </a:rPr>
                        <a:t>”), konieczne jest włączenie do programu zdania odnoszącego się do rozgraniczenia z KPO: W obszarze zdrowia KPO wdrożone zostaną reformy, głównie w dziedzinie opieki szpitalnej. Wykorzystanie funduszy EFS+ i EFRR na inwestycje w opiekę podstawową i ambulatoryjną wzmacnia te reformy. Inwestycje z EFS+ i EFRR nie mają zastosowania do podmiotów, które będą przedmiotem reformy w ramach KPO (PL: KPO w obszarze zdrowia wdrażane będą reformy przede wszystkim w zakresie lecznictwa szpitalnego. Ich wzmocnieniem będzie wykorzystanie środków z EFS+ oraz EFRR, na rzecz inwestycji w POZ i AOS. Inwestycje z EFS+ i EFRR nie mogą dotyczyć podmiotów, które będą objęte reformą w ramach KPO.) </a:t>
                      </a:r>
                    </a:p>
                    <a:p>
                      <a:pPr algn="l"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endParaRPr lang="pl-PL" sz="1000" b="1" i="0" u="none" strike="noStrike" dirty="0">
                        <a:solidFill>
                          <a:srgbClr val="FF0000"/>
                        </a:solidFill>
                        <a:effectLst/>
                        <a:latin typeface="Calibri" panose="020F0502020204030204" pitchFamily="34" charset="0"/>
                      </a:endParaRPr>
                    </a:p>
                  </a:txBody>
                  <a:tcPr marL="3762" marR="3762" marT="3762" marB="0" anchor="ctr">
                    <a:solidFill>
                      <a:srgbClr val="00B050"/>
                    </a:solidFill>
                  </a:tcPr>
                </a:tc>
                <a:extLst>
                  <a:ext uri="{0D108BD9-81ED-4DB2-BD59-A6C34878D82A}">
                    <a16:rowId xmlns:a16="http://schemas.microsoft.com/office/drawing/2014/main" val="2246396388"/>
                  </a:ext>
                </a:extLst>
              </a:tr>
              <a:tr h="510383">
                <a:tc>
                  <a:txBody>
                    <a:bodyPr/>
                    <a:lstStyle/>
                    <a:p>
                      <a:pPr algn="ctr"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900" b="0" i="0" u="none" strike="noStrike" dirty="0">
                          <a:solidFill>
                            <a:srgbClr val="000000"/>
                          </a:solidFill>
                          <a:effectLst/>
                          <a:latin typeface="Calibri" panose="020F0502020204030204" pitchFamily="34" charset="0"/>
                        </a:rPr>
                        <a:t>209</a:t>
                      </a:r>
                    </a:p>
                  </a:txBody>
                  <a:tcPr marL="3762" marR="3762" marT="3762" marB="0" anchor="ctr"/>
                </a:tc>
                <a:tc>
                  <a:txBody>
                    <a:bodyPr/>
                    <a:lstStyle/>
                    <a:p>
                      <a:pPr algn="l" fontAlgn="ctr"/>
                      <a:r>
                        <a:rPr lang="pl-PL" sz="900" b="0" i="0" u="none" strike="noStrike" dirty="0">
                          <a:solidFill>
                            <a:srgbClr val="000000"/>
                          </a:solidFill>
                          <a:effectLst/>
                          <a:latin typeface="Calibri" panose="020F0502020204030204" pitchFamily="34" charset="0"/>
                        </a:rPr>
                        <a:t>Przyjmujemy do wiadomości, że wsparcie dla opieki psychiatrycznej będzie zgodne z „Strategią na rzecz </a:t>
                      </a:r>
                      <a:r>
                        <a:rPr lang="pl-PL" sz="900" b="0" i="0" u="none" strike="noStrike" dirty="0" err="1">
                          <a:solidFill>
                            <a:srgbClr val="000000"/>
                          </a:solidFill>
                          <a:effectLst/>
                          <a:latin typeface="Calibri" panose="020F0502020204030204" pitchFamily="34" charset="0"/>
                        </a:rPr>
                        <a:t>deinstytucjonalizacji</a:t>
                      </a:r>
                      <a:r>
                        <a:rPr lang="pl-PL" sz="900" b="0" i="0" u="none" strike="noStrike" dirty="0">
                          <a:solidFill>
                            <a:srgbClr val="000000"/>
                          </a:solidFill>
                          <a:effectLst/>
                          <a:latin typeface="Calibri" panose="020F0502020204030204" pitchFamily="34" charset="0"/>
                        </a:rPr>
                        <a:t> osób z zaburzeniami psychicznymi”. Nie ma jednak żadnych informacji na temat przewidywanych rodzajów działań. Proszę podać bardziej szczegółowe informacje na temat planowanych rodzajów działań. Czy planuje się utworzenie Centrów Zdrowia Psychicznego (PL: Centra Zdrowia Psychicznego)? I ile i gdzie – ich liczba powinna być skorelowana z potrzebami i lokalizacją tych ośrodków – ważną kwestią jest również zapewnienie równego dostępu dla wszystkich mieszkańców. Proszę wyjaśnić, w jaki sposób planowane rodzaje wsparcia są włączone do krajowych ram strategicznych reformy psychiatrycznej oraz w jaki sposób są one zintegrowane z innymi poziomami opieki zdrowotnej. </a:t>
                      </a:r>
                    </a:p>
                    <a:p>
                      <a:pPr algn="l"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endParaRPr lang="pl-PL" sz="1000" b="1" i="0" u="none" strike="noStrike" dirty="0">
                        <a:solidFill>
                          <a:srgbClr val="FF0000"/>
                        </a:solidFill>
                        <a:effectLst/>
                        <a:latin typeface="Calibri" panose="020F0502020204030204" pitchFamily="34" charset="0"/>
                      </a:endParaRPr>
                    </a:p>
                  </a:txBody>
                  <a:tcPr marL="3762" marR="3762" marT="3762" marB="0" anchor="ctr">
                    <a:solidFill>
                      <a:srgbClr val="00B050"/>
                    </a:solidFill>
                  </a:tcPr>
                </a:tc>
                <a:extLst>
                  <a:ext uri="{0D108BD9-81ED-4DB2-BD59-A6C34878D82A}">
                    <a16:rowId xmlns:a16="http://schemas.microsoft.com/office/drawing/2014/main" val="4293834301"/>
                  </a:ext>
                </a:extLst>
              </a:tr>
              <a:tr h="510383">
                <a:tc>
                  <a:txBody>
                    <a:bodyPr/>
                    <a:lstStyle/>
                    <a:p>
                      <a:pPr algn="ctr"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900" b="0" i="0" u="none" strike="noStrike" dirty="0">
                          <a:solidFill>
                            <a:srgbClr val="000000"/>
                          </a:solidFill>
                          <a:effectLst/>
                          <a:latin typeface="Calibri" panose="020F0502020204030204" pitchFamily="34" charset="0"/>
                        </a:rPr>
                        <a:t>219</a:t>
                      </a:r>
                    </a:p>
                  </a:txBody>
                  <a:tcPr marL="3762" marR="3762" marT="3762" marB="0" anchor="ctr"/>
                </a:tc>
                <a:tc>
                  <a:txBody>
                    <a:bodyPr/>
                    <a:lstStyle/>
                    <a:p>
                      <a:pPr algn="l" fontAlgn="ctr"/>
                      <a:r>
                        <a:rPr lang="pl-PL" sz="900" b="0" i="0" u="none" strike="noStrike" dirty="0">
                          <a:solidFill>
                            <a:srgbClr val="000000"/>
                          </a:solidFill>
                          <a:effectLst/>
                          <a:latin typeface="Calibri" panose="020F0502020204030204" pitchFamily="34" charset="0"/>
                        </a:rPr>
                        <a:t>   Proszę dodać komplementarność ze środkami miękkimi (np. EFS+), w szczególności w dziedzinie budowania kompetencji pracowników sektora kultury.</a:t>
                      </a:r>
                    </a:p>
                    <a:p>
                      <a:pPr algn="l"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endParaRPr lang="pl-PL" sz="1000" b="1" i="0" u="none" strike="noStrike" dirty="0">
                        <a:solidFill>
                          <a:srgbClr val="FF0000"/>
                        </a:solidFill>
                        <a:effectLst/>
                        <a:latin typeface="Calibri" panose="020F0502020204030204" pitchFamily="34" charset="0"/>
                      </a:endParaRPr>
                    </a:p>
                  </a:txBody>
                  <a:tcPr marL="3762" marR="3762" marT="3762" marB="0" anchor="ctr">
                    <a:solidFill>
                      <a:schemeClr val="accent6"/>
                    </a:solidFill>
                  </a:tcPr>
                </a:tc>
                <a:extLst>
                  <a:ext uri="{0D108BD9-81ED-4DB2-BD59-A6C34878D82A}">
                    <a16:rowId xmlns:a16="http://schemas.microsoft.com/office/drawing/2014/main" val="3614202537"/>
                  </a:ext>
                </a:extLst>
              </a:tr>
            </a:tbl>
          </a:graphicData>
        </a:graphic>
      </p:graphicFrame>
    </p:spTree>
    <p:extLst>
      <p:ext uri="{BB962C8B-B14F-4D97-AF65-F5344CB8AC3E}">
        <p14:creationId xmlns:p14="http://schemas.microsoft.com/office/powerpoint/2010/main" val="2605410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sp>
        <p:nvSpPr>
          <p:cNvPr id="13" name="pole tekstowe 12">
            <a:extLst>
              <a:ext uri="{FF2B5EF4-FFF2-40B4-BE49-F238E27FC236}">
                <a16:creationId xmlns:a16="http://schemas.microsoft.com/office/drawing/2014/main" id="{9063BE34-8BBE-8CF6-F102-D65C95D33D05}"/>
              </a:ext>
            </a:extLst>
          </p:cNvPr>
          <p:cNvSpPr txBox="1"/>
          <p:nvPr/>
        </p:nvSpPr>
        <p:spPr>
          <a:xfrm>
            <a:off x="380892" y="107971"/>
            <a:ext cx="11250706" cy="738664"/>
          </a:xfrm>
          <a:prstGeom prst="rect">
            <a:avLst/>
          </a:prstGeom>
          <a:noFill/>
        </p:spPr>
        <p:txBody>
          <a:bodyPr wrap="square">
            <a:spAutoFit/>
          </a:bodyPr>
          <a:lstStyle/>
          <a:p>
            <a:pPr algn="ctr"/>
            <a:r>
              <a:rPr lang="pl-PL" sz="2400" dirty="0"/>
              <a:t>Najważniejsze uwagi w podziale na zakres tematyczny FEDS 2021- 2027</a:t>
            </a:r>
          </a:p>
          <a:p>
            <a:pPr algn="ctr"/>
            <a:endParaRPr lang="pl-PL" b="1" dirty="0"/>
          </a:p>
        </p:txBody>
      </p:sp>
      <p:graphicFrame>
        <p:nvGraphicFramePr>
          <p:cNvPr id="4" name="Tabela 3">
            <a:extLst>
              <a:ext uri="{FF2B5EF4-FFF2-40B4-BE49-F238E27FC236}">
                <a16:creationId xmlns:a16="http://schemas.microsoft.com/office/drawing/2014/main" id="{7238414B-010A-17AD-B977-687E229BEBF3}"/>
              </a:ext>
            </a:extLst>
          </p:cNvPr>
          <p:cNvGraphicFramePr>
            <a:graphicFrameLocks noGrp="1"/>
          </p:cNvGraphicFramePr>
          <p:nvPr>
            <p:extLst>
              <p:ext uri="{D42A27DB-BD31-4B8C-83A1-F6EECF244321}">
                <p14:modId xmlns:p14="http://schemas.microsoft.com/office/powerpoint/2010/main" val="1087403776"/>
              </p:ext>
            </p:extLst>
          </p:nvPr>
        </p:nvGraphicFramePr>
        <p:xfrm>
          <a:off x="380891" y="538682"/>
          <a:ext cx="11250707" cy="6297291"/>
        </p:xfrm>
        <a:graphic>
          <a:graphicData uri="http://schemas.openxmlformats.org/drawingml/2006/table">
            <a:tbl>
              <a:tblPr>
                <a:tableStyleId>{5C22544A-7EE6-4342-B048-85BDC9FD1C3A}</a:tableStyleId>
              </a:tblPr>
              <a:tblGrid>
                <a:gridCol w="99805">
                  <a:extLst>
                    <a:ext uri="{9D8B030D-6E8A-4147-A177-3AD203B41FA5}">
                      <a16:colId xmlns:a16="http://schemas.microsoft.com/office/drawing/2014/main" val="2952386206"/>
                    </a:ext>
                  </a:extLst>
                </a:gridCol>
                <a:gridCol w="352337">
                  <a:extLst>
                    <a:ext uri="{9D8B030D-6E8A-4147-A177-3AD203B41FA5}">
                      <a16:colId xmlns:a16="http://schemas.microsoft.com/office/drawing/2014/main" val="4251402004"/>
                    </a:ext>
                  </a:extLst>
                </a:gridCol>
                <a:gridCol w="9296977">
                  <a:extLst>
                    <a:ext uri="{9D8B030D-6E8A-4147-A177-3AD203B41FA5}">
                      <a16:colId xmlns:a16="http://schemas.microsoft.com/office/drawing/2014/main" val="3654571822"/>
                    </a:ext>
                  </a:extLst>
                </a:gridCol>
                <a:gridCol w="1501588">
                  <a:extLst>
                    <a:ext uri="{9D8B030D-6E8A-4147-A177-3AD203B41FA5}">
                      <a16:colId xmlns:a16="http://schemas.microsoft.com/office/drawing/2014/main" val="86273116"/>
                    </a:ext>
                  </a:extLst>
                </a:gridCol>
              </a:tblGrid>
              <a:tr h="170128">
                <a:tc gridSpan="4">
                  <a:txBody>
                    <a:bodyPr/>
                    <a:lstStyle/>
                    <a:p>
                      <a:pPr algn="ctr" fontAlgn="ctr"/>
                      <a:r>
                        <a:rPr lang="pl-PL" sz="1000" b="1" dirty="0">
                          <a:highlight>
                            <a:srgbClr val="FFFF00"/>
                          </a:highlight>
                        </a:rPr>
                        <a:t>Infrastruktura społeczna</a:t>
                      </a:r>
                      <a:endParaRPr lang="pl-PL" sz="1000" b="1" i="0" u="none" strike="noStrike" dirty="0">
                        <a:solidFill>
                          <a:srgbClr val="000000"/>
                        </a:solidFill>
                        <a:effectLst/>
                        <a:highlight>
                          <a:srgbClr val="FFFF00"/>
                        </a:highlight>
                        <a:latin typeface="Calibri" panose="020F0502020204030204" pitchFamily="34" charset="0"/>
                      </a:endParaRPr>
                    </a:p>
                  </a:txBody>
                  <a:tcPr marL="3762" marR="3762" marT="3762" marB="0" anchor="ct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2126469604"/>
                  </a:ext>
                </a:extLst>
              </a:tr>
              <a:tr h="170128">
                <a:tc>
                  <a:txBody>
                    <a:bodyPr/>
                    <a:lstStyle/>
                    <a:p>
                      <a:pPr algn="ctr" fontAlgn="ctr"/>
                      <a:endParaRPr lang="pl-PL" sz="1000" b="1"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u="none" strike="noStrike">
                          <a:effectLst/>
                        </a:rPr>
                        <a:t>nr uwagi</a:t>
                      </a:r>
                      <a:endParaRPr lang="pl-PL" sz="1000" b="1" i="0" u="none" strike="noStrike">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u="none" strike="noStrike" dirty="0">
                          <a:effectLst/>
                        </a:rPr>
                        <a:t>TREŚĆ UWAGI</a:t>
                      </a:r>
                      <a:endParaRPr lang="pl-PL" sz="1000" b="1"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u="none" strike="noStrike" dirty="0">
                          <a:effectLst/>
                        </a:rPr>
                        <a:t>KLASYFIKACJA</a:t>
                      </a:r>
                    </a:p>
                  </a:txBody>
                  <a:tcPr marL="3762" marR="3762" marT="3762" marB="0" anchor="ctr"/>
                </a:tc>
                <a:extLst>
                  <a:ext uri="{0D108BD9-81ED-4DB2-BD59-A6C34878D82A}">
                    <a16:rowId xmlns:a16="http://schemas.microsoft.com/office/drawing/2014/main" val="723023109"/>
                  </a:ext>
                </a:extLst>
              </a:tr>
              <a:tr h="363978">
                <a:tc>
                  <a:txBody>
                    <a:bodyPr/>
                    <a:lstStyle/>
                    <a:p>
                      <a:pPr algn="ctr"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900" u="none" strike="noStrike" dirty="0">
                          <a:effectLst/>
                        </a:rPr>
                        <a:t>207</a:t>
                      </a: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l" fontAlgn="ctr"/>
                      <a:r>
                        <a:rPr lang="pl-PL" sz="900" u="none" strike="noStrike" dirty="0">
                          <a:effectLst/>
                        </a:rPr>
                        <a:t> W odniesieniu do inwestycji w dziedzinie onkologii – należy zauważyć, że reforma szpitali w ramach KPO obejmuje działania uzupełniające zadania realizowane w ramach „Krajowej Strategii Onkologicznej na lata 2020–2030”, w szczególności w zakresie modernizacji infrastruktury i wyposażenia jednostek medycznych w celu skuteczniejszego leczenia pacjentów onkologicznych oraz poprawy jakości diagnostyki i leczenia pacjentów chorych na raka. W związku z tym, zgodnie z uzgodnionym rozgraniczeniem, inwestycje szpitalne w dziedzinie onkologii powinny być realizowane w ramach KPO.</a:t>
                      </a:r>
                    </a:p>
                    <a:p>
                      <a:pPr algn="l"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endParaRPr lang="pl-PL" sz="1000" b="0" i="0" u="none" strike="noStrike" dirty="0">
                        <a:solidFill>
                          <a:schemeClr val="bg1"/>
                        </a:solidFill>
                        <a:effectLst/>
                        <a:latin typeface="Calibri" panose="020F0502020204030204" pitchFamily="34" charset="0"/>
                      </a:endParaRPr>
                    </a:p>
                  </a:txBody>
                  <a:tcPr marL="3762" marR="3762" marT="3762" marB="0" anchor="ctr">
                    <a:solidFill>
                      <a:srgbClr val="00B050"/>
                    </a:solidFill>
                  </a:tcPr>
                </a:tc>
                <a:extLst>
                  <a:ext uri="{0D108BD9-81ED-4DB2-BD59-A6C34878D82A}">
                    <a16:rowId xmlns:a16="http://schemas.microsoft.com/office/drawing/2014/main" val="1852563032"/>
                  </a:ext>
                </a:extLst>
              </a:tr>
              <a:tr h="604007">
                <a:tc>
                  <a:txBody>
                    <a:bodyPr/>
                    <a:lstStyle/>
                    <a:p>
                      <a:pPr algn="ctr"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900" u="none" strike="noStrike" dirty="0">
                          <a:effectLst/>
                        </a:rPr>
                        <a:t>212</a:t>
                      </a: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l" fontAlgn="ctr"/>
                      <a:r>
                        <a:rPr lang="pl-PL" sz="900" u="none" strike="noStrike" dirty="0">
                          <a:effectLst/>
                        </a:rPr>
                        <a:t>    "Proszę dodać następujące wskaźniki specyficzne dla programu:</a:t>
                      </a:r>
                    </a:p>
                    <a:p>
                      <a:pPr marL="228600" indent="-228600" algn="l" fontAlgn="ctr">
                        <a:buAutoNum type="alphaLcPeriod"/>
                      </a:pPr>
                      <a:r>
                        <a:rPr lang="pl-PL" sz="900" u="none" strike="noStrike" dirty="0">
                          <a:effectLst/>
                        </a:rPr>
                        <a:t>Liczba porad udzielonych w ramach AOS wskutek inwestycji EFRR</a:t>
                      </a:r>
                    </a:p>
                    <a:p>
                      <a:pPr marL="228600" indent="-228600" algn="l" fontAlgn="ctr">
                        <a:buAutoNum type="alphaLcPeriod"/>
                      </a:pPr>
                      <a:r>
                        <a:rPr lang="pl-PL" sz="900" u="none" strike="noStrike" dirty="0">
                          <a:effectLst/>
                        </a:rPr>
                        <a:t>Liczba pacjentów objętych opieką długoterminową w formach </a:t>
                      </a:r>
                      <a:r>
                        <a:rPr lang="pl-PL" sz="900" u="none" strike="noStrike" dirty="0" err="1">
                          <a:effectLst/>
                        </a:rPr>
                        <a:t>zdeinstytucjonalizowanych</a:t>
                      </a:r>
                      <a:endParaRPr lang="pl-PL" sz="900" u="none" strike="noStrike" dirty="0">
                        <a:effectLst/>
                      </a:endParaRPr>
                    </a:p>
                    <a:p>
                      <a:pPr marL="228600" indent="-228600" algn="l" fontAlgn="ctr">
                        <a:buAutoNum type="alphaLcPeriod"/>
                      </a:pPr>
                      <a:r>
                        <a:rPr lang="pl-PL" sz="900" u="none" strike="noStrike" dirty="0">
                          <a:effectLst/>
                        </a:rPr>
                        <a:t>Liczba podmiotów POZ objętych wsparciem w ramach programu"</a:t>
                      </a:r>
                    </a:p>
                    <a:p>
                      <a:pPr algn="l"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pl-PL" sz="1000" b="1" i="0" u="none" strike="noStrike" kern="1200" cap="none" spc="0" normalizeH="0" baseline="0" noProof="0" dirty="0">
                          <a:ln>
                            <a:noFill/>
                          </a:ln>
                          <a:solidFill>
                            <a:schemeClr val="bg1"/>
                          </a:solidFill>
                          <a:effectLst/>
                          <a:uLnTx/>
                          <a:uFillTx/>
                          <a:latin typeface="+mn-lt"/>
                          <a:ea typeface="+mn-ea"/>
                          <a:cs typeface="+mn-cs"/>
                        </a:rPr>
                        <a:t>Wskaźniki</a:t>
                      </a:r>
                    </a:p>
                    <a:p>
                      <a:pPr algn="ctr" fontAlgn="ctr"/>
                      <a:endParaRPr lang="pl-PL" sz="1000" b="0" i="0" u="none" strike="noStrike" dirty="0">
                        <a:solidFill>
                          <a:schemeClr val="bg1"/>
                        </a:solidFill>
                        <a:effectLst/>
                        <a:latin typeface="Calibri" panose="020F0502020204030204" pitchFamily="34" charset="0"/>
                      </a:endParaRPr>
                    </a:p>
                  </a:txBody>
                  <a:tcPr marL="3762" marR="3762" marT="3762" marB="0" anchor="ctr">
                    <a:solidFill>
                      <a:srgbClr val="00B050"/>
                    </a:solidFill>
                  </a:tcPr>
                </a:tc>
                <a:extLst>
                  <a:ext uri="{0D108BD9-81ED-4DB2-BD59-A6C34878D82A}">
                    <a16:rowId xmlns:a16="http://schemas.microsoft.com/office/drawing/2014/main" val="2346683707"/>
                  </a:ext>
                </a:extLst>
              </a:tr>
              <a:tr h="641651">
                <a:tc>
                  <a:txBody>
                    <a:bodyPr/>
                    <a:lstStyle/>
                    <a:p>
                      <a:pPr algn="ctr"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900" u="none" strike="noStrike" dirty="0">
                          <a:effectLst/>
                        </a:rPr>
                        <a:t>213</a:t>
                      </a: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l" fontAlgn="ctr"/>
                      <a:r>
                        <a:rPr lang="pl-PL" sz="1000" b="0" i="0" u="none" strike="noStrike" dirty="0">
                          <a:solidFill>
                            <a:srgbClr val="000000"/>
                          </a:solidFill>
                          <a:effectLst/>
                          <a:latin typeface="Calibri" panose="020F0502020204030204" pitchFamily="34" charset="0"/>
                        </a:rPr>
                        <a:t>  Komisja zastrzega sobie możliwość przeformułowania tych wskaźników podczas negocjacji w wyniku bieżących ustaleń z Ministerstwem Zdrowia dotyczących koordynacji i monitorowania inwestycji w dziedzinie zdrowia.</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pl-PL" sz="1000" b="1" i="0" u="none" strike="noStrike" kern="1200" cap="none" spc="0" normalizeH="0" baseline="0" noProof="0" dirty="0">
                          <a:ln>
                            <a:noFill/>
                          </a:ln>
                          <a:solidFill>
                            <a:schemeClr val="bg1"/>
                          </a:solidFill>
                          <a:effectLst/>
                          <a:uLnTx/>
                          <a:uFillTx/>
                          <a:latin typeface="+mn-lt"/>
                          <a:ea typeface="+mn-ea"/>
                          <a:cs typeface="+mn-cs"/>
                        </a:rPr>
                        <a:t>Wskaźniki</a:t>
                      </a:r>
                    </a:p>
                    <a:p>
                      <a:pPr algn="ctr" fontAlgn="ctr"/>
                      <a:endParaRPr lang="pl-PL" sz="1000" b="0" i="0" u="none" strike="noStrike" dirty="0">
                        <a:solidFill>
                          <a:schemeClr val="bg1"/>
                        </a:solidFill>
                        <a:effectLst/>
                        <a:latin typeface="Calibri" panose="020F0502020204030204" pitchFamily="34" charset="0"/>
                      </a:endParaRPr>
                    </a:p>
                  </a:txBody>
                  <a:tcPr marL="3762" marR="3762" marT="3762" marB="0" anchor="ctr">
                    <a:solidFill>
                      <a:srgbClr val="00B050"/>
                    </a:solidFill>
                  </a:tcPr>
                </a:tc>
                <a:extLst>
                  <a:ext uri="{0D108BD9-81ED-4DB2-BD59-A6C34878D82A}">
                    <a16:rowId xmlns:a16="http://schemas.microsoft.com/office/drawing/2014/main" val="3855441354"/>
                  </a:ext>
                </a:extLst>
              </a:tr>
              <a:tr h="641651">
                <a:tc>
                  <a:txBody>
                    <a:bodyPr/>
                    <a:lstStyle/>
                    <a:p>
                      <a:pPr algn="ctr"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900" u="none" strike="noStrike" dirty="0">
                          <a:effectLst/>
                        </a:rPr>
                        <a:t>205</a:t>
                      </a: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l" fontAlgn="ctr"/>
                      <a:r>
                        <a:rPr lang="pl-PL" sz="900" u="none" strike="noStrike" dirty="0">
                          <a:effectLst/>
                        </a:rPr>
                        <a:t> Proszę uwzględnić w programie wsparcie dla jednego z obszarów priorytetowych EFRR, a mianowicie podstawowej opieki zdrowotnej, poprzez dodanie następującego konkretnego projektu: Wdrożenie standardów dostępności w POZ w celu poprawy dostępności placówek POZ dla osób ze szczególnymi potrzebami w obszarze architektonicznym, cyfrowym, komunikacyjnym i organizacyjnym, w powiazaniu z działaniami z EFS+ w szczególności w zakresie ...</a:t>
                      </a:r>
                    </a:p>
                  </a:txBody>
                  <a:tcPr marL="3762" marR="3762" marT="3762" marB="0" anchor="ctr"/>
                </a:tc>
                <a:tc>
                  <a:txBody>
                    <a:bodyPr/>
                    <a:lstStyle/>
                    <a:p>
                      <a:pPr algn="ctr" fontAlgn="ctr"/>
                      <a:endParaRPr lang="pl-PL" sz="1000" b="0" i="0" u="none" strike="noStrike" dirty="0">
                        <a:solidFill>
                          <a:schemeClr val="bg1"/>
                        </a:solidFill>
                        <a:effectLst/>
                        <a:latin typeface="Calibri" panose="020F0502020204030204" pitchFamily="34" charset="0"/>
                      </a:endParaRPr>
                    </a:p>
                  </a:txBody>
                  <a:tcPr marL="3762" marR="3762" marT="3762" marB="0" anchor="ctr">
                    <a:solidFill>
                      <a:srgbClr val="FF0000"/>
                    </a:solidFill>
                  </a:tcPr>
                </a:tc>
                <a:extLst>
                  <a:ext uri="{0D108BD9-81ED-4DB2-BD59-A6C34878D82A}">
                    <a16:rowId xmlns:a16="http://schemas.microsoft.com/office/drawing/2014/main" val="2508705168"/>
                  </a:ext>
                </a:extLst>
              </a:tr>
              <a:tr h="510383">
                <a:tc>
                  <a:txBody>
                    <a:bodyPr/>
                    <a:lstStyle/>
                    <a:p>
                      <a:pPr algn="ctr"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900" u="none" strike="noStrike" dirty="0">
                          <a:effectLst/>
                        </a:rPr>
                        <a:t>216</a:t>
                      </a: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l" fontAlgn="ctr"/>
                      <a:r>
                        <a:rPr lang="pl-PL" sz="900" u="none" strike="noStrike" dirty="0">
                          <a:effectLst/>
                        </a:rPr>
                        <a:t>  Uważamy, że beneficjentem w dziedzinie kultury powinien być nie tylko samorząd regionalny. Projekty kulturalne mogłyby być realizowane przez organizacje pozarządowe, przedsiębiorstwa społeczne, władze lokalne, a tym samym mieć pozytywny wpływ na lokalny rynek pracy, włączenie społeczne i innowacje społeczne.</a:t>
                      </a:r>
                    </a:p>
                    <a:p>
                      <a:pPr algn="l"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endParaRPr lang="pl-PL" sz="1000" b="1" i="0" u="none" strike="noStrike" dirty="0">
                        <a:solidFill>
                          <a:srgbClr val="FF0000"/>
                        </a:solidFill>
                        <a:effectLst/>
                        <a:latin typeface="Calibri" panose="020F0502020204030204" pitchFamily="34" charset="0"/>
                      </a:endParaRPr>
                    </a:p>
                  </a:txBody>
                  <a:tcPr marL="3762" marR="3762" marT="3762" marB="0" anchor="ctr">
                    <a:solidFill>
                      <a:srgbClr val="FF0000"/>
                    </a:solidFill>
                  </a:tcPr>
                </a:tc>
                <a:extLst>
                  <a:ext uri="{0D108BD9-81ED-4DB2-BD59-A6C34878D82A}">
                    <a16:rowId xmlns:a16="http://schemas.microsoft.com/office/drawing/2014/main" val="466283824"/>
                  </a:ext>
                </a:extLst>
              </a:tr>
              <a:tr h="510383">
                <a:tc>
                  <a:txBody>
                    <a:bodyPr/>
                    <a:lstStyle/>
                    <a:p>
                      <a:pPr algn="ctr"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900" b="0" i="0" u="none" strike="noStrike" dirty="0">
                          <a:solidFill>
                            <a:srgbClr val="000000"/>
                          </a:solidFill>
                          <a:effectLst/>
                          <a:latin typeface="Calibri" panose="020F0502020204030204" pitchFamily="34" charset="0"/>
                        </a:rPr>
                        <a:t>222</a:t>
                      </a:r>
                    </a:p>
                  </a:txBody>
                  <a:tcPr marL="3762" marR="3762" marT="3762" marB="0" anchor="ctr"/>
                </a:tc>
                <a:tc>
                  <a:txBody>
                    <a:bodyPr/>
                    <a:lstStyle/>
                    <a:p>
                      <a:pPr algn="l" fontAlgn="ctr"/>
                      <a:r>
                        <a:rPr lang="pl-PL" sz="900" b="0" i="0" u="none" strike="noStrike" dirty="0">
                          <a:solidFill>
                            <a:srgbClr val="000000"/>
                          </a:solidFill>
                          <a:effectLst/>
                          <a:latin typeface="Calibri" panose="020F0502020204030204" pitchFamily="34" charset="0"/>
                        </a:rPr>
                        <a:t>  Inwestycje w obiekty kultury powinny zachęcać do korzystania z funduszy prywatnych i zwiększać ich samowystarczalność finansową. Powinno to obejmować działania mające na celu wygenerowanie pewnych dochodów w celu wsparcia działań opracowywanych w ramach odnowionego dziedzictwa kulturowego lub obiektów kultury, które otrzymują wsparcie z EFRR, na przykład poprzez dywersyfikację i włączenie działań generujących dochód bezpośrednio przez dany obiekt lub pośrednio jako korzyści gospodarcze dla regionu.  Jest to zgodne z niedawnymi ustaleniami Trybunału Obrachunkowego dotyczącymi potrzeby zapewnienia skuteczności i stabilności finansowej inwestycji EFRR w obiekty kultury poprzez dywersyfikację źródeł dochodów własnych i większe uzależnienie od nich.</a:t>
                      </a:r>
                    </a:p>
                    <a:p>
                      <a:pPr algn="l"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endParaRPr lang="pl-PL" sz="1000" b="1" i="0" u="none" strike="noStrike" dirty="0">
                        <a:solidFill>
                          <a:srgbClr val="FF0000"/>
                        </a:solidFill>
                        <a:effectLst/>
                        <a:latin typeface="Calibri" panose="020F0502020204030204" pitchFamily="34" charset="0"/>
                      </a:endParaRPr>
                    </a:p>
                  </a:txBody>
                  <a:tcPr marL="3762" marR="3762" marT="3762" marB="0" anchor="ctr">
                    <a:solidFill>
                      <a:srgbClr val="FF0000"/>
                    </a:solidFill>
                  </a:tcPr>
                </a:tc>
                <a:extLst>
                  <a:ext uri="{0D108BD9-81ED-4DB2-BD59-A6C34878D82A}">
                    <a16:rowId xmlns:a16="http://schemas.microsoft.com/office/drawing/2014/main" val="2246396388"/>
                  </a:ext>
                </a:extLst>
              </a:tr>
              <a:tr h="510383">
                <a:tc>
                  <a:txBody>
                    <a:bodyPr/>
                    <a:lstStyle/>
                    <a:p>
                      <a:pPr algn="ctr"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900" b="0" i="0" u="none" strike="noStrike" dirty="0">
                          <a:solidFill>
                            <a:srgbClr val="000000"/>
                          </a:solidFill>
                          <a:effectLst/>
                          <a:latin typeface="Calibri" panose="020F0502020204030204" pitchFamily="34" charset="0"/>
                        </a:rPr>
                        <a:t>224</a:t>
                      </a:r>
                    </a:p>
                  </a:txBody>
                  <a:tcPr marL="3762" marR="3762" marT="3762" marB="0" anchor="ctr"/>
                </a:tc>
                <a:tc>
                  <a:txBody>
                    <a:bodyPr/>
                    <a:lstStyle/>
                    <a:p>
                      <a:pPr algn="l" fontAlgn="ctr"/>
                      <a:r>
                        <a:rPr lang="pl-PL" sz="900" b="0" i="0" u="none" strike="noStrike" dirty="0">
                          <a:solidFill>
                            <a:srgbClr val="000000"/>
                          </a:solidFill>
                          <a:effectLst/>
                          <a:latin typeface="Calibri" panose="020F0502020204030204" pitchFamily="34" charset="0"/>
                        </a:rPr>
                        <a:t>Proszę dodać wskaźniki społeczne, np. związane z tworzeniem nowych miejsc pracy, poprawą dostępności obiektów.</a:t>
                      </a:r>
                    </a:p>
                    <a:p>
                      <a:pPr algn="l"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pl-PL" sz="1000" b="1" i="0" u="none" strike="noStrike" kern="1200" cap="none" spc="0" normalizeH="0" baseline="0" noProof="0" dirty="0">
                          <a:ln>
                            <a:noFill/>
                          </a:ln>
                          <a:solidFill>
                            <a:prstClr val="white"/>
                          </a:solidFill>
                          <a:effectLst/>
                          <a:uLnTx/>
                          <a:uFillTx/>
                          <a:latin typeface="+mn-lt"/>
                          <a:ea typeface="+mn-ea"/>
                          <a:cs typeface="+mn-cs"/>
                        </a:rPr>
                        <a:t>Wskaźniki</a:t>
                      </a:r>
                    </a:p>
                    <a:p>
                      <a:pPr algn="ctr" fontAlgn="ctr"/>
                      <a:endParaRPr lang="pl-PL" sz="1000" b="1" i="0" u="none" strike="noStrike" dirty="0">
                        <a:solidFill>
                          <a:srgbClr val="FF0000"/>
                        </a:solidFill>
                        <a:effectLst/>
                        <a:latin typeface="Calibri" panose="020F0502020204030204" pitchFamily="34" charset="0"/>
                      </a:endParaRPr>
                    </a:p>
                  </a:txBody>
                  <a:tcPr marL="3762" marR="3762" marT="3762" marB="0" anchor="ctr">
                    <a:solidFill>
                      <a:srgbClr val="FF0000"/>
                    </a:solidFill>
                  </a:tcPr>
                </a:tc>
                <a:extLst>
                  <a:ext uri="{0D108BD9-81ED-4DB2-BD59-A6C34878D82A}">
                    <a16:rowId xmlns:a16="http://schemas.microsoft.com/office/drawing/2014/main" val="4293834301"/>
                  </a:ext>
                </a:extLst>
              </a:tr>
              <a:tr h="510383">
                <a:tc>
                  <a:txBody>
                    <a:bodyPr/>
                    <a:lstStyle/>
                    <a:p>
                      <a:pPr algn="ctr"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900" b="0" i="0" u="none" strike="noStrike" dirty="0">
                          <a:solidFill>
                            <a:srgbClr val="000000"/>
                          </a:solidFill>
                          <a:effectLst/>
                          <a:latin typeface="Calibri" panose="020F0502020204030204" pitchFamily="34" charset="0"/>
                        </a:rPr>
                        <a:t>226</a:t>
                      </a:r>
                    </a:p>
                  </a:txBody>
                  <a:tcPr marL="3762" marR="3762" marT="3762" marB="0" anchor="ctr"/>
                </a:tc>
                <a:tc>
                  <a:txBody>
                    <a:bodyPr/>
                    <a:lstStyle/>
                    <a:p>
                      <a:pPr algn="l" fontAlgn="ctr"/>
                      <a:r>
                        <a:rPr lang="pl-PL" sz="1000" b="0" i="0" u="none" strike="noStrike" dirty="0">
                          <a:solidFill>
                            <a:srgbClr val="000000"/>
                          </a:solidFill>
                          <a:effectLst/>
                          <a:latin typeface="Calibri" panose="020F0502020204030204" pitchFamily="34" charset="0"/>
                        </a:rPr>
                        <a:t>Kultura – niekomercyjne inwestycje publiczne promujące zachowanie i ochronę dziedzictwa kulturowego oraz poprawę dostępu do usług społecznych w dziedzinie kultury będą wspierane za pomocą dotacji. Działalność nastawiona na zysk, prowadzona przez lokalnych przedsiębiorców lub podmioty publiczne świadczące płatne usługi na rzecz obywateli, powinna być wspierana za pomocą instrumentów finansowych. </a:t>
                      </a:r>
                    </a:p>
                    <a:p>
                      <a:pPr algn="l" fontAlgn="ctr"/>
                      <a:endParaRPr lang="pl-PL"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endParaRPr lang="pl-PL" sz="1000" b="1" i="0" u="none" strike="noStrike" dirty="0">
                        <a:solidFill>
                          <a:srgbClr val="FF0000"/>
                        </a:solidFill>
                        <a:effectLst/>
                        <a:latin typeface="Calibri" panose="020F0502020204030204" pitchFamily="34" charset="0"/>
                      </a:endParaRPr>
                    </a:p>
                  </a:txBody>
                  <a:tcPr marL="3762" marR="3762" marT="3762" marB="0" anchor="ctr">
                    <a:solidFill>
                      <a:srgbClr val="FF0000"/>
                    </a:solidFill>
                  </a:tcPr>
                </a:tc>
                <a:extLst>
                  <a:ext uri="{0D108BD9-81ED-4DB2-BD59-A6C34878D82A}">
                    <a16:rowId xmlns:a16="http://schemas.microsoft.com/office/drawing/2014/main" val="1467806671"/>
                  </a:ext>
                </a:extLst>
              </a:tr>
              <a:tr h="510383">
                <a:tc>
                  <a:txBody>
                    <a:bodyPr/>
                    <a:lstStyle/>
                    <a:p>
                      <a:pPr algn="ctr"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900" b="0" i="0" u="none" strike="noStrike" dirty="0">
                          <a:solidFill>
                            <a:srgbClr val="000000"/>
                          </a:solidFill>
                          <a:effectLst/>
                          <a:latin typeface="Calibri" panose="020F0502020204030204" pitchFamily="34" charset="0"/>
                        </a:rPr>
                        <a:t>227</a:t>
                      </a:r>
                    </a:p>
                  </a:txBody>
                  <a:tcPr marL="3762" marR="3762" marT="3762" marB="0" anchor="ctr"/>
                </a:tc>
                <a:tc>
                  <a:txBody>
                    <a:bodyPr/>
                    <a:lstStyle/>
                    <a:p>
                      <a:pPr algn="l" fontAlgn="ctr"/>
                      <a:r>
                        <a:rPr lang="pl-PL" sz="900" b="0" i="0" u="none" strike="noStrike" dirty="0">
                          <a:solidFill>
                            <a:srgbClr val="000000"/>
                          </a:solidFill>
                          <a:effectLst/>
                          <a:latin typeface="Calibri" panose="020F0502020204030204" pitchFamily="34" charset="0"/>
                        </a:rPr>
                        <a:t>Turystyka – działalność niekomercyjna wspierająca turystykę, realizowana przez podmioty publiczne, organizacje pożytku publicznego lub przedsiębiorstwa społeczne, będzie wspierana przez dotacje. Inwestycje w publiczną, ogólnie dostępną infrastrukturę staną się podstawą rozwoju MŚP działających w branży turystycznej. Takie inwestycje MŚP mogą być wspierane w ramach CP 1 za pomocą instrumentów finansowych. Wsparcie projektów mających na celu generowanie dochodów (np. poprzez pobieranie opłat od turystów), a nie tylko poprawę dostępności dla osób niepełnosprawnych, będzie wspierane w formie zwrotnej.</a:t>
                      </a:r>
                    </a:p>
                    <a:p>
                      <a:pPr algn="l"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pl-PL" sz="1000" b="1" i="0" u="none" strike="noStrike" dirty="0">
                          <a:solidFill>
                            <a:schemeClr val="bg1"/>
                          </a:solidFill>
                          <a:effectLst/>
                          <a:latin typeface="Calibri" panose="020F0502020204030204" pitchFamily="34" charset="0"/>
                        </a:rPr>
                        <a:t>Formy wsparcia</a:t>
                      </a:r>
                    </a:p>
                    <a:p>
                      <a:pPr algn="ctr" fontAlgn="ctr"/>
                      <a:endParaRPr lang="pl-PL" sz="1000" b="1" i="0" u="none" strike="noStrike" dirty="0">
                        <a:solidFill>
                          <a:srgbClr val="FF0000"/>
                        </a:solidFill>
                        <a:effectLst/>
                        <a:latin typeface="Calibri" panose="020F0502020204030204" pitchFamily="34" charset="0"/>
                      </a:endParaRPr>
                    </a:p>
                  </a:txBody>
                  <a:tcPr marL="3762" marR="3762" marT="3762" marB="0" anchor="ctr">
                    <a:solidFill>
                      <a:srgbClr val="FF0000"/>
                    </a:solidFill>
                  </a:tcPr>
                </a:tc>
                <a:extLst>
                  <a:ext uri="{0D108BD9-81ED-4DB2-BD59-A6C34878D82A}">
                    <a16:rowId xmlns:a16="http://schemas.microsoft.com/office/drawing/2014/main" val="3614202537"/>
                  </a:ext>
                </a:extLst>
              </a:tr>
            </a:tbl>
          </a:graphicData>
        </a:graphic>
      </p:graphicFrame>
    </p:spTree>
    <p:extLst>
      <p:ext uri="{BB962C8B-B14F-4D97-AF65-F5344CB8AC3E}">
        <p14:creationId xmlns:p14="http://schemas.microsoft.com/office/powerpoint/2010/main" val="152488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sp>
        <p:nvSpPr>
          <p:cNvPr id="13" name="pole tekstowe 12">
            <a:extLst>
              <a:ext uri="{FF2B5EF4-FFF2-40B4-BE49-F238E27FC236}">
                <a16:creationId xmlns:a16="http://schemas.microsoft.com/office/drawing/2014/main" id="{9063BE34-8BBE-8CF6-F102-D65C95D33D05}"/>
              </a:ext>
            </a:extLst>
          </p:cNvPr>
          <p:cNvSpPr txBox="1"/>
          <p:nvPr/>
        </p:nvSpPr>
        <p:spPr>
          <a:xfrm>
            <a:off x="380892" y="107971"/>
            <a:ext cx="11250706" cy="738664"/>
          </a:xfrm>
          <a:prstGeom prst="rect">
            <a:avLst/>
          </a:prstGeom>
          <a:noFill/>
        </p:spPr>
        <p:txBody>
          <a:bodyPr wrap="square">
            <a:spAutoFit/>
          </a:bodyPr>
          <a:lstStyle/>
          <a:p>
            <a:pPr algn="ctr"/>
            <a:r>
              <a:rPr lang="pl-PL" sz="2400" dirty="0"/>
              <a:t>Najważniejsze uwagi w podziale na zakres tematyczny FEDS 2021- 2027</a:t>
            </a:r>
          </a:p>
          <a:p>
            <a:pPr algn="ctr"/>
            <a:endParaRPr lang="pl-PL" b="1" dirty="0"/>
          </a:p>
        </p:txBody>
      </p:sp>
      <p:graphicFrame>
        <p:nvGraphicFramePr>
          <p:cNvPr id="4" name="Tabela 3">
            <a:extLst>
              <a:ext uri="{FF2B5EF4-FFF2-40B4-BE49-F238E27FC236}">
                <a16:creationId xmlns:a16="http://schemas.microsoft.com/office/drawing/2014/main" id="{7238414B-010A-17AD-B977-687E229BEBF3}"/>
              </a:ext>
            </a:extLst>
          </p:cNvPr>
          <p:cNvGraphicFramePr>
            <a:graphicFrameLocks noGrp="1"/>
          </p:cNvGraphicFramePr>
          <p:nvPr>
            <p:extLst>
              <p:ext uri="{D42A27DB-BD31-4B8C-83A1-F6EECF244321}">
                <p14:modId xmlns:p14="http://schemas.microsoft.com/office/powerpoint/2010/main" val="1957073412"/>
              </p:ext>
            </p:extLst>
          </p:nvPr>
        </p:nvGraphicFramePr>
        <p:xfrm>
          <a:off x="380891" y="538682"/>
          <a:ext cx="11250707" cy="5851610"/>
        </p:xfrm>
        <a:graphic>
          <a:graphicData uri="http://schemas.openxmlformats.org/drawingml/2006/table">
            <a:tbl>
              <a:tblPr>
                <a:tableStyleId>{5C22544A-7EE6-4342-B048-85BDC9FD1C3A}</a:tableStyleId>
              </a:tblPr>
              <a:tblGrid>
                <a:gridCol w="99805">
                  <a:extLst>
                    <a:ext uri="{9D8B030D-6E8A-4147-A177-3AD203B41FA5}">
                      <a16:colId xmlns:a16="http://schemas.microsoft.com/office/drawing/2014/main" val="2952386206"/>
                    </a:ext>
                  </a:extLst>
                </a:gridCol>
                <a:gridCol w="352337">
                  <a:extLst>
                    <a:ext uri="{9D8B030D-6E8A-4147-A177-3AD203B41FA5}">
                      <a16:colId xmlns:a16="http://schemas.microsoft.com/office/drawing/2014/main" val="4251402004"/>
                    </a:ext>
                  </a:extLst>
                </a:gridCol>
                <a:gridCol w="9296977">
                  <a:extLst>
                    <a:ext uri="{9D8B030D-6E8A-4147-A177-3AD203B41FA5}">
                      <a16:colId xmlns:a16="http://schemas.microsoft.com/office/drawing/2014/main" val="3654571822"/>
                    </a:ext>
                  </a:extLst>
                </a:gridCol>
                <a:gridCol w="1501588">
                  <a:extLst>
                    <a:ext uri="{9D8B030D-6E8A-4147-A177-3AD203B41FA5}">
                      <a16:colId xmlns:a16="http://schemas.microsoft.com/office/drawing/2014/main" val="86273116"/>
                    </a:ext>
                  </a:extLst>
                </a:gridCol>
              </a:tblGrid>
              <a:tr h="170128">
                <a:tc gridSpan="4">
                  <a:txBody>
                    <a:bodyPr/>
                    <a:lstStyle/>
                    <a:p>
                      <a:pPr algn="ctr" fontAlgn="ctr"/>
                      <a:r>
                        <a:rPr lang="pl-PL" sz="1000" b="1" dirty="0">
                          <a:highlight>
                            <a:srgbClr val="FFFF00"/>
                          </a:highlight>
                        </a:rPr>
                        <a:t>Rozwój terytorialny</a:t>
                      </a:r>
                      <a:endParaRPr lang="pl-PL" sz="1000" b="1" i="0" u="none" strike="noStrike" dirty="0">
                        <a:solidFill>
                          <a:srgbClr val="000000"/>
                        </a:solidFill>
                        <a:effectLst/>
                        <a:highlight>
                          <a:srgbClr val="FFFF00"/>
                        </a:highlight>
                        <a:latin typeface="Calibri" panose="020F0502020204030204" pitchFamily="34" charset="0"/>
                      </a:endParaRPr>
                    </a:p>
                  </a:txBody>
                  <a:tcPr marL="3762" marR="3762" marT="3762" marB="0" anchor="ct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2126469604"/>
                  </a:ext>
                </a:extLst>
              </a:tr>
              <a:tr h="170128">
                <a:tc>
                  <a:txBody>
                    <a:bodyPr/>
                    <a:lstStyle/>
                    <a:p>
                      <a:pPr algn="ctr" fontAlgn="ctr"/>
                      <a:endParaRPr lang="pl-PL" sz="1000" b="1"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u="none" strike="noStrike">
                          <a:effectLst/>
                        </a:rPr>
                        <a:t>nr uwagi</a:t>
                      </a:r>
                      <a:endParaRPr lang="pl-PL" sz="1000" b="1" i="0" u="none" strike="noStrike">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u="none" strike="noStrike" dirty="0">
                          <a:effectLst/>
                        </a:rPr>
                        <a:t>TREŚĆ UWAGI</a:t>
                      </a:r>
                      <a:endParaRPr lang="pl-PL" sz="1000" b="1"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u="none" strike="noStrike" dirty="0">
                          <a:effectLst/>
                        </a:rPr>
                        <a:t>KLASYFIKACJA</a:t>
                      </a:r>
                    </a:p>
                  </a:txBody>
                  <a:tcPr marL="3762" marR="3762" marT="3762" marB="0" anchor="ctr"/>
                </a:tc>
                <a:extLst>
                  <a:ext uri="{0D108BD9-81ED-4DB2-BD59-A6C34878D82A}">
                    <a16:rowId xmlns:a16="http://schemas.microsoft.com/office/drawing/2014/main" val="723023109"/>
                  </a:ext>
                </a:extLst>
              </a:tr>
              <a:tr h="510383">
                <a:tc>
                  <a:txBody>
                    <a:bodyPr/>
                    <a:lstStyle/>
                    <a:p>
                      <a:pPr algn="ctr"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900" u="none" strike="noStrike" dirty="0">
                          <a:effectLst/>
                        </a:rPr>
                        <a:t>229</a:t>
                      </a: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l" fontAlgn="ctr"/>
                      <a:r>
                        <a:rPr lang="pl-PL" sz="900" u="none" strike="noStrike" dirty="0">
                          <a:effectLst/>
                        </a:rPr>
                        <a:t> Zob. dokumenty strategiczne UE dotyczące kultury i turystyki, a także sprawozdanie Europejskiego Trybunału Obrachunkowego w sprawie kultury nr 08/2020 i turystyki 27/2021, co potwierdza, że interwencje w tym obszarze zapewnią stabilność finansową (długoterminową rentowność) i odporność na kryzysy w perspektywie długoterminowej (za pomocą innowacyjnych rozwiązań, dywersyfikacji dochodów i usług, cyfryzacji). Projekty muszą być koordynowane z projektami na obszarach sąsiadujących, unikając powielania działań i konkurencji</a:t>
                      </a:r>
                    </a:p>
                    <a:p>
                      <a:pPr algn="l" fontAlgn="ctr"/>
                      <a:endParaRPr lang="pl-PL" sz="900" u="none" strike="noStrike" dirty="0">
                        <a:effectLst/>
                      </a:endParaRPr>
                    </a:p>
                    <a:p>
                      <a:pPr algn="l" fontAlgn="ctr"/>
                      <a:endParaRPr lang="pl-PL" sz="900" u="none" strike="noStrike" dirty="0">
                        <a:effectLst/>
                      </a:endParaRPr>
                    </a:p>
                  </a:txBody>
                  <a:tcPr marL="3762" marR="3762" marT="3762" marB="0" anchor="ctr"/>
                </a:tc>
                <a:tc>
                  <a:txBody>
                    <a:bodyPr/>
                    <a:lstStyle/>
                    <a:p>
                      <a:pPr algn="ctr" fontAlgn="ctr"/>
                      <a:endParaRPr lang="pl-PL" sz="1000" b="0" i="0" u="none" strike="noStrike" dirty="0">
                        <a:solidFill>
                          <a:schemeClr val="accent6">
                            <a:lumMod val="75000"/>
                          </a:schemeClr>
                        </a:solidFill>
                        <a:effectLst/>
                        <a:latin typeface="Calibri" panose="020F0502020204030204" pitchFamily="34" charset="0"/>
                      </a:endParaRPr>
                    </a:p>
                  </a:txBody>
                  <a:tcPr marL="3762" marR="3762" marT="3762" marB="0" anchor="ctr">
                    <a:solidFill>
                      <a:srgbClr val="00B050"/>
                    </a:solidFill>
                  </a:tcPr>
                </a:tc>
                <a:extLst>
                  <a:ext uri="{0D108BD9-81ED-4DB2-BD59-A6C34878D82A}">
                    <a16:rowId xmlns:a16="http://schemas.microsoft.com/office/drawing/2014/main" val="753683232"/>
                  </a:ext>
                </a:extLst>
              </a:tr>
              <a:tr h="363978">
                <a:tc>
                  <a:txBody>
                    <a:bodyPr/>
                    <a:lstStyle/>
                    <a:p>
                      <a:pPr algn="ctr"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900" u="none" strike="noStrike" dirty="0">
                          <a:effectLst/>
                        </a:rPr>
                        <a:t>231</a:t>
                      </a: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l" fontAlgn="ctr"/>
                      <a:r>
                        <a:rPr lang="pl-PL" sz="1000" b="0" i="0" u="none" strike="noStrike" dirty="0">
                          <a:solidFill>
                            <a:srgbClr val="000000"/>
                          </a:solidFill>
                          <a:effectLst/>
                          <a:latin typeface="Calibri" panose="020F0502020204030204" pitchFamily="34" charset="0"/>
                        </a:rPr>
                        <a:t>  W jaki sposób wsparcie dla kultury i turystyki będzie koordynowane w CP 4 i CP 5 (np. w obu celach wymieniono inwestycje w szlaki turystyczne i ścieżki rowerowe)? Proszę określić, co chcieliby Państwo poprzeć w tym względzie w CP 5, w tym co należy rozumieć pod pojęciem „infrastruktury towarzyszącej”, miejsc odpoczynku i rekreacji. </a:t>
                      </a:r>
                    </a:p>
                    <a:p>
                      <a:pPr algn="l" fontAlgn="ctr"/>
                      <a:endParaRPr lang="pl-PL"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endParaRPr lang="pl-PL" sz="1000" b="0" i="0" u="none" strike="noStrike" dirty="0">
                        <a:solidFill>
                          <a:schemeClr val="accent6">
                            <a:lumMod val="75000"/>
                          </a:schemeClr>
                        </a:solidFill>
                        <a:effectLst/>
                        <a:latin typeface="Calibri" panose="020F0502020204030204" pitchFamily="34" charset="0"/>
                      </a:endParaRPr>
                    </a:p>
                  </a:txBody>
                  <a:tcPr marL="3762" marR="3762" marT="3762" marB="0" anchor="ctr">
                    <a:solidFill>
                      <a:srgbClr val="00B050"/>
                    </a:solidFill>
                  </a:tcPr>
                </a:tc>
                <a:extLst>
                  <a:ext uri="{0D108BD9-81ED-4DB2-BD59-A6C34878D82A}">
                    <a16:rowId xmlns:a16="http://schemas.microsoft.com/office/drawing/2014/main" val="1852563032"/>
                  </a:ext>
                </a:extLst>
              </a:tr>
              <a:tr h="477262">
                <a:tc>
                  <a:txBody>
                    <a:bodyPr/>
                    <a:lstStyle/>
                    <a:p>
                      <a:pPr algn="ctr"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900" u="none" strike="noStrike" dirty="0">
                          <a:effectLst/>
                        </a:rPr>
                        <a:t>232</a:t>
                      </a: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l" fontAlgn="ctr"/>
                      <a:r>
                        <a:rPr lang="pl-PL" sz="1000" b="0" i="0" u="none" strike="noStrike" dirty="0">
                          <a:solidFill>
                            <a:srgbClr val="000000"/>
                          </a:solidFill>
                          <a:effectLst/>
                          <a:latin typeface="Calibri" panose="020F0502020204030204" pitchFamily="34" charset="0"/>
                        </a:rPr>
                        <a:t>  ZIT i inne narzędzia terytorialne będą wykorzystywane do wspierania siedmiu obszarów funkcjonalnych.  Proponujemy przeniesienie informacji na temat terytoriów docelowych i odpowiednich narzędzi terytorialnych do odpowiedniej sekcji. Zob. szczegółowe uwagi poniżej w tej sekcji.</a:t>
                      </a:r>
                    </a:p>
                  </a:txBody>
                  <a:tcPr marL="9525" marR="9525" marT="9525" marB="0" anchor="ctr"/>
                </a:tc>
                <a:tc>
                  <a:txBody>
                    <a:bodyPr/>
                    <a:lstStyle/>
                    <a:p>
                      <a:pPr algn="ctr" fontAlgn="ctr"/>
                      <a:endParaRPr lang="pl-PL" sz="1000" b="0" i="0" u="none" strike="noStrike" dirty="0">
                        <a:solidFill>
                          <a:schemeClr val="accent6">
                            <a:lumMod val="75000"/>
                          </a:schemeClr>
                        </a:solidFill>
                        <a:effectLst/>
                        <a:latin typeface="Calibri" panose="020F0502020204030204" pitchFamily="34" charset="0"/>
                      </a:endParaRPr>
                    </a:p>
                  </a:txBody>
                  <a:tcPr marL="3762" marR="3762" marT="3762" marB="0" anchor="ctr">
                    <a:solidFill>
                      <a:srgbClr val="00B050"/>
                    </a:solidFill>
                  </a:tcPr>
                </a:tc>
                <a:extLst>
                  <a:ext uri="{0D108BD9-81ED-4DB2-BD59-A6C34878D82A}">
                    <a16:rowId xmlns:a16="http://schemas.microsoft.com/office/drawing/2014/main" val="2346683707"/>
                  </a:ext>
                </a:extLst>
              </a:tr>
              <a:tr h="641651">
                <a:tc>
                  <a:txBody>
                    <a:bodyPr/>
                    <a:lstStyle/>
                    <a:p>
                      <a:pPr algn="ctr"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900" u="none" strike="noStrike" dirty="0">
                          <a:effectLst/>
                        </a:rPr>
                        <a:t>236</a:t>
                      </a: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l" fontAlgn="ctr"/>
                      <a:r>
                        <a:rPr lang="pl-PL" sz="1000" b="0" i="0" u="none" strike="noStrike" dirty="0">
                          <a:solidFill>
                            <a:srgbClr val="000000"/>
                          </a:solidFill>
                          <a:effectLst/>
                          <a:latin typeface="Calibri" panose="020F0502020204030204" pitchFamily="34" charset="0"/>
                        </a:rPr>
                        <a:t>  [Infrastruktura drogowa] Proszę zauważyć, że drogi lub parkingi nie mogą być wspierane jako samodzielne projekty. Proszę uwzględnić w programie następujące zastrzeżenie, które zostało uzgodnione w AP w odniesieniu do CP 5:</a:t>
                      </a:r>
                    </a:p>
                    <a:p>
                      <a:pPr algn="l" fontAlgn="ctr"/>
                      <a:r>
                        <a:rPr lang="pl-PL" sz="1000" b="0" i="0" u="none" strike="noStrike" dirty="0">
                          <a:solidFill>
                            <a:srgbClr val="000000"/>
                          </a:solidFill>
                          <a:effectLst/>
                          <a:latin typeface="Calibri" panose="020F0502020204030204" pitchFamily="34" charset="0"/>
                        </a:rPr>
                        <a:t>PL: „W ramach celu Polityki 5 Nie zdobycie środków własnych dotyczących inwestycji infrastrukturalnych (w tym parkingi), Chyba że -jeden nieodłączny element modułowy, niezwiązany z jednym </a:t>
                      </a:r>
                      <a:r>
                        <a:rPr lang="pl-PL" sz="1000" b="0" i="0" u="none" strike="noStrike" dirty="0" err="1">
                          <a:solidFill>
                            <a:srgbClr val="000000"/>
                          </a:solidFill>
                          <a:effectLst/>
                          <a:latin typeface="Calibri" panose="020F0502020204030204" pitchFamily="34" charset="0"/>
                        </a:rPr>
                        <a:t>unijnymm</a:t>
                      </a:r>
                      <a:r>
                        <a:rPr lang="pl-PL" sz="1000" b="0" i="0" u="none" strike="noStrike" dirty="0">
                          <a:solidFill>
                            <a:srgbClr val="000000"/>
                          </a:solidFill>
                          <a:effectLst/>
                          <a:latin typeface="Calibri" panose="020F0502020204030204" pitchFamily="34" charset="0"/>
                        </a:rPr>
                        <a:t> elementem tego projektu, a ich ramię koszt nie przekracza 15 % kosztów &amp; operacji. Projekty te niestacjonarne dla Budowy nowych dróg lub parkingów, i – w odniesieniu do w odniesieniu do kapitałów – zasad lub uszkodzeń, ani niefunkcjonowanie w krajach związkowych Inny sposób przyczyniać się do sadzenia ruchu Samochodowego.”</a:t>
                      </a:r>
                    </a:p>
                    <a:p>
                      <a:pPr algn="l" fontAlgn="ctr"/>
                      <a:r>
                        <a:rPr lang="pl-PL" sz="1000" b="0" i="0" u="none" strike="noStrike" dirty="0">
                          <a:solidFill>
                            <a:srgbClr val="000000"/>
                          </a:solidFill>
                          <a:effectLst/>
                          <a:latin typeface="Calibri" panose="020F0502020204030204" pitchFamily="34" charset="0"/>
                        </a:rPr>
                        <a:t>EN: „Cel polityki nr 5 nie będzie wspierał inwestycji w elementy infrastruktury drogowej (w tym parkingi), chyba że stanowią one integralną część większego projektu, nie stanowią dominującego elementu projektu, a ich koszt nie przekracza 15 % kosztów kwalifikowalnych operacji. W miastach projekty te nie obejmują budowy nowych dróg lub parkingów ani, w stosunku do istniejących, zwiększenia ich przepustowości, ani w żaden inny sposób nie przyczyniają się do zwiększenia ruchu samochodowego.”</a:t>
                      </a:r>
                    </a:p>
                    <a:p>
                      <a:pPr algn="l" fontAlgn="ctr"/>
                      <a:endParaRPr lang="pl-PL"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endParaRPr lang="pl-PL" sz="1000" b="0" i="0" u="none" strike="noStrike" dirty="0">
                        <a:solidFill>
                          <a:schemeClr val="accent6">
                            <a:lumMod val="75000"/>
                          </a:schemeClr>
                        </a:solidFill>
                        <a:effectLst/>
                        <a:latin typeface="Calibri" panose="020F0502020204030204" pitchFamily="34" charset="0"/>
                      </a:endParaRPr>
                    </a:p>
                  </a:txBody>
                  <a:tcPr marL="3762" marR="3762" marT="3762" marB="0" anchor="ctr">
                    <a:solidFill>
                      <a:srgbClr val="00B050"/>
                    </a:solidFill>
                  </a:tcPr>
                </a:tc>
                <a:extLst>
                  <a:ext uri="{0D108BD9-81ED-4DB2-BD59-A6C34878D82A}">
                    <a16:rowId xmlns:a16="http://schemas.microsoft.com/office/drawing/2014/main" val="3855441354"/>
                  </a:ext>
                </a:extLst>
              </a:tr>
              <a:tr h="510383">
                <a:tc>
                  <a:txBody>
                    <a:bodyPr/>
                    <a:lstStyle/>
                    <a:p>
                      <a:pPr algn="ctr"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900" u="none" strike="noStrike" dirty="0">
                          <a:effectLst/>
                        </a:rPr>
                        <a:t>230</a:t>
                      </a: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l" fontAlgn="ctr"/>
                      <a:r>
                        <a:rPr lang="pl-PL" sz="900" u="none" strike="noStrike" dirty="0">
                          <a:effectLst/>
                        </a:rPr>
                        <a:t>   Wszelkie interwencje EFRR, które mają wpływ na dziedzictwo kulturowe, biorąc pod uwagę zidentyfikowane potrzeby w zakresie kultury i infrastruktury dziedzictwa kulturowego, powinny być zgodne z najlepszymi praktykami. W związku z tym wszystkie tego rodzaju projekty powinny być zgodne z dokumentem „Europejskie zasady jakości interwencji finansowanych przez UE o potencjalnym wpływie na dziedzictwo kulturowe” opracowanym przez ICOMOS. Dokument ten można znaleźć pod następującym adresem: https://openarchive.icomos.org/id/eprint/2436/1/EUQS_revised-2020_EN_ebook.pdf W związku z tym proszę zapoznać się z tym dokumentem w programie i postępować zgodnie z wytycznymi zawartymi w dokumencie (na końcu dokumentu znajduje się lista kontrolna, która jest przydatna przy programowaniu). Ponadto „zasady jakości” powinny znaleźć odzwierciedlenie na poziomie kryteriów wyboru projektów.</a:t>
                      </a:r>
                    </a:p>
                    <a:p>
                      <a:pPr algn="l"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endParaRPr lang="pl-PL" sz="1000" b="1" i="0" u="none" strike="noStrike" dirty="0">
                        <a:solidFill>
                          <a:srgbClr val="FF0000"/>
                        </a:solidFill>
                        <a:effectLst/>
                        <a:latin typeface="Calibri" panose="020F0502020204030204" pitchFamily="34" charset="0"/>
                      </a:endParaRPr>
                    </a:p>
                  </a:txBody>
                  <a:tcPr marL="3762" marR="3762" marT="3762" marB="0" anchor="ctr">
                    <a:solidFill>
                      <a:schemeClr val="accent6"/>
                    </a:solidFill>
                  </a:tcPr>
                </a:tc>
                <a:extLst>
                  <a:ext uri="{0D108BD9-81ED-4DB2-BD59-A6C34878D82A}">
                    <a16:rowId xmlns:a16="http://schemas.microsoft.com/office/drawing/2014/main" val="466283824"/>
                  </a:ext>
                </a:extLst>
              </a:tr>
              <a:tr h="510383">
                <a:tc>
                  <a:txBody>
                    <a:bodyPr/>
                    <a:lstStyle/>
                    <a:p>
                      <a:pPr algn="ctr"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900" b="0" i="0" u="none" strike="noStrike" dirty="0">
                          <a:solidFill>
                            <a:srgbClr val="000000"/>
                          </a:solidFill>
                          <a:effectLst/>
                          <a:latin typeface="Calibri" panose="020F0502020204030204" pitchFamily="34" charset="0"/>
                        </a:rPr>
                        <a:t>233</a:t>
                      </a:r>
                    </a:p>
                  </a:txBody>
                  <a:tcPr marL="3762" marR="3762" marT="3762" marB="0" anchor="ctr"/>
                </a:tc>
                <a:tc>
                  <a:txBody>
                    <a:bodyPr/>
                    <a:lstStyle/>
                    <a:p>
                      <a:pPr algn="l" fontAlgn="ctr"/>
                      <a:r>
                        <a:rPr lang="pl-PL" sz="900" b="0" i="0" u="none" strike="noStrike" dirty="0">
                          <a:solidFill>
                            <a:srgbClr val="000000"/>
                          </a:solidFill>
                          <a:effectLst/>
                          <a:latin typeface="Calibri" panose="020F0502020204030204" pitchFamily="34" charset="0"/>
                        </a:rPr>
                        <a:t>    Proszę wyjaśnić następujące zdanie: „W ramach tego celu projekty mogą być również finansowane zgodnie z innymi celami polityki spójności (CP1-4, CP6)”. Czy odnosi się to do wkładu zaprogramowanego w ramach innych procedur, czy też do możliwości wprowadzenia nowych działań i obszarów interwencji w ramach CS5.1 w drodze późniejszej zmiany programu. Jeśli drugie, proszę wyjaśnić komplementarność z podobnym wsparciem planowanym w ramach pozostałych SO (w tym wkładami ZIT).</a:t>
                      </a:r>
                    </a:p>
                    <a:p>
                      <a:pPr algn="l"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endParaRPr lang="pl-PL" sz="1000" b="1" i="0" u="none" strike="noStrike" dirty="0">
                        <a:solidFill>
                          <a:srgbClr val="FF0000"/>
                        </a:solidFill>
                        <a:effectLst/>
                        <a:latin typeface="Calibri" panose="020F0502020204030204" pitchFamily="34" charset="0"/>
                      </a:endParaRPr>
                    </a:p>
                  </a:txBody>
                  <a:tcPr marL="3762" marR="3762" marT="3762" marB="0" anchor="ctr">
                    <a:solidFill>
                      <a:schemeClr val="accent6"/>
                    </a:solidFill>
                  </a:tcPr>
                </a:tc>
                <a:extLst>
                  <a:ext uri="{0D108BD9-81ED-4DB2-BD59-A6C34878D82A}">
                    <a16:rowId xmlns:a16="http://schemas.microsoft.com/office/drawing/2014/main" val="2246396388"/>
                  </a:ext>
                </a:extLst>
              </a:tr>
              <a:tr h="510383">
                <a:tc>
                  <a:txBody>
                    <a:bodyPr/>
                    <a:lstStyle/>
                    <a:p>
                      <a:pPr algn="ctr"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900" b="0" i="0" u="none" strike="noStrike" dirty="0">
                          <a:solidFill>
                            <a:srgbClr val="000000"/>
                          </a:solidFill>
                          <a:effectLst/>
                          <a:latin typeface="Calibri" panose="020F0502020204030204" pitchFamily="34" charset="0"/>
                        </a:rPr>
                        <a:t>235</a:t>
                      </a:r>
                    </a:p>
                  </a:txBody>
                  <a:tcPr marL="3762" marR="3762" marT="3762" marB="0" anchor="ctr"/>
                </a:tc>
                <a:tc>
                  <a:txBody>
                    <a:bodyPr/>
                    <a:lstStyle/>
                    <a:p>
                      <a:pPr algn="l" fontAlgn="ctr"/>
                      <a:r>
                        <a:rPr lang="pl-PL" sz="900" b="0" i="0" u="none" strike="noStrike" dirty="0">
                          <a:solidFill>
                            <a:srgbClr val="000000"/>
                          </a:solidFill>
                          <a:effectLst/>
                          <a:latin typeface="Calibri" panose="020F0502020204030204" pitchFamily="34" charset="0"/>
                        </a:rPr>
                        <a:t>W odniesieniu do rewitalizacji proszę uwzględnić w programie następujący zapis: PL: W projektach rewitalizacji podmiotów gospodarczych nieruchomych o zajmowaniu i rozwoju Zielonej Infrastruktury, części drzew, w całym cyklu projektowym, w tym ze względu na to, że chodzi o bazę standardową zieleni. Mac na uwadze dostosowawcze do Miejskiego dojściowego dojście do kaskadowego. EN W projektach rewitalizacji należy zwrócić szczególną uwagę na zachowanie i rozwój zielonej infrastruktury, w szczególności ochrony drzew, w całym cyklu projektu, w tym poprzez stosowanie norm ochrony środowiska. Mając na uwadze konieczność dostosowania obszarów miejskich do zmian klimatycznych, należy również podjąć wysiłki na rzecz zwiększenia powierzchni czynnych biologicznie i uniknięcia tworzenia powierzchni zamkniętych</a:t>
                      </a:r>
                    </a:p>
                    <a:p>
                      <a:pPr algn="l"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endParaRPr lang="pl-PL" sz="1000" b="1" i="0" u="none" strike="noStrike" dirty="0">
                        <a:solidFill>
                          <a:srgbClr val="FF0000"/>
                        </a:solidFill>
                        <a:effectLst/>
                        <a:latin typeface="Calibri" panose="020F0502020204030204" pitchFamily="34" charset="0"/>
                      </a:endParaRPr>
                    </a:p>
                  </a:txBody>
                  <a:tcPr marL="3762" marR="3762" marT="3762" marB="0" anchor="ctr">
                    <a:solidFill>
                      <a:srgbClr val="00B050"/>
                    </a:solidFill>
                  </a:tcPr>
                </a:tc>
                <a:extLst>
                  <a:ext uri="{0D108BD9-81ED-4DB2-BD59-A6C34878D82A}">
                    <a16:rowId xmlns:a16="http://schemas.microsoft.com/office/drawing/2014/main" val="4293834301"/>
                  </a:ext>
                </a:extLst>
              </a:tr>
            </a:tbl>
          </a:graphicData>
        </a:graphic>
      </p:graphicFrame>
    </p:spTree>
    <p:extLst>
      <p:ext uri="{BB962C8B-B14F-4D97-AF65-F5344CB8AC3E}">
        <p14:creationId xmlns:p14="http://schemas.microsoft.com/office/powerpoint/2010/main" val="3500297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sp>
        <p:nvSpPr>
          <p:cNvPr id="13" name="pole tekstowe 12">
            <a:extLst>
              <a:ext uri="{FF2B5EF4-FFF2-40B4-BE49-F238E27FC236}">
                <a16:creationId xmlns:a16="http://schemas.microsoft.com/office/drawing/2014/main" id="{9063BE34-8BBE-8CF6-F102-D65C95D33D05}"/>
              </a:ext>
            </a:extLst>
          </p:cNvPr>
          <p:cNvSpPr txBox="1"/>
          <p:nvPr/>
        </p:nvSpPr>
        <p:spPr>
          <a:xfrm>
            <a:off x="380892" y="107971"/>
            <a:ext cx="11250706" cy="738664"/>
          </a:xfrm>
          <a:prstGeom prst="rect">
            <a:avLst/>
          </a:prstGeom>
          <a:noFill/>
        </p:spPr>
        <p:txBody>
          <a:bodyPr wrap="square">
            <a:spAutoFit/>
          </a:bodyPr>
          <a:lstStyle/>
          <a:p>
            <a:pPr algn="ctr"/>
            <a:r>
              <a:rPr lang="pl-PL" sz="2400" dirty="0"/>
              <a:t>Najważniejsze uwagi w podziale na zakres tematyczny FEDS 2021- 2027</a:t>
            </a:r>
          </a:p>
          <a:p>
            <a:pPr algn="ctr"/>
            <a:endParaRPr lang="pl-PL" b="1" dirty="0"/>
          </a:p>
        </p:txBody>
      </p:sp>
      <p:graphicFrame>
        <p:nvGraphicFramePr>
          <p:cNvPr id="4" name="Tabela 3">
            <a:extLst>
              <a:ext uri="{FF2B5EF4-FFF2-40B4-BE49-F238E27FC236}">
                <a16:creationId xmlns:a16="http://schemas.microsoft.com/office/drawing/2014/main" id="{7238414B-010A-17AD-B977-687E229BEBF3}"/>
              </a:ext>
            </a:extLst>
          </p:cNvPr>
          <p:cNvGraphicFramePr>
            <a:graphicFrameLocks noGrp="1"/>
          </p:cNvGraphicFramePr>
          <p:nvPr>
            <p:extLst>
              <p:ext uri="{D42A27DB-BD31-4B8C-83A1-F6EECF244321}">
                <p14:modId xmlns:p14="http://schemas.microsoft.com/office/powerpoint/2010/main" val="4036060146"/>
              </p:ext>
            </p:extLst>
          </p:nvPr>
        </p:nvGraphicFramePr>
        <p:xfrm>
          <a:off x="380891" y="974910"/>
          <a:ext cx="11250707" cy="5116464"/>
        </p:xfrm>
        <a:graphic>
          <a:graphicData uri="http://schemas.openxmlformats.org/drawingml/2006/table">
            <a:tbl>
              <a:tblPr>
                <a:tableStyleId>{5C22544A-7EE6-4342-B048-85BDC9FD1C3A}</a:tableStyleId>
              </a:tblPr>
              <a:tblGrid>
                <a:gridCol w="99805">
                  <a:extLst>
                    <a:ext uri="{9D8B030D-6E8A-4147-A177-3AD203B41FA5}">
                      <a16:colId xmlns:a16="http://schemas.microsoft.com/office/drawing/2014/main" val="2952386206"/>
                    </a:ext>
                  </a:extLst>
                </a:gridCol>
                <a:gridCol w="352337">
                  <a:extLst>
                    <a:ext uri="{9D8B030D-6E8A-4147-A177-3AD203B41FA5}">
                      <a16:colId xmlns:a16="http://schemas.microsoft.com/office/drawing/2014/main" val="4251402004"/>
                    </a:ext>
                  </a:extLst>
                </a:gridCol>
                <a:gridCol w="9296977">
                  <a:extLst>
                    <a:ext uri="{9D8B030D-6E8A-4147-A177-3AD203B41FA5}">
                      <a16:colId xmlns:a16="http://schemas.microsoft.com/office/drawing/2014/main" val="3654571822"/>
                    </a:ext>
                  </a:extLst>
                </a:gridCol>
                <a:gridCol w="1501588">
                  <a:extLst>
                    <a:ext uri="{9D8B030D-6E8A-4147-A177-3AD203B41FA5}">
                      <a16:colId xmlns:a16="http://schemas.microsoft.com/office/drawing/2014/main" val="86273116"/>
                    </a:ext>
                  </a:extLst>
                </a:gridCol>
              </a:tblGrid>
              <a:tr h="170128">
                <a:tc gridSpan="4">
                  <a:txBody>
                    <a:bodyPr/>
                    <a:lstStyle/>
                    <a:p>
                      <a:pPr algn="ctr" fontAlgn="ctr"/>
                      <a:r>
                        <a:rPr lang="pl-PL" sz="1000" b="1" dirty="0">
                          <a:highlight>
                            <a:srgbClr val="FFFF00"/>
                          </a:highlight>
                        </a:rPr>
                        <a:t>Rozwój terytorialny</a:t>
                      </a:r>
                      <a:endParaRPr lang="pl-PL" sz="1000" b="1" i="0" u="none" strike="noStrike" dirty="0">
                        <a:solidFill>
                          <a:srgbClr val="000000"/>
                        </a:solidFill>
                        <a:effectLst/>
                        <a:highlight>
                          <a:srgbClr val="FFFF00"/>
                        </a:highlight>
                        <a:latin typeface="Calibri" panose="020F0502020204030204" pitchFamily="34" charset="0"/>
                      </a:endParaRPr>
                    </a:p>
                  </a:txBody>
                  <a:tcPr marL="3762" marR="3762" marT="3762" marB="0" anchor="ct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2126469604"/>
                  </a:ext>
                </a:extLst>
              </a:tr>
              <a:tr h="170128">
                <a:tc>
                  <a:txBody>
                    <a:bodyPr/>
                    <a:lstStyle/>
                    <a:p>
                      <a:pPr algn="ctr" fontAlgn="ctr"/>
                      <a:endParaRPr lang="pl-PL" sz="1000" b="1"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u="none" strike="noStrike">
                          <a:effectLst/>
                        </a:rPr>
                        <a:t>nr uwagi</a:t>
                      </a:r>
                      <a:endParaRPr lang="pl-PL" sz="1000" b="1" i="0" u="none" strike="noStrike">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u="none" strike="noStrike" dirty="0">
                          <a:effectLst/>
                        </a:rPr>
                        <a:t>TREŚĆ UWAGI</a:t>
                      </a:r>
                      <a:endParaRPr lang="pl-PL" sz="1000" b="1"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u="none" strike="noStrike" dirty="0">
                          <a:effectLst/>
                        </a:rPr>
                        <a:t>KLASYFIKACJA</a:t>
                      </a:r>
                    </a:p>
                  </a:txBody>
                  <a:tcPr marL="3762" marR="3762" marT="3762" marB="0" anchor="ctr"/>
                </a:tc>
                <a:extLst>
                  <a:ext uri="{0D108BD9-81ED-4DB2-BD59-A6C34878D82A}">
                    <a16:rowId xmlns:a16="http://schemas.microsoft.com/office/drawing/2014/main" val="723023109"/>
                  </a:ext>
                </a:extLst>
              </a:tr>
              <a:tr h="510383">
                <a:tc>
                  <a:txBody>
                    <a:bodyPr/>
                    <a:lstStyle/>
                    <a:p>
                      <a:pPr algn="ctr"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900" u="none" strike="noStrike" dirty="0">
                          <a:effectLst/>
                        </a:rPr>
                        <a:t>238</a:t>
                      </a: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l" fontAlgn="ctr"/>
                      <a:r>
                        <a:rPr lang="pl-PL" sz="900" u="none" strike="noStrike" dirty="0">
                          <a:effectLst/>
                        </a:rPr>
                        <a:t> Jeżeli chodzi o obszary docelowe, proszę przedstawić wyjaśnienia dotyczące trzech obszarów funkcjonalnych zdefiniowanych bez rdzeni miejskich. Na podstawie załącznika 3 z 7 obszarów funkcjonalnych nie określają rdzeni miejskich, w związku z czym można je uznać za obszary pozamiejskie. W takim przypadku powinny one być wspierane w ramach CS5.2 poza przeznaczaniem środków na SUD.</a:t>
                      </a:r>
                    </a:p>
                    <a:p>
                      <a:pPr algn="l" fontAlgn="ctr"/>
                      <a:endParaRPr lang="pl-PL" sz="900" u="none" strike="noStrike" dirty="0">
                        <a:effectLst/>
                      </a:endParaRPr>
                    </a:p>
                  </a:txBody>
                  <a:tcPr marL="3762" marR="3762" marT="3762" marB="0" anchor="ctr"/>
                </a:tc>
                <a:tc>
                  <a:txBody>
                    <a:bodyPr/>
                    <a:lstStyle/>
                    <a:p>
                      <a:pPr algn="ctr" fontAlgn="ctr"/>
                      <a:endParaRPr lang="pl-PL" sz="1000" b="0" i="0" u="none" strike="noStrike" dirty="0">
                        <a:solidFill>
                          <a:schemeClr val="accent6">
                            <a:lumMod val="75000"/>
                          </a:schemeClr>
                        </a:solidFill>
                        <a:effectLst/>
                        <a:latin typeface="Calibri" panose="020F0502020204030204" pitchFamily="34" charset="0"/>
                      </a:endParaRPr>
                    </a:p>
                  </a:txBody>
                  <a:tcPr marL="3762" marR="3762" marT="3762" marB="0" anchor="ctr">
                    <a:solidFill>
                      <a:srgbClr val="00B050"/>
                    </a:solidFill>
                  </a:tcPr>
                </a:tc>
                <a:extLst>
                  <a:ext uri="{0D108BD9-81ED-4DB2-BD59-A6C34878D82A}">
                    <a16:rowId xmlns:a16="http://schemas.microsoft.com/office/drawing/2014/main" val="753683232"/>
                  </a:ext>
                </a:extLst>
              </a:tr>
              <a:tr h="363978">
                <a:tc>
                  <a:txBody>
                    <a:bodyPr/>
                    <a:lstStyle/>
                    <a:p>
                      <a:pPr algn="ctr"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900" u="none" strike="noStrike" dirty="0">
                          <a:effectLst/>
                        </a:rPr>
                        <a:t>241</a:t>
                      </a: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l" fontAlgn="ctr"/>
                      <a:r>
                        <a:rPr lang="pl-PL" sz="1000" b="0" i="0" u="none" strike="noStrike" dirty="0">
                          <a:solidFill>
                            <a:srgbClr val="000000"/>
                          </a:solidFill>
                          <a:effectLst/>
                          <a:latin typeface="Calibri" panose="020F0502020204030204" pitchFamily="34" charset="0"/>
                        </a:rPr>
                        <a:t> Proszę dodać, że nowa infrastruktura będzie wspierana w wyjątkowych i należycie uzasadnionych przypadkach, z poszanowaniem zintegrowanego podejścia, oraz że należy przyznać preferencje w zakresie dostosowania istniejącej infrastruktury.</a:t>
                      </a:r>
                    </a:p>
                    <a:p>
                      <a:pPr algn="l" fontAlgn="ctr"/>
                      <a:endParaRPr lang="pl-PL"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endParaRPr lang="pl-PL" sz="1000" b="0" i="0" u="none" strike="noStrike" dirty="0">
                        <a:solidFill>
                          <a:schemeClr val="accent6">
                            <a:lumMod val="75000"/>
                          </a:schemeClr>
                        </a:solidFill>
                        <a:effectLst/>
                        <a:latin typeface="Calibri" panose="020F0502020204030204" pitchFamily="34" charset="0"/>
                      </a:endParaRPr>
                    </a:p>
                  </a:txBody>
                  <a:tcPr marL="3762" marR="3762" marT="3762" marB="0" anchor="ctr">
                    <a:solidFill>
                      <a:srgbClr val="00B050"/>
                    </a:solidFill>
                  </a:tcPr>
                </a:tc>
                <a:extLst>
                  <a:ext uri="{0D108BD9-81ED-4DB2-BD59-A6C34878D82A}">
                    <a16:rowId xmlns:a16="http://schemas.microsoft.com/office/drawing/2014/main" val="1852563032"/>
                  </a:ext>
                </a:extLst>
              </a:tr>
              <a:tr h="477262">
                <a:tc>
                  <a:txBody>
                    <a:bodyPr/>
                    <a:lstStyle/>
                    <a:p>
                      <a:pPr algn="ctr"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900" u="none" strike="noStrike" dirty="0">
                          <a:effectLst/>
                        </a:rPr>
                        <a:t>242</a:t>
                      </a: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l" fontAlgn="ctr"/>
                      <a:r>
                        <a:rPr lang="pl-PL" sz="1000" b="0" i="0" u="none" strike="noStrike" dirty="0">
                          <a:solidFill>
                            <a:srgbClr val="000000"/>
                          </a:solidFill>
                          <a:effectLst/>
                          <a:latin typeface="Calibri" panose="020F0502020204030204" pitchFamily="34" charset="0"/>
                        </a:rPr>
                        <a:t> Proszę dodać informacje na temat tego, w jaki sposób partnerzy lokalni będą zaangażowani w przygotowanie i wdrażanie strategii terytorialnych. Wybierając strategie terytorialne do wsparcia, podobnie jak przy wyborze operacji (art. 73 RWP), IZ sprawdza proces angażowania partnerów zgodnie z art. 8 RWP. W strategiach opisuje się zaangażowanie partnerów w przygotowanie i realizację strategii (art. 29d rozporządzenia w sprawie wspólnych przepisów).</a:t>
                      </a:r>
                    </a:p>
                    <a:p>
                      <a:pPr algn="l" fontAlgn="ctr"/>
                      <a:endParaRPr lang="pl-PL"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endParaRPr lang="pl-PL" sz="1000" b="0" i="0" u="none" strike="noStrike" dirty="0">
                        <a:solidFill>
                          <a:schemeClr val="accent6">
                            <a:lumMod val="75000"/>
                          </a:schemeClr>
                        </a:solidFill>
                        <a:effectLst/>
                        <a:latin typeface="Calibri" panose="020F0502020204030204" pitchFamily="34" charset="0"/>
                      </a:endParaRPr>
                    </a:p>
                  </a:txBody>
                  <a:tcPr marL="3762" marR="3762" marT="3762" marB="0" anchor="ctr">
                    <a:solidFill>
                      <a:schemeClr val="accent6"/>
                    </a:solidFill>
                  </a:tcPr>
                </a:tc>
                <a:extLst>
                  <a:ext uri="{0D108BD9-81ED-4DB2-BD59-A6C34878D82A}">
                    <a16:rowId xmlns:a16="http://schemas.microsoft.com/office/drawing/2014/main" val="2346683707"/>
                  </a:ext>
                </a:extLst>
              </a:tr>
              <a:tr h="641651">
                <a:tc>
                  <a:txBody>
                    <a:bodyPr/>
                    <a:lstStyle/>
                    <a:p>
                      <a:pPr algn="ctr"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900" u="none" strike="noStrike" dirty="0">
                          <a:effectLst/>
                        </a:rPr>
                        <a:t>244</a:t>
                      </a: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l" fontAlgn="ctr"/>
                      <a:r>
                        <a:rPr lang="pl-PL" sz="1000" b="0" i="0" u="none" strike="noStrike" dirty="0">
                          <a:solidFill>
                            <a:srgbClr val="000000"/>
                          </a:solidFill>
                          <a:effectLst/>
                          <a:latin typeface="Calibri" panose="020F0502020204030204" pitchFamily="34" charset="0"/>
                        </a:rPr>
                        <a:t>  1.      Kamień milowy dla RCO74 ustalono na zero: proszę ją zwiększyć. Bardzo niski etap pośredni może zostać dopuszczony jedynie w wyjątkowych okolicznościach, przy założeniu, że metodyka zawiera solidne uzasadnienie.</a:t>
                      </a:r>
                    </a:p>
                  </a:txBody>
                  <a:tcPr marL="9525" marR="9525" marT="9525" marB="0" anchor="ctr"/>
                </a:tc>
                <a:tc>
                  <a:txBody>
                    <a:bodyPr/>
                    <a:lstStyle/>
                    <a:p>
                      <a:pPr algn="ctr" fontAlgn="ctr"/>
                      <a:r>
                        <a:rPr lang="pl-PL" sz="1000" b="1" i="0" u="none" strike="noStrike" dirty="0">
                          <a:solidFill>
                            <a:schemeClr val="bg1"/>
                          </a:solidFill>
                          <a:effectLst/>
                          <a:latin typeface="Calibri" panose="020F0502020204030204" pitchFamily="34" charset="0"/>
                        </a:rPr>
                        <a:t>Wskaźniki</a:t>
                      </a:r>
                    </a:p>
                    <a:p>
                      <a:pPr algn="ctr" fontAlgn="ctr"/>
                      <a:endParaRPr lang="pl-PL" sz="1000" b="0" i="0" u="none" strike="noStrike" dirty="0">
                        <a:solidFill>
                          <a:schemeClr val="accent6">
                            <a:lumMod val="75000"/>
                          </a:schemeClr>
                        </a:solidFill>
                        <a:effectLst/>
                        <a:latin typeface="Calibri" panose="020F0502020204030204" pitchFamily="34" charset="0"/>
                      </a:endParaRPr>
                    </a:p>
                  </a:txBody>
                  <a:tcPr marL="3762" marR="3762" marT="3762" marB="0" anchor="ctr">
                    <a:solidFill>
                      <a:srgbClr val="00B050"/>
                    </a:solidFill>
                  </a:tcPr>
                </a:tc>
                <a:extLst>
                  <a:ext uri="{0D108BD9-81ED-4DB2-BD59-A6C34878D82A}">
                    <a16:rowId xmlns:a16="http://schemas.microsoft.com/office/drawing/2014/main" val="3855441354"/>
                  </a:ext>
                </a:extLst>
              </a:tr>
              <a:tr h="510383">
                <a:tc>
                  <a:txBody>
                    <a:bodyPr/>
                    <a:lstStyle/>
                    <a:p>
                      <a:pPr algn="ctr"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900" u="none" strike="noStrike" dirty="0">
                          <a:effectLst/>
                        </a:rPr>
                        <a:t>245</a:t>
                      </a: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l" fontAlgn="ctr"/>
                      <a:r>
                        <a:rPr lang="pl-PL" sz="900" u="none" strike="noStrike" dirty="0">
                          <a:effectLst/>
                        </a:rPr>
                        <a:t>   2.      Aby zapewnić spójną sprawozdawczość na temat różnych wkładów w strategie rozwoju terytorialnego i lokalnego, konieczne są wspólne wskaźniki produktu RCO74 i RCO 75. Rozważyć wykorzystanie RCO76 do pomiaru projektów zintegrowanych. </a:t>
                      </a:r>
                    </a:p>
                    <a:p>
                      <a:pPr algn="l"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pl-PL" sz="1000" b="1" i="0" u="none" strike="noStrike" dirty="0">
                          <a:solidFill>
                            <a:schemeClr val="bg1"/>
                          </a:solidFill>
                          <a:effectLst/>
                          <a:latin typeface="Calibri" panose="020F0502020204030204" pitchFamily="34" charset="0"/>
                        </a:rPr>
                        <a:t>Wskaźniki</a:t>
                      </a:r>
                    </a:p>
                    <a:p>
                      <a:pPr algn="ctr" fontAlgn="ctr"/>
                      <a:endParaRPr lang="pl-PL" sz="1000" b="1" i="0" u="none" strike="noStrike" dirty="0">
                        <a:solidFill>
                          <a:srgbClr val="FF0000"/>
                        </a:solidFill>
                        <a:effectLst/>
                        <a:latin typeface="Calibri" panose="020F0502020204030204" pitchFamily="34" charset="0"/>
                      </a:endParaRPr>
                    </a:p>
                  </a:txBody>
                  <a:tcPr marL="3762" marR="3762" marT="3762" marB="0" anchor="ctr">
                    <a:solidFill>
                      <a:srgbClr val="00B050"/>
                    </a:solidFill>
                  </a:tcPr>
                </a:tc>
                <a:extLst>
                  <a:ext uri="{0D108BD9-81ED-4DB2-BD59-A6C34878D82A}">
                    <a16:rowId xmlns:a16="http://schemas.microsoft.com/office/drawing/2014/main" val="466283824"/>
                  </a:ext>
                </a:extLst>
              </a:tr>
              <a:tr h="510383">
                <a:tc>
                  <a:txBody>
                    <a:bodyPr/>
                    <a:lstStyle/>
                    <a:p>
                      <a:pPr algn="ctr"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900" b="0" i="0" u="none" strike="noStrike" dirty="0">
                          <a:solidFill>
                            <a:srgbClr val="000000"/>
                          </a:solidFill>
                          <a:effectLst/>
                          <a:latin typeface="Calibri" panose="020F0502020204030204" pitchFamily="34" charset="0"/>
                        </a:rPr>
                        <a:t>234</a:t>
                      </a:r>
                    </a:p>
                  </a:txBody>
                  <a:tcPr marL="3762" marR="3762" marT="3762" marB="0" anchor="ctr"/>
                </a:tc>
                <a:tc>
                  <a:txBody>
                    <a:bodyPr/>
                    <a:lstStyle/>
                    <a:p>
                      <a:pPr algn="l" fontAlgn="ctr"/>
                      <a:r>
                        <a:rPr lang="pl-PL" sz="900" b="0" i="0" u="none" strike="noStrike" dirty="0">
                          <a:solidFill>
                            <a:srgbClr val="000000"/>
                          </a:solidFill>
                          <a:effectLst/>
                          <a:latin typeface="Calibri" panose="020F0502020204030204" pitchFamily="34" charset="0"/>
                        </a:rPr>
                        <a:t>    Proszę również wprowadzić konkurencyjną procedurę wyboru projektów finansowanych w ramach strategii ZIT/OTT. Program nie zawiera uzasadnienia zastosowania wyłącznie procedury niekonkurencyjnej. </a:t>
                      </a:r>
                    </a:p>
                    <a:p>
                      <a:pPr algn="l"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endParaRPr lang="pl-PL" sz="1000" b="1" i="0" u="none" strike="noStrike" dirty="0">
                        <a:solidFill>
                          <a:srgbClr val="FF0000"/>
                        </a:solidFill>
                        <a:effectLst/>
                        <a:latin typeface="Calibri" panose="020F0502020204030204" pitchFamily="34" charset="0"/>
                      </a:endParaRPr>
                    </a:p>
                  </a:txBody>
                  <a:tcPr marL="3762" marR="3762" marT="3762" marB="0" anchor="ctr">
                    <a:solidFill>
                      <a:srgbClr val="FF0000"/>
                    </a:solidFill>
                  </a:tcPr>
                </a:tc>
                <a:extLst>
                  <a:ext uri="{0D108BD9-81ED-4DB2-BD59-A6C34878D82A}">
                    <a16:rowId xmlns:a16="http://schemas.microsoft.com/office/drawing/2014/main" val="2246396388"/>
                  </a:ext>
                </a:extLst>
              </a:tr>
              <a:tr h="510383">
                <a:tc>
                  <a:txBody>
                    <a:bodyPr/>
                    <a:lstStyle/>
                    <a:p>
                      <a:pPr algn="ctr"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900" b="0" i="0" u="none" strike="noStrike" dirty="0">
                          <a:solidFill>
                            <a:srgbClr val="000000"/>
                          </a:solidFill>
                          <a:effectLst/>
                          <a:latin typeface="Calibri" panose="020F0502020204030204" pitchFamily="34" charset="0"/>
                        </a:rPr>
                        <a:t>240</a:t>
                      </a:r>
                    </a:p>
                  </a:txBody>
                  <a:tcPr marL="3762" marR="3762" marT="3762" marB="0" anchor="ctr"/>
                </a:tc>
                <a:tc>
                  <a:txBody>
                    <a:bodyPr/>
                    <a:lstStyle/>
                    <a:p>
                      <a:pPr algn="l" fontAlgn="ctr"/>
                      <a:r>
                        <a:rPr lang="pl-PL" sz="900" b="0" i="0" u="none" strike="noStrike" dirty="0">
                          <a:solidFill>
                            <a:srgbClr val="000000"/>
                          </a:solidFill>
                          <a:effectLst/>
                          <a:latin typeface="Calibri" panose="020F0502020204030204" pitchFamily="34" charset="0"/>
                        </a:rPr>
                        <a:t>  Proszę podać w programie wykaz zadań/kompetencji, które będą realizowane przez władze miejskie ZIT. Proszę również dodać informacje na temat sposobu zapewnienia udziału władz miejskich w wyborze projektów i monitorowaniu wdrażania strategii terytorialnej, za którą są odpowiedzialne, zgodnie z wymogami rozporządzenia w sprawie wspólnych przepisów, również w przypadku OTT. W jaki sposób zostanie zapewnione, że lista operacji pozostanie odpowiednia podczas całego cyklu programowania oraz że inne istotne, ale mniej dojrzałe projekty będą mogły być realizowane później? Wykaz operacji załączony do strategii terytorialnej może ułatwić wczesną realizację dojrzałych projektów, ale wiele innych potencjalnie dobrych pomysłów nie byłoby wystarczająco dojrzałych na etapie opracowywania strategii. W związku z tym zaleca się rozważenie szerszego i bardziej elastycznego udziału w wyborze operacji w celu określenia i wyboru projektów na późniejszych etapach.</a:t>
                      </a:r>
                    </a:p>
                    <a:p>
                      <a:pPr algn="l"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endParaRPr lang="pl-PL" sz="1000" b="1" i="0" u="none" strike="noStrike" dirty="0">
                        <a:solidFill>
                          <a:srgbClr val="FF0000"/>
                        </a:solidFill>
                        <a:effectLst/>
                        <a:latin typeface="Calibri" panose="020F0502020204030204" pitchFamily="34" charset="0"/>
                      </a:endParaRPr>
                    </a:p>
                  </a:txBody>
                  <a:tcPr marL="3762" marR="3762" marT="3762" marB="0" anchor="ctr">
                    <a:solidFill>
                      <a:srgbClr val="FF0000"/>
                    </a:solidFill>
                  </a:tcPr>
                </a:tc>
                <a:extLst>
                  <a:ext uri="{0D108BD9-81ED-4DB2-BD59-A6C34878D82A}">
                    <a16:rowId xmlns:a16="http://schemas.microsoft.com/office/drawing/2014/main" val="4293834301"/>
                  </a:ext>
                </a:extLst>
              </a:tr>
              <a:tr h="510383">
                <a:tc>
                  <a:txBody>
                    <a:bodyPr/>
                    <a:lstStyle/>
                    <a:p>
                      <a:pPr algn="ctr"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900" b="0" i="0" u="none" strike="noStrike" dirty="0">
                          <a:solidFill>
                            <a:srgbClr val="000000"/>
                          </a:solidFill>
                          <a:effectLst/>
                          <a:latin typeface="Calibri" panose="020F0502020204030204" pitchFamily="34" charset="0"/>
                        </a:rPr>
                        <a:t>246</a:t>
                      </a:r>
                    </a:p>
                  </a:txBody>
                  <a:tcPr marL="3762" marR="3762" marT="3762" marB="0" anchor="ctr"/>
                </a:tc>
                <a:tc>
                  <a:txBody>
                    <a:bodyPr/>
                    <a:lstStyle/>
                    <a:p>
                      <a:pPr algn="l" fontAlgn="ctr"/>
                      <a:r>
                        <a:rPr lang="pl-PL" sz="900" b="0" i="0" u="none" strike="noStrike" dirty="0">
                          <a:solidFill>
                            <a:srgbClr val="000000"/>
                          </a:solidFill>
                          <a:effectLst/>
                          <a:latin typeface="Calibri" panose="020F0502020204030204" pitchFamily="34" charset="0"/>
                        </a:rPr>
                        <a:t>3.      Tabela 6 powinna być spójna z opisem narzędzi terytorialnych. Jeżeli nie zdefiniowano OTT, należy usunąć kod 19 (zob. uwaga powyżej).</a:t>
                      </a:r>
                    </a:p>
                    <a:p>
                      <a:pPr algn="l"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endParaRPr lang="pl-PL" sz="1000" b="1" i="0" u="none" strike="noStrike" dirty="0">
                        <a:solidFill>
                          <a:srgbClr val="FF0000"/>
                        </a:solidFill>
                        <a:effectLst/>
                        <a:latin typeface="Calibri" panose="020F0502020204030204" pitchFamily="34" charset="0"/>
                      </a:endParaRPr>
                    </a:p>
                  </a:txBody>
                  <a:tcPr marL="3762" marR="3762" marT="3762" marB="0" anchor="ctr">
                    <a:solidFill>
                      <a:srgbClr val="00B050"/>
                    </a:solidFill>
                  </a:tcPr>
                </a:tc>
                <a:extLst>
                  <a:ext uri="{0D108BD9-81ED-4DB2-BD59-A6C34878D82A}">
                    <a16:rowId xmlns:a16="http://schemas.microsoft.com/office/drawing/2014/main" val="2362631797"/>
                  </a:ext>
                </a:extLst>
              </a:tr>
            </a:tbl>
          </a:graphicData>
        </a:graphic>
      </p:graphicFrame>
    </p:spTree>
    <p:extLst>
      <p:ext uri="{BB962C8B-B14F-4D97-AF65-F5344CB8AC3E}">
        <p14:creationId xmlns:p14="http://schemas.microsoft.com/office/powerpoint/2010/main" val="345661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sp>
        <p:nvSpPr>
          <p:cNvPr id="13" name="pole tekstowe 12">
            <a:extLst>
              <a:ext uri="{FF2B5EF4-FFF2-40B4-BE49-F238E27FC236}">
                <a16:creationId xmlns:a16="http://schemas.microsoft.com/office/drawing/2014/main" id="{9063BE34-8BBE-8CF6-F102-D65C95D33D05}"/>
              </a:ext>
            </a:extLst>
          </p:cNvPr>
          <p:cNvSpPr txBox="1"/>
          <p:nvPr/>
        </p:nvSpPr>
        <p:spPr>
          <a:xfrm>
            <a:off x="380892" y="107971"/>
            <a:ext cx="11250706" cy="738664"/>
          </a:xfrm>
          <a:prstGeom prst="rect">
            <a:avLst/>
          </a:prstGeom>
          <a:noFill/>
        </p:spPr>
        <p:txBody>
          <a:bodyPr wrap="square">
            <a:spAutoFit/>
          </a:bodyPr>
          <a:lstStyle/>
          <a:p>
            <a:pPr algn="ctr"/>
            <a:r>
              <a:rPr lang="pl-PL" sz="2400" dirty="0"/>
              <a:t>Najważniejsze uwagi w podziale na zakres tematyczny FEDS 2021- 2027</a:t>
            </a:r>
          </a:p>
          <a:p>
            <a:pPr algn="ctr"/>
            <a:endParaRPr lang="pl-PL" b="1" dirty="0"/>
          </a:p>
        </p:txBody>
      </p:sp>
      <p:graphicFrame>
        <p:nvGraphicFramePr>
          <p:cNvPr id="4" name="Tabela 3">
            <a:extLst>
              <a:ext uri="{FF2B5EF4-FFF2-40B4-BE49-F238E27FC236}">
                <a16:creationId xmlns:a16="http://schemas.microsoft.com/office/drawing/2014/main" id="{7238414B-010A-17AD-B977-687E229BEBF3}"/>
              </a:ext>
            </a:extLst>
          </p:cNvPr>
          <p:cNvGraphicFramePr>
            <a:graphicFrameLocks noGrp="1"/>
          </p:cNvGraphicFramePr>
          <p:nvPr>
            <p:extLst>
              <p:ext uri="{D42A27DB-BD31-4B8C-83A1-F6EECF244321}">
                <p14:modId xmlns:p14="http://schemas.microsoft.com/office/powerpoint/2010/main" val="1252671244"/>
              </p:ext>
            </p:extLst>
          </p:nvPr>
        </p:nvGraphicFramePr>
        <p:xfrm>
          <a:off x="380891" y="555506"/>
          <a:ext cx="11250707" cy="6185265"/>
        </p:xfrm>
        <a:graphic>
          <a:graphicData uri="http://schemas.openxmlformats.org/drawingml/2006/table">
            <a:tbl>
              <a:tblPr>
                <a:tableStyleId>{5C22544A-7EE6-4342-B048-85BDC9FD1C3A}</a:tableStyleId>
              </a:tblPr>
              <a:tblGrid>
                <a:gridCol w="99805">
                  <a:extLst>
                    <a:ext uri="{9D8B030D-6E8A-4147-A177-3AD203B41FA5}">
                      <a16:colId xmlns:a16="http://schemas.microsoft.com/office/drawing/2014/main" val="2952386206"/>
                    </a:ext>
                  </a:extLst>
                </a:gridCol>
                <a:gridCol w="352337">
                  <a:extLst>
                    <a:ext uri="{9D8B030D-6E8A-4147-A177-3AD203B41FA5}">
                      <a16:colId xmlns:a16="http://schemas.microsoft.com/office/drawing/2014/main" val="4251402004"/>
                    </a:ext>
                  </a:extLst>
                </a:gridCol>
                <a:gridCol w="9296977">
                  <a:extLst>
                    <a:ext uri="{9D8B030D-6E8A-4147-A177-3AD203B41FA5}">
                      <a16:colId xmlns:a16="http://schemas.microsoft.com/office/drawing/2014/main" val="3654571822"/>
                    </a:ext>
                  </a:extLst>
                </a:gridCol>
                <a:gridCol w="1501588">
                  <a:extLst>
                    <a:ext uri="{9D8B030D-6E8A-4147-A177-3AD203B41FA5}">
                      <a16:colId xmlns:a16="http://schemas.microsoft.com/office/drawing/2014/main" val="86273116"/>
                    </a:ext>
                  </a:extLst>
                </a:gridCol>
              </a:tblGrid>
              <a:tr h="170128">
                <a:tc gridSpan="4">
                  <a:txBody>
                    <a:bodyPr/>
                    <a:lstStyle/>
                    <a:p>
                      <a:pPr algn="ctr" fontAlgn="ctr"/>
                      <a:r>
                        <a:rPr lang="pl-PL" sz="1000" b="1" dirty="0">
                          <a:highlight>
                            <a:srgbClr val="FFFF00"/>
                          </a:highlight>
                        </a:rPr>
                        <a:t>Pomoc Techniczna</a:t>
                      </a:r>
                      <a:endParaRPr lang="pl-PL" sz="1000" b="1" i="0" u="none" strike="noStrike" dirty="0">
                        <a:solidFill>
                          <a:srgbClr val="000000"/>
                        </a:solidFill>
                        <a:effectLst/>
                        <a:highlight>
                          <a:srgbClr val="FFFF00"/>
                        </a:highlight>
                        <a:latin typeface="Calibri" panose="020F0502020204030204" pitchFamily="34" charset="0"/>
                      </a:endParaRPr>
                    </a:p>
                  </a:txBody>
                  <a:tcPr marL="3762" marR="3762" marT="3762" marB="0" anchor="ct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2126469604"/>
                  </a:ext>
                </a:extLst>
              </a:tr>
              <a:tr h="170128">
                <a:tc>
                  <a:txBody>
                    <a:bodyPr/>
                    <a:lstStyle/>
                    <a:p>
                      <a:pPr algn="ctr" fontAlgn="ctr"/>
                      <a:endParaRPr lang="pl-PL" sz="1000" b="1"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u="none" strike="noStrike">
                          <a:effectLst/>
                        </a:rPr>
                        <a:t>nr uwagi</a:t>
                      </a:r>
                      <a:endParaRPr lang="pl-PL" sz="1000" b="1" i="0" u="none" strike="noStrike">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u="none" strike="noStrike" dirty="0">
                          <a:effectLst/>
                        </a:rPr>
                        <a:t>TREŚĆ UWAGI</a:t>
                      </a:r>
                      <a:endParaRPr lang="pl-PL" sz="1000" b="1"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u="none" strike="noStrike" dirty="0">
                          <a:effectLst/>
                        </a:rPr>
                        <a:t>KLASYFIKACJA</a:t>
                      </a:r>
                    </a:p>
                  </a:txBody>
                  <a:tcPr marL="3762" marR="3762" marT="3762" marB="0" anchor="ctr"/>
                </a:tc>
                <a:extLst>
                  <a:ext uri="{0D108BD9-81ED-4DB2-BD59-A6C34878D82A}">
                    <a16:rowId xmlns:a16="http://schemas.microsoft.com/office/drawing/2014/main" val="723023109"/>
                  </a:ext>
                </a:extLst>
              </a:tr>
              <a:tr h="510383">
                <a:tc>
                  <a:txBody>
                    <a:bodyPr/>
                    <a:lstStyle/>
                    <a:p>
                      <a:pPr algn="ctr"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900" u="none" strike="noStrike" dirty="0">
                          <a:effectLst/>
                        </a:rPr>
                        <a:t>305</a:t>
                      </a: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l" fontAlgn="ctr"/>
                      <a:r>
                        <a:rPr lang="pl-PL" sz="900" u="none" strike="noStrike" dirty="0">
                          <a:effectLst/>
                        </a:rPr>
                        <a:t> Zgodnie z motywem przewodnim zasad komunikacji cyfrowej i ekologicznej na lata 2021–2027 proponujemy, aby IZ wyraźnie wykluczyła takie formy promocji, jak gadżety, papierowe ulotki itp.</a:t>
                      </a:r>
                    </a:p>
                    <a:p>
                      <a:pPr algn="l" fontAlgn="ctr"/>
                      <a:endParaRPr lang="pl-PL" sz="900" u="none" strike="noStrike" dirty="0">
                        <a:effectLst/>
                      </a:endParaRPr>
                    </a:p>
                  </a:txBody>
                  <a:tcPr marL="3762" marR="3762" marT="3762" marB="0" anchor="ctr"/>
                </a:tc>
                <a:tc>
                  <a:txBody>
                    <a:bodyPr/>
                    <a:lstStyle/>
                    <a:p>
                      <a:pPr algn="ctr" fontAlgn="ctr"/>
                      <a:endParaRPr lang="pl-PL" sz="1000" b="0" i="0" u="none" strike="noStrike" dirty="0">
                        <a:solidFill>
                          <a:schemeClr val="accent6">
                            <a:lumMod val="75000"/>
                          </a:schemeClr>
                        </a:solidFill>
                        <a:effectLst/>
                        <a:latin typeface="Calibri" panose="020F0502020204030204" pitchFamily="34" charset="0"/>
                      </a:endParaRPr>
                    </a:p>
                  </a:txBody>
                  <a:tcPr marL="3762" marR="3762" marT="3762" marB="0" anchor="ctr">
                    <a:solidFill>
                      <a:srgbClr val="00B050"/>
                    </a:solidFill>
                  </a:tcPr>
                </a:tc>
                <a:extLst>
                  <a:ext uri="{0D108BD9-81ED-4DB2-BD59-A6C34878D82A}">
                    <a16:rowId xmlns:a16="http://schemas.microsoft.com/office/drawing/2014/main" val="753683232"/>
                  </a:ext>
                </a:extLst>
              </a:tr>
              <a:tr h="363978">
                <a:tc>
                  <a:txBody>
                    <a:bodyPr/>
                    <a:lstStyle/>
                    <a:p>
                      <a:pPr algn="ctr"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900" u="none" strike="noStrike" dirty="0">
                          <a:effectLst/>
                        </a:rPr>
                        <a:t>307</a:t>
                      </a: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l" fontAlgn="ctr"/>
                      <a:r>
                        <a:rPr lang="pl-PL" sz="1000" b="0" i="0" u="none" strike="noStrike" dirty="0">
                          <a:solidFill>
                            <a:srgbClr val="000000"/>
                          </a:solidFill>
                          <a:effectLst/>
                          <a:latin typeface="Calibri" panose="020F0502020204030204" pitchFamily="34" charset="0"/>
                        </a:rPr>
                        <a:t> Funkcje komunikacyjne powinny być traktowane priorytetowo przez organizacje zaangażowane w zarządzanie funduszami, a zespół ds. promocji informacji powinien odgrywać aktywną rolę doradczą w realizacji przyszłego programu: jego specjaliści powinni uczestniczyć w programowaniu (prace nad wskaźnikami dotyczącymi komunikacji) i monitorowaniu (wyznaczony członek komitetu monitorującego), budżetowaniu itp. Zasadnicze znaczenie ma profesjonalizacja urzędników ds. komunikacji pracujących w ramach polityki spójności i należy ją prowadzić w bardziej systematyczny sposób.</a:t>
                      </a:r>
                    </a:p>
                    <a:p>
                      <a:pPr algn="l" fontAlgn="ctr"/>
                      <a:endParaRPr lang="pl-PL"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endParaRPr lang="pl-PL" sz="1000" b="0" i="0" u="none" strike="noStrike" dirty="0">
                        <a:solidFill>
                          <a:schemeClr val="accent6">
                            <a:lumMod val="75000"/>
                          </a:schemeClr>
                        </a:solidFill>
                        <a:effectLst/>
                        <a:latin typeface="Calibri" panose="020F0502020204030204" pitchFamily="34" charset="0"/>
                      </a:endParaRPr>
                    </a:p>
                  </a:txBody>
                  <a:tcPr marL="3762" marR="3762" marT="3762" marB="0" anchor="ctr">
                    <a:solidFill>
                      <a:srgbClr val="00B050"/>
                    </a:solidFill>
                  </a:tcPr>
                </a:tc>
                <a:extLst>
                  <a:ext uri="{0D108BD9-81ED-4DB2-BD59-A6C34878D82A}">
                    <a16:rowId xmlns:a16="http://schemas.microsoft.com/office/drawing/2014/main" val="1852563032"/>
                  </a:ext>
                </a:extLst>
              </a:tr>
              <a:tr h="477262">
                <a:tc>
                  <a:txBody>
                    <a:bodyPr/>
                    <a:lstStyle/>
                    <a:p>
                      <a:pPr algn="ctr"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900" u="none" strike="noStrike" dirty="0">
                          <a:effectLst/>
                        </a:rPr>
                        <a:t>324</a:t>
                      </a: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l" fontAlgn="ctr"/>
                      <a:r>
                        <a:rPr lang="pl-PL" sz="1000" b="0" i="0" u="none" strike="noStrike" dirty="0">
                          <a:solidFill>
                            <a:srgbClr val="000000"/>
                          </a:solidFill>
                          <a:effectLst/>
                          <a:latin typeface="Calibri" panose="020F0502020204030204" pitchFamily="34" charset="0"/>
                        </a:rPr>
                        <a:t>  Ponadto warto zapewnić potencjalnym beneficjentom i beneficjentom wiarygodne i przydatne informacje poprzez szkolenia i działania edukacyjne o charakterze dostosowanym do potrzeb, praktycznym i warsztatowym, poprzedzone analizą potrzeb. Ważne będą inicjatywy preselekcyjne, które zmobilizują potencjalnych beneficjentów FST do uzyskania dostępu do finansowania unijnego. Beneficjentom można zapewnić wsparcie informacyjne i doradcze w zakresie prawidłowej realizacji i rozliczania projektów, zasad właściwego udzielania zamówień publicznych, procesu inwestycyjnego, a także realizacji wniosków o płatność i monitorowania uczestników. Partnerzy, którzy będą zaangażowani w inicjatywy informacyjne, mogą odegrać ważną rolę w budowaniu świadomości na temat korzyści płynących z procesu sprawiedliwej transformacji. Działania te mogą być realizowane na przykład poprzez konferencje, spotkania, działania medialne, szkolenia takie jak seminaria internetowe lub e-uczenie się, które będą uwzględniać różne narzędzia komunikacji.</a:t>
                      </a:r>
                    </a:p>
                    <a:p>
                      <a:pPr algn="l" fontAlgn="ctr"/>
                      <a:endParaRPr lang="pl-PL"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endParaRPr lang="pl-PL" sz="1000" b="0" i="0" u="none" strike="noStrike" dirty="0">
                        <a:solidFill>
                          <a:schemeClr val="accent6">
                            <a:lumMod val="75000"/>
                          </a:schemeClr>
                        </a:solidFill>
                        <a:effectLst/>
                        <a:latin typeface="Calibri" panose="020F0502020204030204" pitchFamily="34" charset="0"/>
                      </a:endParaRPr>
                    </a:p>
                  </a:txBody>
                  <a:tcPr marL="3762" marR="3762" marT="3762" marB="0" anchor="ctr">
                    <a:solidFill>
                      <a:srgbClr val="00B050"/>
                    </a:solidFill>
                  </a:tcPr>
                </a:tc>
                <a:extLst>
                  <a:ext uri="{0D108BD9-81ED-4DB2-BD59-A6C34878D82A}">
                    <a16:rowId xmlns:a16="http://schemas.microsoft.com/office/drawing/2014/main" val="2346683707"/>
                  </a:ext>
                </a:extLst>
              </a:tr>
              <a:tr h="641651">
                <a:tc>
                  <a:txBody>
                    <a:bodyPr/>
                    <a:lstStyle/>
                    <a:p>
                      <a:pPr algn="ctr"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900" u="none" strike="noStrike" dirty="0">
                          <a:effectLst/>
                        </a:rPr>
                        <a:t>311</a:t>
                      </a: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l" fontAlgn="ctr"/>
                      <a:r>
                        <a:rPr lang="pl-PL" sz="1000" b="0" i="0" u="none" strike="noStrike" dirty="0">
                          <a:solidFill>
                            <a:srgbClr val="000000"/>
                          </a:solidFill>
                          <a:effectLst/>
                          <a:latin typeface="Calibri" panose="020F0502020204030204" pitchFamily="34" charset="0"/>
                        </a:rPr>
                        <a:t> Podano bezpośrednie odniesienia do organów ZIT. Proszę usunąć odniesienie do OTT, jeżeli nie określono żadnych innych narzędzi terytorialnych.</a:t>
                      </a:r>
                    </a:p>
                  </a:txBody>
                  <a:tcPr marL="9525" marR="9525" marT="9525" marB="0" anchor="ctr"/>
                </a:tc>
                <a:tc>
                  <a:txBody>
                    <a:bodyPr/>
                    <a:lstStyle/>
                    <a:p>
                      <a:pPr algn="ctr" fontAlgn="ctr"/>
                      <a:endParaRPr lang="pl-PL" sz="1000" b="0" i="0" u="none" strike="noStrike" dirty="0">
                        <a:solidFill>
                          <a:schemeClr val="accent6">
                            <a:lumMod val="75000"/>
                          </a:schemeClr>
                        </a:solidFill>
                        <a:effectLst/>
                        <a:latin typeface="Calibri" panose="020F0502020204030204" pitchFamily="34" charset="0"/>
                      </a:endParaRPr>
                    </a:p>
                  </a:txBody>
                  <a:tcPr marL="3762" marR="3762" marT="3762" marB="0" anchor="ctr">
                    <a:solidFill>
                      <a:schemeClr val="accent6"/>
                    </a:solidFill>
                  </a:tcPr>
                </a:tc>
                <a:extLst>
                  <a:ext uri="{0D108BD9-81ED-4DB2-BD59-A6C34878D82A}">
                    <a16:rowId xmlns:a16="http://schemas.microsoft.com/office/drawing/2014/main" val="3855441354"/>
                  </a:ext>
                </a:extLst>
              </a:tr>
              <a:tr h="510383">
                <a:tc>
                  <a:txBody>
                    <a:bodyPr/>
                    <a:lstStyle/>
                    <a:p>
                      <a:pPr algn="ctr"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900" u="none" strike="noStrike" dirty="0">
                          <a:effectLst/>
                        </a:rPr>
                        <a:t>314</a:t>
                      </a: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l" fontAlgn="ctr"/>
                      <a:r>
                        <a:rPr lang="pl-PL" sz="1000" b="0" i="0" u="none" strike="noStrike" dirty="0">
                          <a:solidFill>
                            <a:srgbClr val="000000"/>
                          </a:solidFill>
                          <a:effectLst/>
                          <a:latin typeface="Calibri" panose="020F0502020204030204" pitchFamily="34" charset="0"/>
                        </a:rPr>
                        <a:t>W następnym punkcie proszę kontynuować następujący przepis:</a:t>
                      </a:r>
                      <a:br>
                        <a:rPr lang="pl-PL" sz="1000" b="0" i="0" u="none" strike="noStrike" dirty="0">
                          <a:solidFill>
                            <a:srgbClr val="000000"/>
                          </a:solidFill>
                          <a:effectLst/>
                          <a:latin typeface="Calibri" panose="020F0502020204030204" pitchFamily="34" charset="0"/>
                        </a:rPr>
                      </a:br>
                      <a:r>
                        <a:rPr lang="pl-PL" sz="1000" b="0" i="0" u="none" strike="noStrike" dirty="0">
                          <a:solidFill>
                            <a:srgbClr val="000000"/>
                          </a:solidFill>
                          <a:effectLst/>
                          <a:latin typeface="Calibri" panose="020F0502020204030204" pitchFamily="34" charset="0"/>
                        </a:rPr>
                        <a:t>IZ zapewni następujące środki antykorupcyjne:</a:t>
                      </a:r>
                      <a:br>
                        <a:rPr lang="pl-PL" sz="1000" b="0" i="0" u="none" strike="noStrike" dirty="0">
                          <a:solidFill>
                            <a:srgbClr val="000000"/>
                          </a:solidFill>
                          <a:effectLst/>
                          <a:latin typeface="Calibri" panose="020F0502020204030204" pitchFamily="34" charset="0"/>
                        </a:rPr>
                      </a:br>
                      <a:r>
                        <a:rPr lang="pl-PL" sz="1000" b="0" i="0" u="none" strike="noStrike" dirty="0">
                          <a:solidFill>
                            <a:srgbClr val="000000"/>
                          </a:solidFill>
                          <a:effectLst/>
                          <a:latin typeface="Calibri" panose="020F0502020204030204" pitchFamily="34" charset="0"/>
                        </a:rPr>
                        <a:t>• zgłaszanie Komisji za pośrednictwem systemu zarządzania nieprawidłowościami (IMS) wszelkich nieprawidłowości, w tym spraw OLAF-u, oraz regularne aktualizowanie wszystkich powiadomień o IMS.</a:t>
                      </a:r>
                      <a:br>
                        <a:rPr lang="pl-PL" sz="1000" b="0" i="0" u="none" strike="noStrike" dirty="0">
                          <a:solidFill>
                            <a:srgbClr val="000000"/>
                          </a:solidFill>
                          <a:effectLst/>
                          <a:latin typeface="Calibri" panose="020F0502020204030204" pitchFamily="34" charset="0"/>
                        </a:rPr>
                      </a:br>
                      <a:r>
                        <a:rPr lang="pl-PL" sz="1000" b="0" i="0" u="none" strike="noStrike" dirty="0">
                          <a:solidFill>
                            <a:srgbClr val="000000"/>
                          </a:solidFill>
                          <a:effectLst/>
                          <a:latin typeface="Calibri" panose="020F0502020204030204" pitchFamily="34" charset="0"/>
                        </a:rPr>
                        <a:t>• wzmocnienie procedur kontroli w celu uniknięcia konfliktów interesów, zwiększenia przejrzystości łańcucha podwykonawców, ujawniania struktury własnościowej oraz jasnych zasad udziału ekspertów w ocenie projektów i nadzorze nad nimi. </a:t>
                      </a:r>
                      <a:br>
                        <a:rPr lang="pl-PL" sz="1000" b="0" i="0" u="none" strike="noStrike" dirty="0">
                          <a:solidFill>
                            <a:srgbClr val="000000"/>
                          </a:solidFill>
                          <a:effectLst/>
                          <a:latin typeface="Calibri" panose="020F0502020204030204" pitchFamily="34" charset="0"/>
                        </a:rPr>
                      </a:br>
                      <a:r>
                        <a:rPr lang="pl-PL" sz="1000" b="0" i="0" u="none" strike="noStrike" dirty="0">
                          <a:solidFill>
                            <a:srgbClr val="000000"/>
                          </a:solidFill>
                          <a:effectLst/>
                          <a:latin typeface="Calibri" panose="020F0502020204030204" pitchFamily="34" charset="0"/>
                        </a:rPr>
                        <a:t>• zapewnienie zintegrowanej, systematycznej dokumentacji i kontroli przy wyborze projektów, w tym odpowiedniej ścieżki audytu. </a:t>
                      </a:r>
                      <a:br>
                        <a:rPr lang="pl-PL" sz="1000" b="0" i="0" u="none" strike="noStrike" dirty="0">
                          <a:solidFill>
                            <a:srgbClr val="000000"/>
                          </a:solidFill>
                          <a:effectLst/>
                          <a:latin typeface="Calibri" panose="020F0502020204030204" pitchFamily="34" charset="0"/>
                        </a:rPr>
                      </a:br>
                      <a:r>
                        <a:rPr lang="pl-PL" sz="1000" b="0" i="0" u="none" strike="noStrike" dirty="0">
                          <a:solidFill>
                            <a:srgbClr val="000000"/>
                          </a:solidFill>
                          <a:effectLst/>
                          <a:latin typeface="Calibri" panose="020F0502020204030204" pitchFamily="34" charset="0"/>
                        </a:rPr>
                        <a:t>• istnienie mechanizmu sygnalizowania lub wykluczania osób/podmiotów, które stanowią zagrożenie dla finansowania unijnego.</a:t>
                      </a:r>
                      <a:br>
                        <a:rPr lang="pl-PL" sz="1000" b="0" i="0" u="none" strike="noStrike" dirty="0">
                          <a:solidFill>
                            <a:srgbClr val="000000"/>
                          </a:solidFill>
                          <a:effectLst/>
                          <a:latin typeface="Calibri" panose="020F0502020204030204" pitchFamily="34" charset="0"/>
                        </a:rPr>
                      </a:br>
                      <a:r>
                        <a:rPr lang="pl-PL" sz="1000" b="0" i="0" u="none" strike="noStrike" dirty="0">
                          <a:solidFill>
                            <a:srgbClr val="000000"/>
                          </a:solidFill>
                          <a:effectLst/>
                          <a:latin typeface="Calibri" panose="020F0502020204030204" pitchFamily="34" charset="0"/>
                        </a:rPr>
                        <a:t>• Określenie nowych dodatkowych zagrożeń, jakie może wiązać się z pandemią COVID-19 i zmianami w finansowaniu UE.</a:t>
                      </a:r>
                      <a:br>
                        <a:rPr lang="pl-PL" sz="1000" b="0" i="0" u="none" strike="noStrike" dirty="0">
                          <a:solidFill>
                            <a:srgbClr val="000000"/>
                          </a:solidFill>
                          <a:effectLst/>
                          <a:latin typeface="Calibri" panose="020F0502020204030204" pitchFamily="34" charset="0"/>
                        </a:rPr>
                      </a:br>
                      <a:r>
                        <a:rPr lang="pl-PL" sz="1000" b="0" i="0" u="none" strike="noStrike" dirty="0">
                          <a:solidFill>
                            <a:srgbClr val="000000"/>
                          </a:solidFill>
                          <a:effectLst/>
                          <a:latin typeface="Calibri" panose="020F0502020204030204" pitchFamily="34" charset="0"/>
                        </a:rPr>
                        <a:t>• pełne wykorzystanie dostępnych narzędzi eksploracji danych, w tym Arachne lub podobnego narzędzia informatycznego, oraz narzędzi </a:t>
                      </a:r>
                      <a:r>
                        <a:rPr lang="pl-PL" sz="1000" b="0" i="0" u="none" strike="noStrike" dirty="0" err="1">
                          <a:solidFill>
                            <a:srgbClr val="000000"/>
                          </a:solidFill>
                          <a:effectLst/>
                          <a:latin typeface="Calibri" panose="020F0502020204030204" pitchFamily="34" charset="0"/>
                        </a:rPr>
                        <a:t>antyplagiaryzmu</a:t>
                      </a:r>
                      <a:r>
                        <a:rPr lang="pl-PL" sz="1000" b="0" i="0" u="none" strike="noStrike" dirty="0">
                          <a:solidFill>
                            <a:srgbClr val="000000"/>
                          </a:solidFill>
                          <a:effectLst/>
                          <a:latin typeface="Calibri" panose="020F0502020204030204" pitchFamily="34" charset="0"/>
                        </a:rPr>
                        <a:t>.</a:t>
                      </a:r>
                    </a:p>
                    <a:p>
                      <a:pPr algn="l" fontAlgn="ctr"/>
                      <a:endParaRPr lang="pl-PL"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endParaRPr lang="pl-PL" sz="1000" b="1" i="0" u="none" strike="noStrike" dirty="0">
                        <a:solidFill>
                          <a:srgbClr val="FF0000"/>
                        </a:solidFill>
                        <a:effectLst/>
                        <a:latin typeface="Calibri" panose="020F0502020204030204" pitchFamily="34" charset="0"/>
                      </a:endParaRPr>
                    </a:p>
                  </a:txBody>
                  <a:tcPr marL="3762" marR="3762" marT="3762" marB="0" anchor="ctr">
                    <a:solidFill>
                      <a:schemeClr val="accent6"/>
                    </a:solidFill>
                  </a:tcPr>
                </a:tc>
                <a:extLst>
                  <a:ext uri="{0D108BD9-81ED-4DB2-BD59-A6C34878D82A}">
                    <a16:rowId xmlns:a16="http://schemas.microsoft.com/office/drawing/2014/main" val="466283824"/>
                  </a:ext>
                </a:extLst>
              </a:tr>
              <a:tr h="510383">
                <a:tc>
                  <a:txBody>
                    <a:bodyPr/>
                    <a:lstStyle/>
                    <a:p>
                      <a:pPr algn="ctr"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900" b="0" i="0" u="none" strike="noStrike" dirty="0">
                          <a:solidFill>
                            <a:srgbClr val="000000"/>
                          </a:solidFill>
                          <a:effectLst/>
                          <a:latin typeface="Calibri" panose="020F0502020204030204" pitchFamily="34" charset="0"/>
                        </a:rPr>
                        <a:t>315</a:t>
                      </a:r>
                    </a:p>
                  </a:txBody>
                  <a:tcPr marL="3762" marR="3762" marT="3762" marB="0" anchor="ctr"/>
                </a:tc>
                <a:tc>
                  <a:txBody>
                    <a:bodyPr/>
                    <a:lstStyle/>
                    <a:p>
                      <a:pPr algn="l" fontAlgn="ctr"/>
                      <a:r>
                        <a:rPr lang="pl-PL" sz="1000" b="0" i="0" u="none" strike="noStrike" dirty="0">
                          <a:solidFill>
                            <a:srgbClr val="000000"/>
                          </a:solidFill>
                          <a:effectLst/>
                          <a:latin typeface="Calibri" panose="020F0502020204030204" pitchFamily="34" charset="0"/>
                        </a:rPr>
                        <a:t>Odnotowujemy, że opis priorytetu pomocy technicznej na lata 2021–2027 jest niemal identyczny jak w latach 2014–2020. Proszę wyjaśnić, w jaki sposób przy planowaniu wsparcia technicznego wykorzystano dobre praktyki z okresu programowania 2014–2020, w tym wnioski z projektu pilotażowego Komisji Europejskiej zatytułowanego „Budowanie zdolności administracyjnych na okres po 2020 r.” przeprowadzonego w województwie lubelskim.</a:t>
                      </a:r>
                    </a:p>
                  </a:txBody>
                  <a:tcPr marL="9525" marR="9525" marT="9525" marB="0" anchor="ctr"/>
                </a:tc>
                <a:tc>
                  <a:txBody>
                    <a:bodyPr/>
                    <a:lstStyle/>
                    <a:p>
                      <a:pPr algn="ctr" fontAlgn="ctr"/>
                      <a:endParaRPr lang="pl-PL" sz="1000" b="1" i="0" u="none" strike="noStrike" dirty="0">
                        <a:solidFill>
                          <a:srgbClr val="FF0000"/>
                        </a:solidFill>
                        <a:effectLst/>
                        <a:latin typeface="Calibri" panose="020F0502020204030204" pitchFamily="34" charset="0"/>
                      </a:endParaRPr>
                    </a:p>
                  </a:txBody>
                  <a:tcPr marL="3762" marR="3762" marT="3762" marB="0" anchor="ctr">
                    <a:solidFill>
                      <a:schemeClr val="accent6"/>
                    </a:solidFill>
                  </a:tcPr>
                </a:tc>
                <a:extLst>
                  <a:ext uri="{0D108BD9-81ED-4DB2-BD59-A6C34878D82A}">
                    <a16:rowId xmlns:a16="http://schemas.microsoft.com/office/drawing/2014/main" val="2246396388"/>
                  </a:ext>
                </a:extLst>
              </a:tr>
              <a:tr h="510383">
                <a:tc>
                  <a:txBody>
                    <a:bodyPr/>
                    <a:lstStyle/>
                    <a:p>
                      <a:pPr algn="ctr"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900" b="0" i="0" u="none" strike="noStrike" dirty="0">
                          <a:solidFill>
                            <a:srgbClr val="000000"/>
                          </a:solidFill>
                          <a:effectLst/>
                          <a:latin typeface="Calibri" panose="020F0502020204030204" pitchFamily="34" charset="0"/>
                        </a:rPr>
                        <a:t>232</a:t>
                      </a:r>
                    </a:p>
                  </a:txBody>
                  <a:tcPr marL="3762" marR="3762" marT="3762" marB="0" anchor="ctr"/>
                </a:tc>
                <a:tc>
                  <a:txBody>
                    <a:bodyPr/>
                    <a:lstStyle/>
                    <a:p>
                      <a:pPr algn="l" fontAlgn="ctr"/>
                      <a:r>
                        <a:rPr lang="pl-PL" sz="1000" b="0" i="0" u="none" strike="noStrike" dirty="0">
                          <a:solidFill>
                            <a:srgbClr val="000000"/>
                          </a:solidFill>
                          <a:effectLst/>
                          <a:latin typeface="Calibri" panose="020F0502020204030204" pitchFamily="34" charset="0"/>
                        </a:rPr>
                        <a:t>Proszę uzasadnić niewykorzystanie istniejącej, dobrze funkcjonującej struktury organu wykonawczego Wałbrzych do wdrażania FST w podregionie. </a:t>
                      </a:r>
                    </a:p>
                  </a:txBody>
                  <a:tcPr marL="9525" marR="9525" marT="9525" marB="0" anchor="ctr"/>
                </a:tc>
                <a:tc>
                  <a:txBody>
                    <a:bodyPr/>
                    <a:lstStyle/>
                    <a:p>
                      <a:pPr algn="ctr" fontAlgn="ctr"/>
                      <a:endParaRPr lang="pl-PL" sz="1000" b="1" i="0" u="none" strike="noStrike" dirty="0">
                        <a:solidFill>
                          <a:srgbClr val="FF0000"/>
                        </a:solidFill>
                        <a:effectLst/>
                        <a:latin typeface="Calibri" panose="020F0502020204030204" pitchFamily="34" charset="0"/>
                      </a:endParaRPr>
                    </a:p>
                  </a:txBody>
                  <a:tcPr marL="3762" marR="3762" marT="3762" marB="0" anchor="ctr">
                    <a:solidFill>
                      <a:srgbClr val="FF0000"/>
                    </a:solidFill>
                  </a:tcPr>
                </a:tc>
                <a:extLst>
                  <a:ext uri="{0D108BD9-81ED-4DB2-BD59-A6C34878D82A}">
                    <a16:rowId xmlns:a16="http://schemas.microsoft.com/office/drawing/2014/main" val="4293834301"/>
                  </a:ext>
                </a:extLst>
              </a:tr>
            </a:tbl>
          </a:graphicData>
        </a:graphic>
      </p:graphicFrame>
    </p:spTree>
    <p:extLst>
      <p:ext uri="{BB962C8B-B14F-4D97-AF65-F5344CB8AC3E}">
        <p14:creationId xmlns:p14="http://schemas.microsoft.com/office/powerpoint/2010/main" val="3702953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sp>
        <p:nvSpPr>
          <p:cNvPr id="13" name="pole tekstowe 12">
            <a:extLst>
              <a:ext uri="{FF2B5EF4-FFF2-40B4-BE49-F238E27FC236}">
                <a16:creationId xmlns:a16="http://schemas.microsoft.com/office/drawing/2014/main" id="{9063BE34-8BBE-8CF6-F102-D65C95D33D05}"/>
              </a:ext>
            </a:extLst>
          </p:cNvPr>
          <p:cNvSpPr txBox="1"/>
          <p:nvPr/>
        </p:nvSpPr>
        <p:spPr>
          <a:xfrm>
            <a:off x="470645" y="1099846"/>
            <a:ext cx="11250706" cy="1754326"/>
          </a:xfrm>
          <a:prstGeom prst="rect">
            <a:avLst/>
          </a:prstGeom>
          <a:noFill/>
        </p:spPr>
        <p:txBody>
          <a:bodyPr wrap="square">
            <a:spAutoFit/>
          </a:bodyPr>
          <a:lstStyle/>
          <a:p>
            <a:r>
              <a:rPr lang="pl-PL" dirty="0"/>
              <a:t>Uwagi w zakresie „</a:t>
            </a:r>
            <a:r>
              <a:rPr lang="pl-PL" b="1" dirty="0"/>
              <a:t>Warunki podstawowe” </a:t>
            </a:r>
            <a:r>
              <a:rPr lang="pl-PL" dirty="0"/>
              <a:t>FEDS 2021- 2027 mają charakter horyzontalny.</a:t>
            </a:r>
          </a:p>
          <a:p>
            <a:endParaRPr lang="pl-PL" dirty="0"/>
          </a:p>
          <a:p>
            <a:r>
              <a:rPr lang="pl-PL" dirty="0"/>
              <a:t>Stanowisko w tym zakresie zostanie opracowane przez Ministerstwo Funduszy i Polityki Regionalnej, dlatego uwagi te nie będą omawiane podczas niniejszej prezentacji.</a:t>
            </a:r>
          </a:p>
          <a:p>
            <a:pPr algn="ctr"/>
            <a:br>
              <a:rPr lang="pl-PL" b="1" dirty="0"/>
            </a:br>
            <a:endParaRPr lang="pl-PL" b="1" dirty="0"/>
          </a:p>
        </p:txBody>
      </p:sp>
    </p:spTree>
    <p:extLst>
      <p:ext uri="{BB962C8B-B14F-4D97-AF65-F5344CB8AC3E}">
        <p14:creationId xmlns:p14="http://schemas.microsoft.com/office/powerpoint/2010/main" val="33492549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sp>
        <p:nvSpPr>
          <p:cNvPr id="13" name="pole tekstowe 12">
            <a:extLst>
              <a:ext uri="{FF2B5EF4-FFF2-40B4-BE49-F238E27FC236}">
                <a16:creationId xmlns:a16="http://schemas.microsoft.com/office/drawing/2014/main" id="{9063BE34-8BBE-8CF6-F102-D65C95D33D05}"/>
              </a:ext>
            </a:extLst>
          </p:cNvPr>
          <p:cNvSpPr txBox="1"/>
          <p:nvPr/>
        </p:nvSpPr>
        <p:spPr>
          <a:xfrm>
            <a:off x="470646" y="938481"/>
            <a:ext cx="11250706" cy="1323439"/>
          </a:xfrm>
          <a:prstGeom prst="rect">
            <a:avLst/>
          </a:prstGeom>
          <a:noFill/>
        </p:spPr>
        <p:txBody>
          <a:bodyPr wrap="square">
            <a:spAutoFit/>
          </a:bodyPr>
          <a:lstStyle/>
          <a:p>
            <a:pPr algn="ctr"/>
            <a:r>
              <a:rPr lang="pl-PL" sz="2400" dirty="0"/>
              <a:t>Najważniejsze uwagi w podziale na zakres tematyczny FEDS 2021- 2027</a:t>
            </a:r>
          </a:p>
          <a:p>
            <a:pPr marL="342900" indent="-342900" algn="just">
              <a:buFont typeface="Arial" panose="020B0604020202020204" pitchFamily="34" charset="0"/>
              <a:buChar char="•"/>
            </a:pPr>
            <a:endParaRPr lang="pl-PL" sz="2000" dirty="0"/>
          </a:p>
          <a:p>
            <a:pPr algn="ctr"/>
            <a:br>
              <a:rPr lang="pl-PL" b="1" dirty="0"/>
            </a:br>
            <a:endParaRPr lang="pl-PL" b="1" dirty="0"/>
          </a:p>
        </p:txBody>
      </p:sp>
      <p:graphicFrame>
        <p:nvGraphicFramePr>
          <p:cNvPr id="4" name="Tabela 3">
            <a:extLst>
              <a:ext uri="{FF2B5EF4-FFF2-40B4-BE49-F238E27FC236}">
                <a16:creationId xmlns:a16="http://schemas.microsoft.com/office/drawing/2014/main" id="{0BDB8C63-D411-38D0-932A-82BA593F0FE6}"/>
              </a:ext>
            </a:extLst>
          </p:cNvPr>
          <p:cNvGraphicFramePr>
            <a:graphicFrameLocks noGrp="1"/>
          </p:cNvGraphicFramePr>
          <p:nvPr>
            <p:extLst>
              <p:ext uri="{D42A27DB-BD31-4B8C-83A1-F6EECF244321}">
                <p14:modId xmlns:p14="http://schemas.microsoft.com/office/powerpoint/2010/main" val="1299946952"/>
              </p:ext>
            </p:extLst>
          </p:nvPr>
        </p:nvGraphicFramePr>
        <p:xfrm>
          <a:off x="569257" y="1497976"/>
          <a:ext cx="11053483" cy="5105237"/>
        </p:xfrm>
        <a:graphic>
          <a:graphicData uri="http://schemas.openxmlformats.org/drawingml/2006/table">
            <a:tbl>
              <a:tblPr>
                <a:tableStyleId>{5C22544A-7EE6-4342-B048-85BDC9FD1C3A}</a:tableStyleId>
              </a:tblPr>
              <a:tblGrid>
                <a:gridCol w="76695">
                  <a:extLst>
                    <a:ext uri="{9D8B030D-6E8A-4147-A177-3AD203B41FA5}">
                      <a16:colId xmlns:a16="http://schemas.microsoft.com/office/drawing/2014/main" val="435195674"/>
                    </a:ext>
                  </a:extLst>
                </a:gridCol>
                <a:gridCol w="897622">
                  <a:extLst>
                    <a:ext uri="{9D8B030D-6E8A-4147-A177-3AD203B41FA5}">
                      <a16:colId xmlns:a16="http://schemas.microsoft.com/office/drawing/2014/main" val="194706505"/>
                    </a:ext>
                  </a:extLst>
                </a:gridCol>
                <a:gridCol w="8335532">
                  <a:extLst>
                    <a:ext uri="{9D8B030D-6E8A-4147-A177-3AD203B41FA5}">
                      <a16:colId xmlns:a16="http://schemas.microsoft.com/office/drawing/2014/main" val="2582575971"/>
                    </a:ext>
                  </a:extLst>
                </a:gridCol>
                <a:gridCol w="1743634">
                  <a:extLst>
                    <a:ext uri="{9D8B030D-6E8A-4147-A177-3AD203B41FA5}">
                      <a16:colId xmlns:a16="http://schemas.microsoft.com/office/drawing/2014/main" val="430233166"/>
                    </a:ext>
                  </a:extLst>
                </a:gridCol>
              </a:tblGrid>
              <a:tr h="245975">
                <a:tc gridSpan="4">
                  <a:txBody>
                    <a:bodyPr/>
                    <a:lstStyle/>
                    <a:p>
                      <a:pPr algn="ctr" fontAlgn="ctr"/>
                      <a:r>
                        <a:rPr lang="pl-PL" sz="900" b="1" u="none" strike="noStrike" dirty="0">
                          <a:effectLst/>
                          <a:highlight>
                            <a:srgbClr val="FFFF00"/>
                          </a:highlight>
                        </a:rPr>
                        <a:t>Instytucje, Partnerstwo, Komunikacja</a:t>
                      </a:r>
                      <a:endParaRPr lang="pl-PL" sz="900" b="1" i="0" u="none" strike="noStrike" dirty="0">
                        <a:solidFill>
                          <a:srgbClr val="000000"/>
                        </a:solidFill>
                        <a:effectLst/>
                        <a:highlight>
                          <a:srgbClr val="FFFF00"/>
                        </a:highlight>
                        <a:latin typeface="Calibri" panose="020F0502020204030204" pitchFamily="34" charset="0"/>
                      </a:endParaRPr>
                    </a:p>
                  </a:txBody>
                  <a:tcPr marL="6108" marR="6108" marT="6108" marB="0" anchor="ct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3440148048"/>
                  </a:ext>
                </a:extLst>
              </a:tr>
              <a:tr h="245975">
                <a:tc>
                  <a:txBody>
                    <a:bodyPr/>
                    <a:lstStyle/>
                    <a:p>
                      <a:pPr algn="ctr" fontAlgn="ctr"/>
                      <a:endParaRPr lang="pl-PL" sz="900" b="1"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900" u="none" strike="noStrike" dirty="0">
                          <a:effectLst/>
                        </a:rPr>
                        <a:t>nr uwagi</a:t>
                      </a:r>
                      <a:endParaRPr lang="pl-PL" sz="900" b="1"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900" u="none" strike="noStrike" dirty="0">
                          <a:effectLst/>
                        </a:rPr>
                        <a:t>TREŚĆ UWAGI</a:t>
                      </a:r>
                      <a:endParaRPr lang="pl-PL" sz="900" b="1"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1100" u="none" strike="noStrike" dirty="0">
                          <a:effectLst/>
                        </a:rPr>
                        <a:t>KLASYFIKACJA</a:t>
                      </a:r>
                    </a:p>
                  </a:txBody>
                  <a:tcPr marL="6108" marR="6108" marT="6108" marB="0" anchor="ctr"/>
                </a:tc>
                <a:extLst>
                  <a:ext uri="{0D108BD9-81ED-4DB2-BD59-A6C34878D82A}">
                    <a16:rowId xmlns:a16="http://schemas.microsoft.com/office/drawing/2014/main" val="1276821878"/>
                  </a:ext>
                </a:extLst>
              </a:tr>
              <a:tr h="644217">
                <a:tc>
                  <a:txBody>
                    <a:bodyPr/>
                    <a:lstStyle/>
                    <a:p>
                      <a:pPr algn="ctr" fontAlgn="ctr"/>
                      <a:endParaRPr lang="pl-PL" sz="9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900" b="0" i="0" u="none" strike="noStrike" dirty="0">
                          <a:solidFill>
                            <a:srgbClr val="000000"/>
                          </a:solidFill>
                          <a:effectLst/>
                          <a:latin typeface="Calibri" panose="020F0502020204030204" pitchFamily="34" charset="0"/>
                        </a:rPr>
                        <a:t>[Instytucje]</a:t>
                      </a:r>
                    </a:p>
                    <a:p>
                      <a:pPr algn="ctr" fontAlgn="ctr"/>
                      <a:r>
                        <a:rPr lang="pl-PL" sz="900" b="0" i="0" u="none" strike="noStrike" dirty="0">
                          <a:solidFill>
                            <a:srgbClr val="000000"/>
                          </a:solidFill>
                          <a:effectLst/>
                          <a:latin typeface="Calibri" panose="020F0502020204030204" pitchFamily="34" charset="0"/>
                        </a:rPr>
                        <a:t>411</a:t>
                      </a:r>
                    </a:p>
                    <a:p>
                      <a:pPr algn="ctr" fontAlgn="ctr"/>
                      <a:endParaRPr lang="pl-PL" sz="9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l" fontAlgn="ctr"/>
                      <a:r>
                        <a:rPr lang="pl-PL" sz="900" u="none" strike="noStrike" dirty="0">
                          <a:effectLst/>
                        </a:rPr>
                        <a:t>Zgodnie z rozporządzeniem w sprawie wspólnych przepisów możliwe jest przeniesienie statusu IP do następnej perspektywy bez konieczności ponownego wyznaczenia. Zdecydowanie zalecamy skorzystanie z tej możliwości w przypadku ZIT, które są już wyznaczonymi IP. W programie proponuje się jednak znaczne ograniczenie funkcji ZIT, ograniczone do przygotowania strategii i wykazu projektów. Ta zmiana podejścia nie wydaje się uzasadniona, chyba że istnieją dowody, takie jak negatywna ocena funkcjonowania ZIT </a:t>
                      </a:r>
                      <a:r>
                        <a:rPr lang="pl-PL" sz="900" u="none" strike="noStrike" dirty="0" err="1">
                          <a:effectLst/>
                        </a:rPr>
                        <a:t>Walbrzycha</a:t>
                      </a:r>
                      <a:r>
                        <a:rPr lang="pl-PL" sz="900" u="none" strike="noStrike" dirty="0">
                          <a:effectLst/>
                        </a:rPr>
                        <a:t> i innych ZIT.</a:t>
                      </a:r>
                    </a:p>
                  </a:txBody>
                  <a:tcPr marL="6108" marR="6108" marT="6108" marB="0" anchor="ctr"/>
                </a:tc>
                <a:tc>
                  <a:txBody>
                    <a:bodyPr/>
                    <a:lstStyle/>
                    <a:p>
                      <a:pPr algn="ctr" fontAlgn="ctr"/>
                      <a:endParaRPr lang="pl-PL" sz="1100" b="1" i="0" u="none" strike="noStrike" dirty="0">
                        <a:solidFill>
                          <a:schemeClr val="accent6">
                            <a:lumMod val="75000"/>
                          </a:schemeClr>
                        </a:solidFill>
                        <a:effectLst/>
                        <a:latin typeface="Calibri" panose="020F0502020204030204" pitchFamily="34" charset="0"/>
                      </a:endParaRPr>
                    </a:p>
                  </a:txBody>
                  <a:tcPr marL="6108" marR="6108" marT="6108" marB="0" anchor="ctr">
                    <a:solidFill>
                      <a:srgbClr val="FF0000"/>
                    </a:solidFill>
                  </a:tcPr>
                </a:tc>
                <a:extLst>
                  <a:ext uri="{0D108BD9-81ED-4DB2-BD59-A6C34878D82A}">
                    <a16:rowId xmlns:a16="http://schemas.microsoft.com/office/drawing/2014/main" val="911261318"/>
                  </a:ext>
                </a:extLst>
              </a:tr>
              <a:tr h="718967">
                <a:tc>
                  <a:txBody>
                    <a:bodyPr/>
                    <a:lstStyle/>
                    <a:p>
                      <a:pPr algn="ctr" fontAlgn="ctr"/>
                      <a:endParaRPr lang="pl-PL" sz="9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900" b="0" i="0" u="none" strike="noStrike" dirty="0">
                          <a:solidFill>
                            <a:srgbClr val="000000"/>
                          </a:solidFill>
                          <a:effectLst/>
                          <a:latin typeface="Calibri" panose="020F0502020204030204" pitchFamily="34" charset="0"/>
                        </a:rPr>
                        <a:t>[Partnerstwo]</a:t>
                      </a:r>
                    </a:p>
                    <a:p>
                      <a:pPr algn="ctr" fontAlgn="ctr"/>
                      <a:r>
                        <a:rPr lang="pl-PL" sz="900" b="0" i="0" u="none" strike="noStrike" dirty="0">
                          <a:solidFill>
                            <a:srgbClr val="000000"/>
                          </a:solidFill>
                          <a:effectLst/>
                          <a:latin typeface="Calibri" panose="020F0502020204030204" pitchFamily="34" charset="0"/>
                        </a:rPr>
                        <a:t>412</a:t>
                      </a:r>
                    </a:p>
                    <a:p>
                      <a:pPr algn="ctr" fontAlgn="ctr"/>
                      <a:endParaRPr lang="pl-PL" sz="9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l" fontAlgn="ctr"/>
                      <a:r>
                        <a:rPr lang="pl-PL" sz="900" u="none" strike="noStrike" dirty="0">
                          <a:effectLst/>
                        </a:rPr>
                        <a:t>Zasada partnerstwa została prawidłowo opisana w programie. Niemniej jednak w opisie procesu należy również wskazać kluczowe zmiany lub ulepszenia wprowadzone w tekście programu w wyniku konsultacji społecznych. Ponadto nie ma informacji, na podstawie których w pracach nad programem uwzględniono najważniejsze argumenty członków zewnętrznej grupy roboczej (określenie celów programu, podział środków na cele polityki i ZIT, rola ZIT w nowym okresie programowania). </a:t>
                      </a:r>
                    </a:p>
                  </a:txBody>
                  <a:tcPr marL="6108" marR="6108" marT="6108" marB="0" anchor="ctr"/>
                </a:tc>
                <a:tc>
                  <a:txBody>
                    <a:bodyPr/>
                    <a:lstStyle/>
                    <a:p>
                      <a:pPr algn="ctr" fontAlgn="ctr"/>
                      <a:endParaRPr lang="pl-PL" sz="1100" b="1" i="0" u="none" strike="noStrike" dirty="0">
                        <a:solidFill>
                          <a:schemeClr val="accent6">
                            <a:lumMod val="75000"/>
                          </a:schemeClr>
                        </a:solidFill>
                        <a:effectLst/>
                        <a:latin typeface="Calibri" panose="020F0502020204030204" pitchFamily="34" charset="0"/>
                      </a:endParaRPr>
                    </a:p>
                  </a:txBody>
                  <a:tcPr marL="6108" marR="6108" marT="6108" marB="0" anchor="ctr">
                    <a:solidFill>
                      <a:srgbClr val="00B050"/>
                    </a:solidFill>
                  </a:tcPr>
                </a:tc>
                <a:extLst>
                  <a:ext uri="{0D108BD9-81ED-4DB2-BD59-A6C34878D82A}">
                    <a16:rowId xmlns:a16="http://schemas.microsoft.com/office/drawing/2014/main" val="914265998"/>
                  </a:ext>
                </a:extLst>
              </a:tr>
              <a:tr h="482471">
                <a:tc>
                  <a:txBody>
                    <a:bodyPr/>
                    <a:lstStyle/>
                    <a:p>
                      <a:pPr algn="ctr" fontAlgn="ctr"/>
                      <a:endParaRPr lang="pl-PL" sz="9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900" u="none" strike="noStrike" dirty="0">
                          <a:effectLst/>
                        </a:rPr>
                        <a:t>413</a:t>
                      </a:r>
                      <a:endParaRPr lang="pl-PL" sz="9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l" fontAlgn="ctr"/>
                      <a:r>
                        <a:rPr lang="pl-PL" sz="900" u="none" strike="noStrike" dirty="0">
                          <a:effectLst/>
                        </a:rPr>
                        <a:t>Należy usprawnić dialog z lokalnymi zainteresowanymi stronami. Komisja otrzymała od zainteresowanych stron kilka sygnałów, że proces konsultacji był słabo zorganizowany w Dolnym Śląsku, co wskazuje, że większość uwag zainteresowanych stron, w tym uwagi uznane za bardzo ważne dla przyszłego kształtu polityki regionalnej na Dolnym Śląsku, nie została uwzględniona. </a:t>
                      </a:r>
                    </a:p>
                    <a:p>
                      <a:pPr algn="l" fontAlgn="ctr"/>
                      <a:endParaRPr lang="pl-PL" sz="9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endParaRPr lang="pl-PL" sz="1100" b="1" i="0" u="none" strike="noStrike" dirty="0">
                        <a:solidFill>
                          <a:schemeClr val="accent6">
                            <a:lumMod val="75000"/>
                          </a:schemeClr>
                        </a:solidFill>
                        <a:effectLst/>
                        <a:latin typeface="Calibri" panose="020F0502020204030204" pitchFamily="34" charset="0"/>
                      </a:endParaRPr>
                    </a:p>
                  </a:txBody>
                  <a:tcPr marL="6108" marR="6108" marT="6108" marB="0" anchor="ctr">
                    <a:solidFill>
                      <a:srgbClr val="00B050"/>
                    </a:solidFill>
                  </a:tcPr>
                </a:tc>
                <a:extLst>
                  <a:ext uri="{0D108BD9-81ED-4DB2-BD59-A6C34878D82A}">
                    <a16:rowId xmlns:a16="http://schemas.microsoft.com/office/drawing/2014/main" val="1193921621"/>
                  </a:ext>
                </a:extLst>
              </a:tr>
              <a:tr h="482471">
                <a:tc>
                  <a:txBody>
                    <a:bodyPr/>
                    <a:lstStyle/>
                    <a:p>
                      <a:pPr algn="ctr" fontAlgn="ctr"/>
                      <a:endParaRPr lang="pl-PL" sz="9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900" b="0" i="0" u="none" strike="noStrike" dirty="0">
                          <a:solidFill>
                            <a:srgbClr val="000000"/>
                          </a:solidFill>
                          <a:effectLst/>
                          <a:latin typeface="Calibri" panose="020F0502020204030204" pitchFamily="34" charset="0"/>
                        </a:rPr>
                        <a:t>414</a:t>
                      </a:r>
                    </a:p>
                  </a:txBody>
                  <a:tcPr marL="6108" marR="6108" marT="6108" marB="0" anchor="ctr"/>
                </a:tc>
                <a:tc>
                  <a:txBody>
                    <a:bodyPr/>
                    <a:lstStyle/>
                    <a:p>
                      <a:pPr algn="l" fontAlgn="ctr"/>
                      <a:r>
                        <a:rPr lang="pl-PL" sz="900" b="0" i="0" u="none" strike="noStrike" dirty="0">
                          <a:solidFill>
                            <a:srgbClr val="000000"/>
                          </a:solidFill>
                          <a:effectLst/>
                          <a:latin typeface="Calibri" panose="020F0502020204030204" pitchFamily="34" charset="0"/>
                        </a:rPr>
                        <a:t>Jeśli chodzi o skład zewnętrznej grupy roboczej, organizacje pozarządowe i inne organizacje reprezentujące społeczeństwo obywatelskie są prezentowane w kategorii partnerów społeczno-gospodarczych. Zgodnie z art. 4 ust. 1 kodeksu postępowania dotyczącego zasady partnerstwa organizacje reprezentujące społeczeństwo obywatelskie stanowią odrębną grupę i nie należą do kategorii partnerów społeczno-gospodarczych; jest to również wspomniane w art. 8 rozporządzenia w sprawie wspólnych przepisów. Termin „partnerzy społeczno-gospodarczy” odnosi się wyłącznie do przedstawicieli związków pracodawców i pracowników. Kategorie partnerów wymienione w tekście programu również nie powinny być traktowane łącznie. Proszę odpowiednio poprawić tekst, stosując odpowiednią kategoryzację zgodnie z europejskim kodeksem postępowania w zakresie partnerstwa.</a:t>
                      </a:r>
                    </a:p>
                    <a:p>
                      <a:pPr algn="l" fontAlgn="ctr"/>
                      <a:endParaRPr lang="pl-PL" sz="9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endParaRPr lang="pl-PL" sz="1100" b="1" i="0" u="none" strike="noStrike" dirty="0">
                        <a:solidFill>
                          <a:schemeClr val="accent6">
                            <a:lumMod val="75000"/>
                          </a:schemeClr>
                        </a:solidFill>
                        <a:effectLst/>
                        <a:latin typeface="Calibri" panose="020F0502020204030204" pitchFamily="34" charset="0"/>
                      </a:endParaRPr>
                    </a:p>
                  </a:txBody>
                  <a:tcPr marL="6108" marR="6108" marT="6108" marB="0" anchor="ctr">
                    <a:solidFill>
                      <a:srgbClr val="00B050"/>
                    </a:solidFill>
                  </a:tcPr>
                </a:tc>
                <a:extLst>
                  <a:ext uri="{0D108BD9-81ED-4DB2-BD59-A6C34878D82A}">
                    <a16:rowId xmlns:a16="http://schemas.microsoft.com/office/drawing/2014/main" val="4242223672"/>
                  </a:ext>
                </a:extLst>
              </a:tr>
              <a:tr h="482471">
                <a:tc>
                  <a:txBody>
                    <a:bodyPr/>
                    <a:lstStyle/>
                    <a:p>
                      <a:pPr algn="ctr" fontAlgn="ctr"/>
                      <a:endParaRPr lang="pl-PL" sz="9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900" b="0" i="0" u="none" strike="noStrike" dirty="0">
                          <a:solidFill>
                            <a:srgbClr val="000000"/>
                          </a:solidFill>
                          <a:effectLst/>
                          <a:latin typeface="Calibri" panose="020F0502020204030204" pitchFamily="34" charset="0"/>
                        </a:rPr>
                        <a:t>416</a:t>
                      </a:r>
                    </a:p>
                  </a:txBody>
                  <a:tcPr marL="6108" marR="6108" marT="6108" marB="0" anchor="ctr"/>
                </a:tc>
                <a:tc>
                  <a:txBody>
                    <a:bodyPr/>
                    <a:lstStyle/>
                    <a:p>
                      <a:pPr algn="l" fontAlgn="ctr"/>
                      <a:r>
                        <a:rPr lang="pl-PL" sz="900" b="0" i="0" u="none" strike="noStrike" dirty="0">
                          <a:solidFill>
                            <a:srgbClr val="000000"/>
                          </a:solidFill>
                          <a:effectLst/>
                          <a:latin typeface="Calibri" panose="020F0502020204030204" pitchFamily="34" charset="0"/>
                        </a:rPr>
                        <a:t>Z zadowoleniem przyjmujemy oświadczenie, że przedstawiciele wszystkich kategorii partnerów będą uczestniczyć w pracach komitetu monitorującego w zróżnicowany sposób. Zgodnie z art. 8 europejskiego kodeksu postępowania w zakresie partnerstwa instytucja zarządzająca powinna zaangażować partnerów również w ustalanie składu komitetu monitorującego. W związku z tym proces ustalania składu komitetu monitorującego powinien być prowadzony w porozumieniu z instytucjami reprezentującymi odpowiednie rodzaje partnerów wymienionych w art. 8 rozporządzenia w sprawie wspólnych przepisów, z poszanowaniem zasady zrównoważonej reprezentacji i przejrzystości. </a:t>
                      </a:r>
                    </a:p>
                    <a:p>
                      <a:pPr algn="l" fontAlgn="ctr"/>
                      <a:endParaRPr lang="pl-PL" sz="9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endParaRPr lang="pl-PL" sz="1100" b="1" i="0" u="none" strike="noStrike" dirty="0">
                        <a:solidFill>
                          <a:schemeClr val="accent6">
                            <a:lumMod val="75000"/>
                          </a:schemeClr>
                        </a:solidFill>
                        <a:effectLst/>
                        <a:latin typeface="Calibri" panose="020F0502020204030204" pitchFamily="34" charset="0"/>
                      </a:endParaRPr>
                    </a:p>
                  </a:txBody>
                  <a:tcPr marL="6108" marR="6108" marT="6108" marB="0" anchor="ctr">
                    <a:solidFill>
                      <a:srgbClr val="00B050"/>
                    </a:solidFill>
                  </a:tcPr>
                </a:tc>
                <a:extLst>
                  <a:ext uri="{0D108BD9-81ED-4DB2-BD59-A6C34878D82A}">
                    <a16:rowId xmlns:a16="http://schemas.microsoft.com/office/drawing/2014/main" val="334246448"/>
                  </a:ext>
                </a:extLst>
              </a:tr>
              <a:tr h="482471">
                <a:tc>
                  <a:txBody>
                    <a:bodyPr/>
                    <a:lstStyle/>
                    <a:p>
                      <a:pPr algn="ctr" fontAlgn="ctr"/>
                      <a:endParaRPr lang="pl-PL" sz="9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900" b="0" i="0" u="none" strike="noStrike" dirty="0">
                          <a:solidFill>
                            <a:srgbClr val="000000"/>
                          </a:solidFill>
                          <a:effectLst/>
                          <a:latin typeface="Calibri" panose="020F0502020204030204" pitchFamily="34" charset="0"/>
                        </a:rPr>
                        <a:t>421</a:t>
                      </a:r>
                    </a:p>
                  </a:txBody>
                  <a:tcPr marL="6108" marR="6108" marT="6108" marB="0" anchor="ctr"/>
                </a:tc>
                <a:tc>
                  <a:txBody>
                    <a:bodyPr/>
                    <a:lstStyle/>
                    <a:p>
                      <a:pPr algn="l" fontAlgn="ctr"/>
                      <a:r>
                        <a:rPr lang="pl-PL" sz="900" b="0" i="0" u="none" strike="noStrike" dirty="0">
                          <a:solidFill>
                            <a:srgbClr val="000000"/>
                          </a:solidFill>
                          <a:effectLst/>
                          <a:latin typeface="Calibri" panose="020F0502020204030204" pitchFamily="34" charset="0"/>
                        </a:rPr>
                        <a:t>Warunkiem podziału środków na budowanie potencjału partnerów powinno być przygotowanie konkretnych planów i logiki interwencji w oparciu o przejrzysty, otwarty i partycypacyjny proces we wszystkich jego elementach: ocena potrzeb, planowanie, wdrażanie i ocena – z udziałem szerokiego grona organizacji społeczeństwa obywatelskiego i innych właściwych podmiotów (organizacje o podstawowym znaczeniu, nieformalne ruchy obywatelskie, sieci wolontariuszy i aktywistów itp.).</a:t>
                      </a:r>
                    </a:p>
                    <a:p>
                      <a:pPr algn="l" fontAlgn="ctr"/>
                      <a:endParaRPr lang="pl-PL" sz="9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endParaRPr lang="pl-PL" sz="1100" b="1" i="0" u="none" strike="noStrike" dirty="0">
                        <a:solidFill>
                          <a:schemeClr val="accent6">
                            <a:lumMod val="75000"/>
                          </a:schemeClr>
                        </a:solidFill>
                        <a:effectLst/>
                        <a:latin typeface="Calibri" panose="020F0502020204030204" pitchFamily="34" charset="0"/>
                      </a:endParaRPr>
                    </a:p>
                  </a:txBody>
                  <a:tcPr marL="6108" marR="6108" marT="6108" marB="0" anchor="ctr">
                    <a:solidFill>
                      <a:srgbClr val="00B050"/>
                    </a:solidFill>
                  </a:tcPr>
                </a:tc>
                <a:extLst>
                  <a:ext uri="{0D108BD9-81ED-4DB2-BD59-A6C34878D82A}">
                    <a16:rowId xmlns:a16="http://schemas.microsoft.com/office/drawing/2014/main" val="3595351379"/>
                  </a:ext>
                </a:extLst>
              </a:tr>
              <a:tr h="482471">
                <a:tc>
                  <a:txBody>
                    <a:bodyPr/>
                    <a:lstStyle/>
                    <a:p>
                      <a:pPr algn="ctr" fontAlgn="ctr"/>
                      <a:endParaRPr lang="pl-PL" sz="9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900" b="0" i="0" u="none" strike="noStrike" dirty="0">
                          <a:solidFill>
                            <a:srgbClr val="000000"/>
                          </a:solidFill>
                          <a:effectLst/>
                          <a:latin typeface="Calibri" panose="020F0502020204030204" pitchFamily="34" charset="0"/>
                        </a:rPr>
                        <a:t>422</a:t>
                      </a:r>
                    </a:p>
                  </a:txBody>
                  <a:tcPr marL="6108" marR="6108" marT="6108" marB="0" anchor="ctr"/>
                </a:tc>
                <a:tc>
                  <a:txBody>
                    <a:bodyPr/>
                    <a:lstStyle/>
                    <a:p>
                      <a:pPr algn="l" fontAlgn="ctr"/>
                      <a:r>
                        <a:rPr lang="pl-PL" sz="900" b="0" i="0" u="none" strike="noStrike" dirty="0">
                          <a:solidFill>
                            <a:srgbClr val="000000"/>
                          </a:solidFill>
                          <a:effectLst/>
                          <a:latin typeface="Calibri" panose="020F0502020204030204" pitchFamily="34" charset="0"/>
                        </a:rPr>
                        <a:t>Realizacja zasady partnerstwa i zobowiązania do konsultacji w trakcie realizacji programu będą musiały być ściśle monitorowane. </a:t>
                      </a:r>
                    </a:p>
                  </a:txBody>
                  <a:tcPr marL="6108" marR="6108" marT="6108" marB="0" anchor="ctr"/>
                </a:tc>
                <a:tc>
                  <a:txBody>
                    <a:bodyPr/>
                    <a:lstStyle/>
                    <a:p>
                      <a:pPr algn="ctr" fontAlgn="ctr"/>
                      <a:endParaRPr lang="pl-PL" sz="1100" b="1" i="0" u="none" strike="noStrike" dirty="0">
                        <a:solidFill>
                          <a:schemeClr val="accent6">
                            <a:lumMod val="75000"/>
                          </a:schemeClr>
                        </a:solidFill>
                        <a:effectLst/>
                        <a:latin typeface="Calibri" panose="020F0502020204030204" pitchFamily="34" charset="0"/>
                      </a:endParaRPr>
                    </a:p>
                  </a:txBody>
                  <a:tcPr marL="6108" marR="6108" marT="6108" marB="0" anchor="ctr">
                    <a:solidFill>
                      <a:srgbClr val="00B050"/>
                    </a:solidFill>
                  </a:tcPr>
                </a:tc>
                <a:extLst>
                  <a:ext uri="{0D108BD9-81ED-4DB2-BD59-A6C34878D82A}">
                    <a16:rowId xmlns:a16="http://schemas.microsoft.com/office/drawing/2014/main" val="1488831394"/>
                  </a:ext>
                </a:extLst>
              </a:tr>
            </a:tbl>
          </a:graphicData>
        </a:graphic>
      </p:graphicFrame>
    </p:spTree>
    <p:extLst>
      <p:ext uri="{BB962C8B-B14F-4D97-AF65-F5344CB8AC3E}">
        <p14:creationId xmlns:p14="http://schemas.microsoft.com/office/powerpoint/2010/main" val="4095657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sp>
        <p:nvSpPr>
          <p:cNvPr id="13" name="pole tekstowe 12">
            <a:extLst>
              <a:ext uri="{FF2B5EF4-FFF2-40B4-BE49-F238E27FC236}">
                <a16:creationId xmlns:a16="http://schemas.microsoft.com/office/drawing/2014/main" id="{9063BE34-8BBE-8CF6-F102-D65C95D33D05}"/>
              </a:ext>
            </a:extLst>
          </p:cNvPr>
          <p:cNvSpPr txBox="1"/>
          <p:nvPr/>
        </p:nvSpPr>
        <p:spPr>
          <a:xfrm>
            <a:off x="470646" y="938481"/>
            <a:ext cx="11250706" cy="1323439"/>
          </a:xfrm>
          <a:prstGeom prst="rect">
            <a:avLst/>
          </a:prstGeom>
          <a:noFill/>
        </p:spPr>
        <p:txBody>
          <a:bodyPr wrap="square">
            <a:spAutoFit/>
          </a:bodyPr>
          <a:lstStyle/>
          <a:p>
            <a:pPr algn="ctr"/>
            <a:r>
              <a:rPr lang="pl-PL" sz="2400" dirty="0"/>
              <a:t>Najważniejsze uwagi w podziale na zakres tematyczny FEDS 2021- 2027</a:t>
            </a:r>
          </a:p>
          <a:p>
            <a:pPr marL="342900" indent="-342900" algn="just">
              <a:buFont typeface="Arial" panose="020B0604020202020204" pitchFamily="34" charset="0"/>
              <a:buChar char="•"/>
            </a:pPr>
            <a:endParaRPr lang="pl-PL" sz="2000" dirty="0"/>
          </a:p>
          <a:p>
            <a:pPr algn="ctr"/>
            <a:br>
              <a:rPr lang="pl-PL" b="1" dirty="0"/>
            </a:br>
            <a:endParaRPr lang="pl-PL" b="1" dirty="0"/>
          </a:p>
        </p:txBody>
      </p:sp>
      <p:graphicFrame>
        <p:nvGraphicFramePr>
          <p:cNvPr id="4" name="Tabela 3">
            <a:extLst>
              <a:ext uri="{FF2B5EF4-FFF2-40B4-BE49-F238E27FC236}">
                <a16:creationId xmlns:a16="http://schemas.microsoft.com/office/drawing/2014/main" id="{0BDB8C63-D411-38D0-932A-82BA593F0FE6}"/>
              </a:ext>
            </a:extLst>
          </p:cNvPr>
          <p:cNvGraphicFramePr>
            <a:graphicFrameLocks noGrp="1"/>
          </p:cNvGraphicFramePr>
          <p:nvPr>
            <p:extLst>
              <p:ext uri="{D42A27DB-BD31-4B8C-83A1-F6EECF244321}">
                <p14:modId xmlns:p14="http://schemas.microsoft.com/office/powerpoint/2010/main" val="304823751"/>
              </p:ext>
            </p:extLst>
          </p:nvPr>
        </p:nvGraphicFramePr>
        <p:xfrm>
          <a:off x="569257" y="1497976"/>
          <a:ext cx="11053483" cy="4137783"/>
        </p:xfrm>
        <a:graphic>
          <a:graphicData uri="http://schemas.openxmlformats.org/drawingml/2006/table">
            <a:tbl>
              <a:tblPr>
                <a:tableStyleId>{5C22544A-7EE6-4342-B048-85BDC9FD1C3A}</a:tableStyleId>
              </a:tblPr>
              <a:tblGrid>
                <a:gridCol w="76695">
                  <a:extLst>
                    <a:ext uri="{9D8B030D-6E8A-4147-A177-3AD203B41FA5}">
                      <a16:colId xmlns:a16="http://schemas.microsoft.com/office/drawing/2014/main" val="435195674"/>
                    </a:ext>
                  </a:extLst>
                </a:gridCol>
                <a:gridCol w="897622">
                  <a:extLst>
                    <a:ext uri="{9D8B030D-6E8A-4147-A177-3AD203B41FA5}">
                      <a16:colId xmlns:a16="http://schemas.microsoft.com/office/drawing/2014/main" val="194706505"/>
                    </a:ext>
                  </a:extLst>
                </a:gridCol>
                <a:gridCol w="8335532">
                  <a:extLst>
                    <a:ext uri="{9D8B030D-6E8A-4147-A177-3AD203B41FA5}">
                      <a16:colId xmlns:a16="http://schemas.microsoft.com/office/drawing/2014/main" val="2582575971"/>
                    </a:ext>
                  </a:extLst>
                </a:gridCol>
                <a:gridCol w="1743634">
                  <a:extLst>
                    <a:ext uri="{9D8B030D-6E8A-4147-A177-3AD203B41FA5}">
                      <a16:colId xmlns:a16="http://schemas.microsoft.com/office/drawing/2014/main" val="430233166"/>
                    </a:ext>
                  </a:extLst>
                </a:gridCol>
              </a:tblGrid>
              <a:tr h="245975">
                <a:tc gridSpan="4">
                  <a:txBody>
                    <a:bodyPr/>
                    <a:lstStyle/>
                    <a:p>
                      <a:pPr algn="ctr" fontAlgn="ctr"/>
                      <a:r>
                        <a:rPr lang="pl-PL" sz="900" b="1" u="none" strike="noStrike" dirty="0">
                          <a:effectLst/>
                          <a:highlight>
                            <a:srgbClr val="FFFF00"/>
                          </a:highlight>
                        </a:rPr>
                        <a:t>Partnerstwo</a:t>
                      </a:r>
                      <a:endParaRPr lang="pl-PL" sz="900" b="1" i="0" u="none" strike="noStrike" dirty="0">
                        <a:solidFill>
                          <a:srgbClr val="000000"/>
                        </a:solidFill>
                        <a:effectLst/>
                        <a:highlight>
                          <a:srgbClr val="FFFF00"/>
                        </a:highlight>
                        <a:latin typeface="Calibri" panose="020F0502020204030204" pitchFamily="34" charset="0"/>
                      </a:endParaRPr>
                    </a:p>
                  </a:txBody>
                  <a:tcPr marL="6108" marR="6108" marT="6108" marB="0" anchor="ct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3440148048"/>
                  </a:ext>
                </a:extLst>
              </a:tr>
              <a:tr h="245975">
                <a:tc>
                  <a:txBody>
                    <a:bodyPr/>
                    <a:lstStyle/>
                    <a:p>
                      <a:pPr algn="ctr" fontAlgn="ctr"/>
                      <a:endParaRPr lang="pl-PL" sz="900" b="1"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900" u="none" strike="noStrike" dirty="0">
                          <a:effectLst/>
                        </a:rPr>
                        <a:t>nr uwagi</a:t>
                      </a:r>
                      <a:endParaRPr lang="pl-PL" sz="900" b="1"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900" u="none" strike="noStrike" dirty="0">
                          <a:effectLst/>
                        </a:rPr>
                        <a:t>TREŚĆ UWAGI</a:t>
                      </a:r>
                      <a:endParaRPr lang="pl-PL" sz="900" b="1"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1100" u="none" strike="noStrike" dirty="0">
                          <a:effectLst/>
                        </a:rPr>
                        <a:t>KLASYFIKACJA</a:t>
                      </a:r>
                    </a:p>
                  </a:txBody>
                  <a:tcPr marL="6108" marR="6108" marT="6108" marB="0" anchor="ctr"/>
                </a:tc>
                <a:extLst>
                  <a:ext uri="{0D108BD9-81ED-4DB2-BD59-A6C34878D82A}">
                    <a16:rowId xmlns:a16="http://schemas.microsoft.com/office/drawing/2014/main" val="1276821878"/>
                  </a:ext>
                </a:extLst>
              </a:tr>
              <a:tr h="718967">
                <a:tc>
                  <a:txBody>
                    <a:bodyPr/>
                    <a:lstStyle/>
                    <a:p>
                      <a:pPr algn="ctr" fontAlgn="ctr"/>
                      <a:endParaRPr lang="pl-PL" sz="9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900" b="0" i="0" u="none" strike="noStrike" dirty="0">
                          <a:solidFill>
                            <a:srgbClr val="000000"/>
                          </a:solidFill>
                          <a:effectLst/>
                          <a:latin typeface="Calibri" panose="020F0502020204030204" pitchFamily="34" charset="0"/>
                        </a:rPr>
                        <a:t>[Partnerstwo]</a:t>
                      </a:r>
                    </a:p>
                    <a:p>
                      <a:pPr algn="ctr" fontAlgn="ctr"/>
                      <a:r>
                        <a:rPr lang="pl-PL" sz="900" b="0" i="0" u="none" strike="noStrike" dirty="0">
                          <a:solidFill>
                            <a:srgbClr val="000000"/>
                          </a:solidFill>
                          <a:effectLst/>
                          <a:latin typeface="Calibri" panose="020F0502020204030204" pitchFamily="34" charset="0"/>
                        </a:rPr>
                        <a:t>415</a:t>
                      </a:r>
                    </a:p>
                    <a:p>
                      <a:pPr algn="ctr" fontAlgn="ctr"/>
                      <a:endParaRPr lang="pl-PL" sz="9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l" fontAlgn="ctr"/>
                      <a:r>
                        <a:rPr lang="pl-PL" sz="900" u="none" strike="noStrike" dirty="0">
                          <a:effectLst/>
                        </a:rPr>
                        <a:t> Nie ma informacji, w jakim stopniu zasada partnerstwa była przestrzegana przy wyborze planowanych operacji o znaczeniu strategicznym. Wydaje się, że lista ta opiera się w dużej mierze na liście umów programowych projektów, w których partnerzy społeczno-gospodarczy w ogóle nie byli zaangażowani.</a:t>
                      </a:r>
                    </a:p>
                  </a:txBody>
                  <a:tcPr marL="6108" marR="6108" marT="6108" marB="0" anchor="ctr"/>
                </a:tc>
                <a:tc>
                  <a:txBody>
                    <a:bodyPr/>
                    <a:lstStyle/>
                    <a:p>
                      <a:pPr algn="ctr" fontAlgn="ctr"/>
                      <a:endParaRPr lang="pl-PL" sz="1100" b="1" i="0" u="none" strike="noStrike" dirty="0">
                        <a:solidFill>
                          <a:schemeClr val="accent6">
                            <a:lumMod val="75000"/>
                          </a:schemeClr>
                        </a:solidFill>
                        <a:effectLst/>
                        <a:latin typeface="Calibri" panose="020F0502020204030204" pitchFamily="34" charset="0"/>
                      </a:endParaRPr>
                    </a:p>
                  </a:txBody>
                  <a:tcPr marL="6108" marR="6108" marT="6108" marB="0" anchor="ctr">
                    <a:solidFill>
                      <a:schemeClr val="accent6"/>
                    </a:solidFill>
                  </a:tcPr>
                </a:tc>
                <a:extLst>
                  <a:ext uri="{0D108BD9-81ED-4DB2-BD59-A6C34878D82A}">
                    <a16:rowId xmlns:a16="http://schemas.microsoft.com/office/drawing/2014/main" val="914265998"/>
                  </a:ext>
                </a:extLst>
              </a:tr>
              <a:tr h="482471">
                <a:tc>
                  <a:txBody>
                    <a:bodyPr/>
                    <a:lstStyle/>
                    <a:p>
                      <a:pPr algn="ctr" fontAlgn="ctr"/>
                      <a:endParaRPr lang="pl-PL" sz="9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900" u="none" strike="noStrike" dirty="0">
                          <a:effectLst/>
                        </a:rPr>
                        <a:t>417</a:t>
                      </a:r>
                      <a:endParaRPr lang="pl-PL" sz="9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l" fontAlgn="ctr"/>
                      <a:r>
                        <a:rPr lang="pl-PL" sz="900" u="none" strike="noStrike" dirty="0">
                          <a:effectLst/>
                        </a:rPr>
                        <a:t> Część obywatelska komitetu monitorującego powinna odbywać się poprzez przeprowadzenie przejrzystego i bezstronnego procesu wyboru swoich przedstawicieli między sobą, a nie poprzez powołanie przez organ zależny od IZ, organów publicznych i ich organów doradczych. Proces ten powinien gwarantować szeroki udział organizacji prawdziwie opartych na energii obywatelskiej, kompetentnych, reprezentatywnych dla swojego okręgu wyborczego i strukturalnie niezależnych od administracji publicznej, partii politycznych i sektora biznesu. Niezależnie od tego, jaka może być ogólna liczba członków komisji, liczba przedstawicieli części obywatelskiej nie powinna być mniejsza niż liczba partnerów społecznych i partnerów gospodarczych razem.</a:t>
                      </a:r>
                    </a:p>
                    <a:p>
                      <a:pPr algn="l" fontAlgn="ctr"/>
                      <a:endParaRPr lang="pl-PL" sz="9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endParaRPr lang="pl-PL" sz="1100" b="1" i="0" u="none" strike="noStrike" dirty="0">
                        <a:solidFill>
                          <a:schemeClr val="accent6">
                            <a:lumMod val="75000"/>
                          </a:schemeClr>
                        </a:solidFill>
                        <a:effectLst/>
                        <a:latin typeface="Calibri" panose="020F0502020204030204" pitchFamily="34" charset="0"/>
                      </a:endParaRPr>
                    </a:p>
                  </a:txBody>
                  <a:tcPr marL="6108" marR="6108" marT="6108" marB="0" anchor="ctr">
                    <a:solidFill>
                      <a:schemeClr val="accent6"/>
                    </a:solidFill>
                  </a:tcPr>
                </a:tc>
                <a:extLst>
                  <a:ext uri="{0D108BD9-81ED-4DB2-BD59-A6C34878D82A}">
                    <a16:rowId xmlns:a16="http://schemas.microsoft.com/office/drawing/2014/main" val="1193921621"/>
                  </a:ext>
                </a:extLst>
              </a:tr>
              <a:tr h="482471">
                <a:tc>
                  <a:txBody>
                    <a:bodyPr/>
                    <a:lstStyle/>
                    <a:p>
                      <a:pPr algn="ctr" fontAlgn="ctr"/>
                      <a:endParaRPr lang="pl-PL" sz="9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900" b="0" i="0" u="none" strike="noStrike" dirty="0">
                          <a:solidFill>
                            <a:srgbClr val="000000"/>
                          </a:solidFill>
                          <a:effectLst/>
                          <a:latin typeface="Calibri" panose="020F0502020204030204" pitchFamily="34" charset="0"/>
                        </a:rPr>
                        <a:t>418</a:t>
                      </a:r>
                    </a:p>
                  </a:txBody>
                  <a:tcPr marL="6108" marR="6108" marT="6108" marB="0" anchor="ctr"/>
                </a:tc>
                <a:tc>
                  <a:txBody>
                    <a:bodyPr/>
                    <a:lstStyle/>
                    <a:p>
                      <a:pPr algn="l" fontAlgn="ctr"/>
                      <a:r>
                        <a:rPr lang="pl-PL" sz="1000" b="0" i="0" u="none" strike="noStrike" dirty="0">
                          <a:solidFill>
                            <a:srgbClr val="000000"/>
                          </a:solidFill>
                          <a:effectLst/>
                          <a:latin typeface="Calibri" panose="020F0502020204030204" pitchFamily="34" charset="0"/>
                        </a:rPr>
                        <a:t>Ponadto zgodnie z art. 10 europejskiego kodeksu postępowania w zakresie partnerstwa przy formułowaniu zasad członkostwa w komitecie monitorującym państwa członkowskie biorą pod uwagę zaangażowanie partnerów zaangażowanych w przygotowanie programów, w związku z czym zalecamy, aby partnerzy zaangażowani w przygotowanie programu mieli możliwość kontynuowania prac w komitecie monitorującym na lata 2021–2027, tak aby ich wiedza fachowa była wykorzystywana m.in. przy formułowaniu kryteriów wyboru i aby mogli mieć rzeczywisty wpływ na przydział środków finansowych i wybór projektów do realizacji.</a:t>
                      </a:r>
                    </a:p>
                    <a:p>
                      <a:pPr algn="l" fontAlgn="ctr"/>
                      <a:endParaRPr lang="pl-PL"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endParaRPr lang="pl-PL" sz="1100" b="1" i="0" u="none" strike="noStrike" dirty="0">
                        <a:solidFill>
                          <a:schemeClr val="accent6">
                            <a:lumMod val="75000"/>
                          </a:schemeClr>
                        </a:solidFill>
                        <a:effectLst/>
                        <a:latin typeface="Calibri" panose="020F0502020204030204" pitchFamily="34" charset="0"/>
                      </a:endParaRPr>
                    </a:p>
                  </a:txBody>
                  <a:tcPr marL="6108" marR="6108" marT="6108" marB="0" anchor="ctr">
                    <a:solidFill>
                      <a:schemeClr val="accent6"/>
                    </a:solidFill>
                  </a:tcPr>
                </a:tc>
                <a:extLst>
                  <a:ext uri="{0D108BD9-81ED-4DB2-BD59-A6C34878D82A}">
                    <a16:rowId xmlns:a16="http://schemas.microsoft.com/office/drawing/2014/main" val="4242223672"/>
                  </a:ext>
                </a:extLst>
              </a:tr>
              <a:tr h="482471">
                <a:tc>
                  <a:txBody>
                    <a:bodyPr/>
                    <a:lstStyle/>
                    <a:p>
                      <a:pPr algn="ctr" fontAlgn="ctr"/>
                      <a:endParaRPr lang="pl-PL" sz="9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900" b="0" i="0" u="none" strike="noStrike" dirty="0">
                          <a:solidFill>
                            <a:srgbClr val="000000"/>
                          </a:solidFill>
                          <a:effectLst/>
                          <a:latin typeface="Calibri" panose="020F0502020204030204" pitchFamily="34" charset="0"/>
                        </a:rPr>
                        <a:t>419</a:t>
                      </a:r>
                    </a:p>
                  </a:txBody>
                  <a:tcPr marL="6108" marR="6108" marT="6108" marB="0" anchor="ctr"/>
                </a:tc>
                <a:tc>
                  <a:txBody>
                    <a:bodyPr/>
                    <a:lstStyle/>
                    <a:p>
                      <a:pPr algn="l" fontAlgn="ctr"/>
                      <a:r>
                        <a:rPr lang="pl-PL" sz="1000" b="0" i="0" u="none" strike="noStrike" dirty="0">
                          <a:solidFill>
                            <a:srgbClr val="000000"/>
                          </a:solidFill>
                          <a:effectLst/>
                          <a:latin typeface="Calibri" panose="020F0502020204030204" pitchFamily="34" charset="0"/>
                        </a:rPr>
                        <a:t>Zgodność z Kartą praw podstawowych będzie monitorowana przez cały okres programowania. Pomoc techniczna powinna przyczyniać się do finansowania działań w celu zapewnienia skutecznego wdrożenia zasad horyzontalnych. Należy zapewnić udział organizacji społecznych zajmujących się kwestiami równości w pracach komitetu monitorującego w odniesieniu do każdego z warunków określonych w rozporządzeniu ogólnym (jedna organizacja na każdy warunek).</a:t>
                      </a:r>
                    </a:p>
                    <a:p>
                      <a:pPr algn="l" fontAlgn="ctr"/>
                      <a:endParaRPr lang="pl-PL"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endParaRPr lang="pl-PL" sz="1100" b="1" i="0" u="none" strike="noStrike" dirty="0">
                        <a:solidFill>
                          <a:schemeClr val="accent6">
                            <a:lumMod val="75000"/>
                          </a:schemeClr>
                        </a:solidFill>
                        <a:effectLst/>
                        <a:latin typeface="Calibri" panose="020F0502020204030204" pitchFamily="34" charset="0"/>
                      </a:endParaRPr>
                    </a:p>
                  </a:txBody>
                  <a:tcPr marL="6108" marR="6108" marT="6108" marB="0" anchor="ctr">
                    <a:solidFill>
                      <a:schemeClr val="accent6"/>
                    </a:solidFill>
                  </a:tcPr>
                </a:tc>
                <a:extLst>
                  <a:ext uri="{0D108BD9-81ED-4DB2-BD59-A6C34878D82A}">
                    <a16:rowId xmlns:a16="http://schemas.microsoft.com/office/drawing/2014/main" val="334246448"/>
                  </a:ext>
                </a:extLst>
              </a:tr>
              <a:tr h="482471">
                <a:tc>
                  <a:txBody>
                    <a:bodyPr/>
                    <a:lstStyle/>
                    <a:p>
                      <a:pPr algn="ctr" fontAlgn="ctr"/>
                      <a:endParaRPr lang="pl-PL" sz="9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900" b="0" i="0" u="none" strike="noStrike" dirty="0">
                          <a:solidFill>
                            <a:srgbClr val="000000"/>
                          </a:solidFill>
                          <a:effectLst/>
                          <a:latin typeface="Calibri" panose="020F0502020204030204" pitchFamily="34" charset="0"/>
                        </a:rPr>
                        <a:t>420</a:t>
                      </a:r>
                    </a:p>
                  </a:txBody>
                  <a:tcPr marL="6108" marR="6108" marT="6108" marB="0" anchor="ctr"/>
                </a:tc>
                <a:tc>
                  <a:txBody>
                    <a:bodyPr/>
                    <a:lstStyle/>
                    <a:p>
                      <a:pPr algn="l" fontAlgn="ctr"/>
                      <a:r>
                        <a:rPr lang="pl-PL" sz="900" b="0" i="0" u="none" strike="noStrike" dirty="0">
                          <a:solidFill>
                            <a:srgbClr val="000000"/>
                          </a:solidFill>
                          <a:effectLst/>
                          <a:latin typeface="Calibri" panose="020F0502020204030204" pitchFamily="34" charset="0"/>
                        </a:rPr>
                        <a:t>Realizacja programu powinna zapewnić partycypacyjne zaangażowanie osób z grup zagrożonych dyskryminacją (wszystkie przyczyny określone w rozporządzeniu ogólnym) w proces programowania, wdrażania i monitorowania poprzez ustanowienie okrągłego stołu/rady doradczej złożonej z organizacji społecznych skupiających osoby z grup zagrożonych dyskryminacją lub pracujących nad równością płci.</a:t>
                      </a:r>
                    </a:p>
                    <a:p>
                      <a:pPr algn="l" fontAlgn="ctr"/>
                      <a:endParaRPr lang="pl-PL" sz="9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endParaRPr lang="pl-PL" sz="1100" b="1" i="0" u="none" strike="noStrike" dirty="0">
                        <a:solidFill>
                          <a:schemeClr val="accent6">
                            <a:lumMod val="75000"/>
                          </a:schemeClr>
                        </a:solidFill>
                        <a:effectLst/>
                        <a:latin typeface="Calibri" panose="020F0502020204030204" pitchFamily="34" charset="0"/>
                      </a:endParaRPr>
                    </a:p>
                  </a:txBody>
                  <a:tcPr marL="6108" marR="6108" marT="6108" marB="0" anchor="ctr">
                    <a:solidFill>
                      <a:schemeClr val="accent6"/>
                    </a:solidFill>
                  </a:tcPr>
                </a:tc>
                <a:extLst>
                  <a:ext uri="{0D108BD9-81ED-4DB2-BD59-A6C34878D82A}">
                    <a16:rowId xmlns:a16="http://schemas.microsoft.com/office/drawing/2014/main" val="3595351379"/>
                  </a:ext>
                </a:extLst>
              </a:tr>
            </a:tbl>
          </a:graphicData>
        </a:graphic>
      </p:graphicFrame>
    </p:spTree>
    <p:extLst>
      <p:ext uri="{BB962C8B-B14F-4D97-AF65-F5344CB8AC3E}">
        <p14:creationId xmlns:p14="http://schemas.microsoft.com/office/powerpoint/2010/main" val="15051226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sp>
        <p:nvSpPr>
          <p:cNvPr id="13" name="pole tekstowe 12">
            <a:extLst>
              <a:ext uri="{FF2B5EF4-FFF2-40B4-BE49-F238E27FC236}">
                <a16:creationId xmlns:a16="http://schemas.microsoft.com/office/drawing/2014/main" id="{9063BE34-8BBE-8CF6-F102-D65C95D33D05}"/>
              </a:ext>
            </a:extLst>
          </p:cNvPr>
          <p:cNvSpPr txBox="1"/>
          <p:nvPr/>
        </p:nvSpPr>
        <p:spPr>
          <a:xfrm>
            <a:off x="470646" y="938481"/>
            <a:ext cx="11250706" cy="1323439"/>
          </a:xfrm>
          <a:prstGeom prst="rect">
            <a:avLst/>
          </a:prstGeom>
          <a:noFill/>
        </p:spPr>
        <p:txBody>
          <a:bodyPr wrap="square">
            <a:spAutoFit/>
          </a:bodyPr>
          <a:lstStyle/>
          <a:p>
            <a:pPr algn="ctr"/>
            <a:r>
              <a:rPr lang="pl-PL" sz="2400" dirty="0"/>
              <a:t>Najważniejsze uwagi w podziale na zakres tematyczny FEDS 2021- 2027</a:t>
            </a:r>
          </a:p>
          <a:p>
            <a:pPr marL="342900" indent="-342900" algn="just">
              <a:buFont typeface="Arial" panose="020B0604020202020204" pitchFamily="34" charset="0"/>
              <a:buChar char="•"/>
            </a:pPr>
            <a:endParaRPr lang="pl-PL" sz="2000" dirty="0"/>
          </a:p>
          <a:p>
            <a:pPr algn="ctr"/>
            <a:br>
              <a:rPr lang="pl-PL" b="1" dirty="0"/>
            </a:br>
            <a:endParaRPr lang="pl-PL" b="1" dirty="0"/>
          </a:p>
        </p:txBody>
      </p:sp>
      <p:graphicFrame>
        <p:nvGraphicFramePr>
          <p:cNvPr id="4" name="Tabela 3">
            <a:extLst>
              <a:ext uri="{FF2B5EF4-FFF2-40B4-BE49-F238E27FC236}">
                <a16:creationId xmlns:a16="http://schemas.microsoft.com/office/drawing/2014/main" id="{0BDB8C63-D411-38D0-932A-82BA593F0FE6}"/>
              </a:ext>
            </a:extLst>
          </p:cNvPr>
          <p:cNvGraphicFramePr>
            <a:graphicFrameLocks noGrp="1"/>
          </p:cNvGraphicFramePr>
          <p:nvPr>
            <p:extLst>
              <p:ext uri="{D42A27DB-BD31-4B8C-83A1-F6EECF244321}">
                <p14:modId xmlns:p14="http://schemas.microsoft.com/office/powerpoint/2010/main" val="2803524828"/>
              </p:ext>
            </p:extLst>
          </p:nvPr>
        </p:nvGraphicFramePr>
        <p:xfrm>
          <a:off x="569257" y="1497976"/>
          <a:ext cx="11053483" cy="2301200"/>
        </p:xfrm>
        <a:graphic>
          <a:graphicData uri="http://schemas.openxmlformats.org/drawingml/2006/table">
            <a:tbl>
              <a:tblPr>
                <a:tableStyleId>{5C22544A-7EE6-4342-B048-85BDC9FD1C3A}</a:tableStyleId>
              </a:tblPr>
              <a:tblGrid>
                <a:gridCol w="76695">
                  <a:extLst>
                    <a:ext uri="{9D8B030D-6E8A-4147-A177-3AD203B41FA5}">
                      <a16:colId xmlns:a16="http://schemas.microsoft.com/office/drawing/2014/main" val="435195674"/>
                    </a:ext>
                  </a:extLst>
                </a:gridCol>
                <a:gridCol w="897622">
                  <a:extLst>
                    <a:ext uri="{9D8B030D-6E8A-4147-A177-3AD203B41FA5}">
                      <a16:colId xmlns:a16="http://schemas.microsoft.com/office/drawing/2014/main" val="194706505"/>
                    </a:ext>
                  </a:extLst>
                </a:gridCol>
                <a:gridCol w="8335532">
                  <a:extLst>
                    <a:ext uri="{9D8B030D-6E8A-4147-A177-3AD203B41FA5}">
                      <a16:colId xmlns:a16="http://schemas.microsoft.com/office/drawing/2014/main" val="2582575971"/>
                    </a:ext>
                  </a:extLst>
                </a:gridCol>
                <a:gridCol w="1743634">
                  <a:extLst>
                    <a:ext uri="{9D8B030D-6E8A-4147-A177-3AD203B41FA5}">
                      <a16:colId xmlns:a16="http://schemas.microsoft.com/office/drawing/2014/main" val="430233166"/>
                    </a:ext>
                  </a:extLst>
                </a:gridCol>
              </a:tblGrid>
              <a:tr h="245975">
                <a:tc gridSpan="4">
                  <a:txBody>
                    <a:bodyPr/>
                    <a:lstStyle/>
                    <a:p>
                      <a:pPr algn="ctr" fontAlgn="ctr"/>
                      <a:r>
                        <a:rPr lang="pl-PL" sz="1100" b="1" u="none" strike="noStrike" dirty="0">
                          <a:effectLst/>
                          <a:highlight>
                            <a:srgbClr val="FFFF00"/>
                          </a:highlight>
                        </a:rPr>
                        <a:t>Komunikacja</a:t>
                      </a:r>
                      <a:endParaRPr lang="pl-PL" sz="1100" b="1" i="0" u="none" strike="noStrike" dirty="0">
                        <a:solidFill>
                          <a:srgbClr val="000000"/>
                        </a:solidFill>
                        <a:effectLst/>
                        <a:highlight>
                          <a:srgbClr val="FFFF00"/>
                        </a:highlight>
                        <a:latin typeface="Calibri" panose="020F0502020204030204" pitchFamily="34" charset="0"/>
                      </a:endParaRPr>
                    </a:p>
                  </a:txBody>
                  <a:tcPr marL="6108" marR="6108" marT="6108" marB="0" anchor="ct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3440148048"/>
                  </a:ext>
                </a:extLst>
              </a:tr>
              <a:tr h="245975">
                <a:tc>
                  <a:txBody>
                    <a:bodyPr/>
                    <a:lstStyle/>
                    <a:p>
                      <a:pPr algn="ctr" fontAlgn="ctr"/>
                      <a:endParaRPr lang="pl-PL" sz="1100" b="1"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1100" u="none" strike="noStrike" dirty="0">
                          <a:effectLst/>
                        </a:rPr>
                        <a:t>nr uwagi</a:t>
                      </a:r>
                      <a:endParaRPr lang="pl-PL" sz="1100" b="1"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1100" u="none" strike="noStrike" dirty="0">
                          <a:effectLst/>
                        </a:rPr>
                        <a:t>TREŚĆ UWAGI</a:t>
                      </a:r>
                      <a:endParaRPr lang="pl-PL" sz="1100" b="1"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1100" u="none" strike="noStrike" dirty="0">
                          <a:effectLst/>
                        </a:rPr>
                        <a:t>KLASYFIKACJA</a:t>
                      </a:r>
                    </a:p>
                  </a:txBody>
                  <a:tcPr marL="6108" marR="6108" marT="6108" marB="0" anchor="ctr"/>
                </a:tc>
                <a:extLst>
                  <a:ext uri="{0D108BD9-81ED-4DB2-BD59-A6C34878D82A}">
                    <a16:rowId xmlns:a16="http://schemas.microsoft.com/office/drawing/2014/main" val="1276821878"/>
                  </a:ext>
                </a:extLst>
              </a:tr>
              <a:tr h="778441">
                <a:tc>
                  <a:txBody>
                    <a:bodyPr/>
                    <a:lstStyle/>
                    <a:p>
                      <a:pPr algn="ctr" fontAlgn="ctr"/>
                      <a:endParaRPr lang="pl-PL" sz="11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1100" b="0" i="0" u="none" strike="noStrike" dirty="0">
                          <a:solidFill>
                            <a:srgbClr val="000000"/>
                          </a:solidFill>
                          <a:effectLst/>
                          <a:latin typeface="Calibri" panose="020F0502020204030204" pitchFamily="34" charset="0"/>
                        </a:rPr>
                        <a:t>[Komunikacja]</a:t>
                      </a:r>
                    </a:p>
                    <a:p>
                      <a:pPr algn="ctr" fontAlgn="ctr"/>
                      <a:r>
                        <a:rPr lang="pl-PL" sz="1100" b="0" i="0" u="none" strike="noStrike" dirty="0">
                          <a:solidFill>
                            <a:srgbClr val="000000"/>
                          </a:solidFill>
                          <a:effectLst/>
                          <a:latin typeface="Calibri" panose="020F0502020204030204" pitchFamily="34" charset="0"/>
                        </a:rPr>
                        <a:t>423</a:t>
                      </a:r>
                    </a:p>
                  </a:txBody>
                  <a:tcPr marL="6108" marR="6108" marT="6108" marB="0" anchor="ctr"/>
                </a:tc>
                <a:tc>
                  <a:txBody>
                    <a:bodyPr/>
                    <a:lstStyle/>
                    <a:p>
                      <a:pPr algn="l" fontAlgn="ctr"/>
                      <a:r>
                        <a:rPr lang="pl-PL" sz="1100" b="0" i="0" u="none" strike="noStrike" dirty="0">
                          <a:solidFill>
                            <a:srgbClr val="000000"/>
                          </a:solidFill>
                          <a:effectLst/>
                          <a:latin typeface="Calibri" panose="020F0502020204030204" pitchFamily="34" charset="0"/>
                        </a:rPr>
                        <a:t>"Proszę podać następujące cele: </a:t>
                      </a:r>
                    </a:p>
                    <a:p>
                      <a:pPr marL="228600" indent="-228600" algn="l" fontAlgn="ctr">
                        <a:buAutoNum type="alphaLcPeriod"/>
                      </a:pPr>
                      <a:r>
                        <a:rPr lang="pl-PL" sz="1100" b="0" i="0" u="none" strike="noStrike" dirty="0">
                          <a:solidFill>
                            <a:srgbClr val="000000"/>
                          </a:solidFill>
                          <a:effectLst/>
                          <a:latin typeface="Calibri" panose="020F0502020204030204" pitchFamily="34" charset="0"/>
                        </a:rPr>
                        <a:t>zwiększenie świadomości na temat wartości EU w tym równości, niedyskryminacji, włączenia społecznego w celu zwalczania negatywnych stereotypów dot. grup narażonych na dyskryminację;</a:t>
                      </a:r>
                    </a:p>
                    <a:p>
                      <a:pPr marL="228600" indent="-228600" algn="l" fontAlgn="ctr">
                        <a:buAutoNum type="alphaLcPeriod"/>
                      </a:pPr>
                      <a:r>
                        <a:rPr lang="pl-PL" sz="1100" b="0" i="0" u="none" strike="noStrike" dirty="0">
                          <a:solidFill>
                            <a:srgbClr val="000000"/>
                          </a:solidFill>
                          <a:effectLst/>
                          <a:latin typeface="Calibri" panose="020F0502020204030204" pitchFamily="34" charset="0"/>
                        </a:rPr>
                        <a:t>zapewnienie szerokiej akceptacji społecznej dla działań rozwojowych, realizowanych przy z udziałem FE oraz znaczenia przynależności do UE i roli w kształtowaniu przyszłości UE. "</a:t>
                      </a:r>
                    </a:p>
                  </a:txBody>
                  <a:tcPr marL="6108" marR="6108" marT="6108" marB="0" anchor="ctr"/>
                </a:tc>
                <a:tc>
                  <a:txBody>
                    <a:bodyPr/>
                    <a:lstStyle/>
                    <a:p>
                      <a:pPr algn="ctr" fontAlgn="ctr"/>
                      <a:endParaRPr lang="pl-PL" sz="1100" b="1" i="0" u="none" strike="noStrike" dirty="0">
                        <a:solidFill>
                          <a:schemeClr val="accent6">
                            <a:lumMod val="75000"/>
                          </a:schemeClr>
                        </a:solidFill>
                        <a:effectLst/>
                        <a:latin typeface="Calibri" panose="020F0502020204030204" pitchFamily="34" charset="0"/>
                      </a:endParaRPr>
                    </a:p>
                  </a:txBody>
                  <a:tcPr marL="6108" marR="6108" marT="6108" marB="0" anchor="ctr">
                    <a:solidFill>
                      <a:srgbClr val="00B050"/>
                    </a:solidFill>
                  </a:tcPr>
                </a:tc>
                <a:extLst>
                  <a:ext uri="{0D108BD9-81ED-4DB2-BD59-A6C34878D82A}">
                    <a16:rowId xmlns:a16="http://schemas.microsoft.com/office/drawing/2014/main" val="914265998"/>
                  </a:ext>
                </a:extLst>
              </a:tr>
              <a:tr h="482471">
                <a:tc>
                  <a:txBody>
                    <a:bodyPr/>
                    <a:lstStyle/>
                    <a:p>
                      <a:pPr algn="ctr" fontAlgn="ctr"/>
                      <a:endParaRPr lang="pl-PL" sz="11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1100" u="none" strike="noStrike" dirty="0">
                          <a:effectLst/>
                        </a:rPr>
                        <a:t>424</a:t>
                      </a:r>
                      <a:endParaRPr lang="pl-PL" sz="11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l" fontAlgn="ctr"/>
                      <a:r>
                        <a:rPr lang="pl-PL" sz="1100" b="0" i="0" u="none" strike="noStrike" dirty="0">
                          <a:solidFill>
                            <a:srgbClr val="000000"/>
                          </a:solidFill>
                          <a:effectLst/>
                          <a:latin typeface="Calibri" panose="020F0502020204030204" pitchFamily="34" charset="0"/>
                        </a:rPr>
                        <a:t>Proszę dodać następujące grupy docelowe</a:t>
                      </a:r>
                      <a:r>
                        <a:rPr lang="pl-PL" sz="1100" b="0" i="0" u="none" strike="noStrike">
                          <a:solidFill>
                            <a:srgbClr val="000000"/>
                          </a:solidFill>
                          <a:effectLst/>
                          <a:latin typeface="Calibri" panose="020F0502020204030204" pitchFamily="34" charset="0"/>
                        </a:rPr>
                        <a:t>: ogół społeczeństwa, w szczególności osoby o niskim poziomie wiedzy o FE, osoby młode, seniorzy.</a:t>
                      </a:r>
                      <a:endParaRPr lang="pl-PL"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endParaRPr lang="pl-PL" sz="1100" b="1" i="0" u="none" strike="noStrike" dirty="0">
                        <a:solidFill>
                          <a:schemeClr val="accent6">
                            <a:lumMod val="75000"/>
                          </a:schemeClr>
                        </a:solidFill>
                        <a:effectLst/>
                        <a:latin typeface="Calibri" panose="020F0502020204030204" pitchFamily="34" charset="0"/>
                      </a:endParaRPr>
                    </a:p>
                  </a:txBody>
                  <a:tcPr marL="6108" marR="6108" marT="6108" marB="0" anchor="ctr">
                    <a:solidFill>
                      <a:srgbClr val="00B050"/>
                    </a:solidFill>
                  </a:tcPr>
                </a:tc>
                <a:extLst>
                  <a:ext uri="{0D108BD9-81ED-4DB2-BD59-A6C34878D82A}">
                    <a16:rowId xmlns:a16="http://schemas.microsoft.com/office/drawing/2014/main" val="1193921621"/>
                  </a:ext>
                </a:extLst>
              </a:tr>
              <a:tr h="482471">
                <a:tc>
                  <a:txBody>
                    <a:bodyPr/>
                    <a:lstStyle/>
                    <a:p>
                      <a:pPr algn="ctr" fontAlgn="ctr"/>
                      <a:endParaRPr lang="pl-PL" sz="11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1100" b="0" i="0" u="none" strike="noStrike" dirty="0">
                          <a:solidFill>
                            <a:srgbClr val="000000"/>
                          </a:solidFill>
                          <a:effectLst/>
                          <a:latin typeface="Calibri" panose="020F0502020204030204" pitchFamily="34" charset="0"/>
                        </a:rPr>
                        <a:t>425</a:t>
                      </a:r>
                    </a:p>
                  </a:txBody>
                  <a:tcPr marL="6108" marR="6108" marT="6108" marB="0" anchor="ctr"/>
                </a:tc>
                <a:tc>
                  <a:txBody>
                    <a:bodyPr/>
                    <a:lstStyle/>
                    <a:p>
                      <a:pPr algn="l" fontAlgn="ctr"/>
                      <a:r>
                        <a:rPr lang="pl-PL" sz="1100" b="0" i="0" u="none" strike="noStrike" dirty="0">
                          <a:solidFill>
                            <a:srgbClr val="000000"/>
                          </a:solidFill>
                          <a:effectLst/>
                          <a:latin typeface="Calibri" panose="020F0502020204030204" pitchFamily="34" charset="0"/>
                        </a:rPr>
                        <a:t> Proszę przedstawić strategię komunikacji dla programu regionalnego na lata 2021–2027 na potrzeby konsultacji Komisji.</a:t>
                      </a:r>
                    </a:p>
                    <a:p>
                      <a:pPr algn="l" fontAlgn="ctr"/>
                      <a:endParaRPr lang="pl-PL"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endParaRPr lang="pl-PL" sz="1100" b="1" i="0" u="none" strike="noStrike" dirty="0">
                        <a:solidFill>
                          <a:schemeClr val="accent6">
                            <a:lumMod val="75000"/>
                          </a:schemeClr>
                        </a:solidFill>
                        <a:effectLst/>
                        <a:latin typeface="Calibri" panose="020F0502020204030204" pitchFamily="34" charset="0"/>
                      </a:endParaRPr>
                    </a:p>
                  </a:txBody>
                  <a:tcPr marL="6108" marR="6108" marT="6108" marB="0" anchor="ctr">
                    <a:solidFill>
                      <a:schemeClr val="accent6"/>
                    </a:solidFill>
                  </a:tcPr>
                </a:tc>
                <a:extLst>
                  <a:ext uri="{0D108BD9-81ED-4DB2-BD59-A6C34878D82A}">
                    <a16:rowId xmlns:a16="http://schemas.microsoft.com/office/drawing/2014/main" val="4242223672"/>
                  </a:ext>
                </a:extLst>
              </a:tr>
            </a:tbl>
          </a:graphicData>
        </a:graphic>
      </p:graphicFrame>
    </p:spTree>
    <p:extLst>
      <p:ext uri="{BB962C8B-B14F-4D97-AF65-F5344CB8AC3E}">
        <p14:creationId xmlns:p14="http://schemas.microsoft.com/office/powerpoint/2010/main" val="38563494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sp>
        <p:nvSpPr>
          <p:cNvPr id="13" name="pole tekstowe 12">
            <a:extLst>
              <a:ext uri="{FF2B5EF4-FFF2-40B4-BE49-F238E27FC236}">
                <a16:creationId xmlns:a16="http://schemas.microsoft.com/office/drawing/2014/main" id="{9063BE34-8BBE-8CF6-F102-D65C95D33D05}"/>
              </a:ext>
            </a:extLst>
          </p:cNvPr>
          <p:cNvSpPr txBox="1"/>
          <p:nvPr/>
        </p:nvSpPr>
        <p:spPr>
          <a:xfrm>
            <a:off x="470646" y="938481"/>
            <a:ext cx="11250706" cy="132343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2400" b="0" i="0" u="none" strike="noStrike" kern="1200" cap="none" spc="0" normalizeH="0" baseline="0" noProof="0" dirty="0">
                <a:ln>
                  <a:noFill/>
                </a:ln>
                <a:solidFill>
                  <a:prstClr val="black"/>
                </a:solidFill>
                <a:effectLst/>
                <a:uLnTx/>
                <a:uFillTx/>
                <a:latin typeface="Calibri"/>
                <a:ea typeface="+mn-ea"/>
                <a:cs typeface="+mn-cs"/>
              </a:rPr>
              <a:t>Najważniejsze uwagi w podziale na zakres tematyczny FEDS 2021- 2027</a:t>
            </a: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pl-PL" sz="2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br>
              <a:rPr kumimoji="0" lang="pl-PL" sz="1800" b="1" i="0" u="none" strike="noStrike" kern="1200" cap="none" spc="0" normalizeH="0" baseline="0" noProof="0" dirty="0">
                <a:ln>
                  <a:noFill/>
                </a:ln>
                <a:solidFill>
                  <a:prstClr val="black"/>
                </a:solidFill>
                <a:effectLst/>
                <a:uLnTx/>
                <a:uFillTx/>
                <a:latin typeface="Calibri"/>
                <a:ea typeface="+mn-ea"/>
                <a:cs typeface="+mn-cs"/>
              </a:rPr>
            </a:br>
            <a:endParaRPr kumimoji="0" lang="pl-PL" sz="1800" b="1"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4" name="Tabela 3">
            <a:extLst>
              <a:ext uri="{FF2B5EF4-FFF2-40B4-BE49-F238E27FC236}">
                <a16:creationId xmlns:a16="http://schemas.microsoft.com/office/drawing/2014/main" id="{0BDB8C63-D411-38D0-932A-82BA593F0FE6}"/>
              </a:ext>
            </a:extLst>
          </p:cNvPr>
          <p:cNvGraphicFramePr>
            <a:graphicFrameLocks noGrp="1"/>
          </p:cNvGraphicFramePr>
          <p:nvPr>
            <p:extLst>
              <p:ext uri="{D42A27DB-BD31-4B8C-83A1-F6EECF244321}">
                <p14:modId xmlns:p14="http://schemas.microsoft.com/office/powerpoint/2010/main" val="3206247986"/>
              </p:ext>
            </p:extLst>
          </p:nvPr>
        </p:nvGraphicFramePr>
        <p:xfrm>
          <a:off x="569257" y="1497976"/>
          <a:ext cx="11053483" cy="4033565"/>
        </p:xfrm>
        <a:graphic>
          <a:graphicData uri="http://schemas.openxmlformats.org/drawingml/2006/table">
            <a:tbl>
              <a:tblPr>
                <a:tableStyleId>{5C22544A-7EE6-4342-B048-85BDC9FD1C3A}</a:tableStyleId>
              </a:tblPr>
              <a:tblGrid>
                <a:gridCol w="76695">
                  <a:extLst>
                    <a:ext uri="{9D8B030D-6E8A-4147-A177-3AD203B41FA5}">
                      <a16:colId xmlns:a16="http://schemas.microsoft.com/office/drawing/2014/main" val="435195674"/>
                    </a:ext>
                  </a:extLst>
                </a:gridCol>
                <a:gridCol w="897622">
                  <a:extLst>
                    <a:ext uri="{9D8B030D-6E8A-4147-A177-3AD203B41FA5}">
                      <a16:colId xmlns:a16="http://schemas.microsoft.com/office/drawing/2014/main" val="194706505"/>
                    </a:ext>
                  </a:extLst>
                </a:gridCol>
                <a:gridCol w="8335532">
                  <a:extLst>
                    <a:ext uri="{9D8B030D-6E8A-4147-A177-3AD203B41FA5}">
                      <a16:colId xmlns:a16="http://schemas.microsoft.com/office/drawing/2014/main" val="2582575971"/>
                    </a:ext>
                  </a:extLst>
                </a:gridCol>
                <a:gridCol w="1743634">
                  <a:extLst>
                    <a:ext uri="{9D8B030D-6E8A-4147-A177-3AD203B41FA5}">
                      <a16:colId xmlns:a16="http://schemas.microsoft.com/office/drawing/2014/main" val="430233166"/>
                    </a:ext>
                  </a:extLst>
                </a:gridCol>
              </a:tblGrid>
              <a:tr h="245975">
                <a:tc gridSpan="4">
                  <a:txBody>
                    <a:bodyPr/>
                    <a:lstStyle/>
                    <a:p>
                      <a:pPr algn="ctr" fontAlgn="ctr"/>
                      <a:r>
                        <a:rPr lang="pl-PL" sz="900" b="1" u="none" strike="noStrike" dirty="0">
                          <a:effectLst/>
                          <a:highlight>
                            <a:srgbClr val="FFFF00"/>
                          </a:highlight>
                        </a:rPr>
                        <a:t>Stawki ryczałtowe, Dodatek 1, Dodatek 3</a:t>
                      </a:r>
                      <a:endParaRPr lang="pl-PL" sz="900" b="1" i="0" u="none" strike="noStrike" dirty="0">
                        <a:solidFill>
                          <a:srgbClr val="000000"/>
                        </a:solidFill>
                        <a:effectLst/>
                        <a:highlight>
                          <a:srgbClr val="FFFF00"/>
                        </a:highlight>
                        <a:latin typeface="Calibri" panose="020F0502020204030204" pitchFamily="34" charset="0"/>
                      </a:endParaRPr>
                    </a:p>
                  </a:txBody>
                  <a:tcPr marL="6108" marR="6108" marT="6108" marB="0" anchor="ct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3440148048"/>
                  </a:ext>
                </a:extLst>
              </a:tr>
              <a:tr h="245975">
                <a:tc>
                  <a:txBody>
                    <a:bodyPr/>
                    <a:lstStyle/>
                    <a:p>
                      <a:pPr algn="ctr" fontAlgn="ctr"/>
                      <a:endParaRPr lang="pl-PL" sz="900" b="1"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900" u="none" strike="noStrike" dirty="0">
                          <a:effectLst/>
                        </a:rPr>
                        <a:t>nr uwagi</a:t>
                      </a:r>
                      <a:endParaRPr lang="pl-PL" sz="900" b="1"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900" u="none" strike="noStrike" dirty="0">
                          <a:effectLst/>
                        </a:rPr>
                        <a:t>TREŚĆ UWAGI</a:t>
                      </a:r>
                      <a:endParaRPr lang="pl-PL" sz="900" b="1"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1100" u="none" strike="noStrike" dirty="0">
                          <a:effectLst/>
                        </a:rPr>
                        <a:t>KLASYFIKACJA</a:t>
                      </a:r>
                    </a:p>
                  </a:txBody>
                  <a:tcPr marL="6108" marR="6108" marT="6108" marB="0" anchor="ctr"/>
                </a:tc>
                <a:extLst>
                  <a:ext uri="{0D108BD9-81ED-4DB2-BD59-A6C34878D82A}">
                    <a16:rowId xmlns:a16="http://schemas.microsoft.com/office/drawing/2014/main" val="1276821878"/>
                  </a:ext>
                </a:extLst>
              </a:tr>
              <a:tr h="644217">
                <a:tc>
                  <a:txBody>
                    <a:bodyPr/>
                    <a:lstStyle/>
                    <a:p>
                      <a:pPr algn="ctr" fontAlgn="ctr"/>
                      <a:endParaRPr lang="pl-PL" sz="9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900" b="0" i="0" u="none" strike="noStrike" dirty="0">
                          <a:solidFill>
                            <a:srgbClr val="000000"/>
                          </a:solidFill>
                          <a:effectLst/>
                          <a:latin typeface="Calibri" panose="020F0502020204030204" pitchFamily="34" charset="0"/>
                        </a:rPr>
                        <a:t>[Stawki ryczałtowe]</a:t>
                      </a:r>
                    </a:p>
                    <a:p>
                      <a:pPr algn="ctr" fontAlgn="ctr"/>
                      <a:r>
                        <a:rPr lang="pl-PL" sz="900" b="0" i="0" u="none" strike="noStrike" dirty="0">
                          <a:solidFill>
                            <a:srgbClr val="000000"/>
                          </a:solidFill>
                          <a:effectLst/>
                          <a:latin typeface="Calibri" panose="020F0502020204030204" pitchFamily="34" charset="0"/>
                        </a:rPr>
                        <a:t>426</a:t>
                      </a:r>
                    </a:p>
                    <a:p>
                      <a:pPr algn="ctr" fontAlgn="ctr"/>
                      <a:endParaRPr lang="pl-PL" sz="9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l" fontAlgn="ctr"/>
                      <a:r>
                        <a:rPr lang="pl-PL" sz="1000" b="0" i="0" u="none" strike="noStrike" dirty="0">
                          <a:solidFill>
                            <a:srgbClr val="000000"/>
                          </a:solidFill>
                          <a:effectLst/>
                          <a:latin typeface="Calibri" panose="020F0502020204030204" pitchFamily="34" charset="0"/>
                        </a:rPr>
                        <a:t>Jak wskazano w tabeli 14, w ramach programu wykorzystane zostaną zwroty wkładu Unii na podstawie kosztów jednostkowych, płatności ryczałtowych i stawek zryczałtowanych w ramach priorytetu zgodnie z art. 94 rozporządzenia w sprawie wspólnych przepisów. Szczegółowe uwagi przedstawiono w dodatku 1 poniżej.</a:t>
                      </a:r>
                    </a:p>
                  </a:txBody>
                  <a:tcPr marL="9525" marR="9525" marT="9525" marB="0" anchor="ctr"/>
                </a:tc>
                <a:tc>
                  <a:txBody>
                    <a:bodyPr/>
                    <a:lstStyle/>
                    <a:p>
                      <a:pPr algn="ctr" fontAlgn="ctr"/>
                      <a:endParaRPr lang="pl-PL" sz="1100" b="1" i="0" u="none" strike="noStrike" dirty="0">
                        <a:solidFill>
                          <a:schemeClr val="accent6">
                            <a:lumMod val="75000"/>
                          </a:schemeClr>
                        </a:solidFill>
                        <a:effectLst/>
                        <a:latin typeface="Calibri" panose="020F0502020204030204" pitchFamily="34" charset="0"/>
                      </a:endParaRPr>
                    </a:p>
                  </a:txBody>
                  <a:tcPr marL="6108" marR="6108" marT="6108" marB="0" anchor="ctr">
                    <a:solidFill>
                      <a:srgbClr val="00B050"/>
                    </a:solidFill>
                  </a:tcPr>
                </a:tc>
                <a:extLst>
                  <a:ext uri="{0D108BD9-81ED-4DB2-BD59-A6C34878D82A}">
                    <a16:rowId xmlns:a16="http://schemas.microsoft.com/office/drawing/2014/main" val="911261318"/>
                  </a:ext>
                </a:extLst>
              </a:tr>
              <a:tr h="718967">
                <a:tc>
                  <a:txBody>
                    <a:bodyPr/>
                    <a:lstStyle/>
                    <a:p>
                      <a:pPr algn="ctr" fontAlgn="ctr"/>
                      <a:endParaRPr lang="pl-PL" sz="9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900" b="0" i="0" u="none" strike="noStrike" dirty="0">
                          <a:solidFill>
                            <a:srgbClr val="000000"/>
                          </a:solidFill>
                          <a:effectLst/>
                          <a:latin typeface="Calibri" panose="020F0502020204030204" pitchFamily="34" charset="0"/>
                        </a:rPr>
                        <a:t>[Dodatek 1]</a:t>
                      </a:r>
                    </a:p>
                    <a:p>
                      <a:pPr algn="ctr" fontAlgn="ctr"/>
                      <a:r>
                        <a:rPr lang="pl-PL" sz="900" b="0" i="0" u="none" strike="noStrike" dirty="0">
                          <a:solidFill>
                            <a:srgbClr val="000000"/>
                          </a:solidFill>
                          <a:effectLst/>
                          <a:latin typeface="Calibri" panose="020F0502020204030204" pitchFamily="34" charset="0"/>
                        </a:rPr>
                        <a:t>463</a:t>
                      </a:r>
                    </a:p>
                    <a:p>
                      <a:pPr algn="ctr" fontAlgn="ctr"/>
                      <a:endParaRPr lang="pl-PL" sz="9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l" fontAlgn="ctr"/>
                      <a:r>
                        <a:rPr lang="pl-PL" sz="900" u="none" strike="noStrike" dirty="0">
                          <a:effectLst/>
                        </a:rPr>
                        <a:t>Biorąc pod uwagę, że ocena Instytucji Audytowej („IA”) nie została przedłożona wraz z projektem programu, Komisja nie dokonała oceny tych metod. Aby umożliwić Komisji przeprowadzenie przeglądu dokumentacji dotyczącej przedłożonych metod, państwo członkowskie powinno przedstawić wraz z kolejną wersją projektu programu pozytywną ocenę przez IA każdej metodyki uproszczonych form kosztów wraz z elementami, które umożliwiłyby zrozumienie, w jaki sposób instytucja audytowa doszła do swoich wniosków. W szczególności ocena przeprowadzona przez krajową instytucję audytową w celu uzyskania pewności, że metody stosowane w odniesieniu do proponowanych uproszczonych form kosztów są prawidłowe i ustalone zgodnie z art. 94 ust. 2 RWP.</a:t>
                      </a:r>
                    </a:p>
                    <a:p>
                      <a:pPr algn="l" fontAlgn="ctr"/>
                      <a:endParaRPr lang="pl-PL" sz="900" u="none" strike="noStrike" dirty="0">
                        <a:effectLst/>
                      </a:endParaRPr>
                    </a:p>
                  </a:txBody>
                  <a:tcPr marL="6108" marR="6108" marT="6108" marB="0" anchor="ctr"/>
                </a:tc>
                <a:tc>
                  <a:txBody>
                    <a:bodyPr/>
                    <a:lstStyle/>
                    <a:p>
                      <a:pPr algn="ctr" fontAlgn="ctr"/>
                      <a:endParaRPr lang="pl-PL" sz="1100" b="1" i="0" u="none" strike="noStrike" dirty="0">
                        <a:solidFill>
                          <a:schemeClr val="accent6">
                            <a:lumMod val="75000"/>
                          </a:schemeClr>
                        </a:solidFill>
                        <a:effectLst/>
                        <a:latin typeface="Calibri" panose="020F0502020204030204" pitchFamily="34" charset="0"/>
                      </a:endParaRPr>
                    </a:p>
                  </a:txBody>
                  <a:tcPr marL="6108" marR="6108" marT="6108" marB="0" anchor="ctr">
                    <a:solidFill>
                      <a:srgbClr val="00B050"/>
                    </a:solidFill>
                  </a:tcPr>
                </a:tc>
                <a:extLst>
                  <a:ext uri="{0D108BD9-81ED-4DB2-BD59-A6C34878D82A}">
                    <a16:rowId xmlns:a16="http://schemas.microsoft.com/office/drawing/2014/main" val="914265998"/>
                  </a:ext>
                </a:extLst>
              </a:tr>
              <a:tr h="482471">
                <a:tc>
                  <a:txBody>
                    <a:bodyPr/>
                    <a:lstStyle/>
                    <a:p>
                      <a:pPr algn="ctr" fontAlgn="ctr"/>
                      <a:endParaRPr lang="pl-PL" sz="9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900" u="none" strike="noStrike" dirty="0">
                          <a:effectLst/>
                        </a:rPr>
                        <a:t>464</a:t>
                      </a:r>
                      <a:endParaRPr lang="pl-PL" sz="9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l" fontAlgn="ctr"/>
                      <a:r>
                        <a:rPr lang="pl-PL" sz="900" u="none" strike="noStrike" dirty="0">
                          <a:effectLst/>
                        </a:rPr>
                        <a:t>"W przypadku pozytywnej opinii instytucji audytowej należy podać następujące informacje, aby umożliwić audytorom Komisji dokonanie prawidłowej oceny pracy </a:t>
                      </a:r>
                      <a:r>
                        <a:rPr lang="pl-PL" sz="900" u="none" strike="noStrike" dirty="0" err="1">
                          <a:effectLst/>
                        </a:rPr>
                        <a:t>IA:a</a:t>
                      </a:r>
                      <a:r>
                        <a:rPr lang="pl-PL" sz="900" u="none" strike="noStrike" dirty="0">
                          <a:effectLst/>
                        </a:rPr>
                        <a:t>. w odniesieniu do zapewnienia, że metoda obliczania jest rzetelna, sprawiedliwa i weryfikowalna – uzasadnienie tego oświadczenia przedstawione przez </a:t>
                      </a:r>
                      <a:r>
                        <a:rPr lang="pl-PL" sz="900" u="none" strike="noStrike" dirty="0" err="1">
                          <a:effectLst/>
                        </a:rPr>
                        <a:t>IA;b</a:t>
                      </a:r>
                      <a:r>
                        <a:rPr lang="pl-PL" sz="900" u="none" strike="noStrike" dirty="0">
                          <a:effectLst/>
                        </a:rPr>
                        <a:t>. W odniesieniu do zapewnienia, że wykorzystywane dane opierają się na danych historycznych i innych istotnych informacjach – źródło danych i kategoria z art. 94 ust. 2 rozporządzenia w sprawie wspólnych </a:t>
                      </a:r>
                      <a:r>
                        <a:rPr lang="pl-PL" sz="900" u="none" strike="noStrike" dirty="0" err="1">
                          <a:effectLst/>
                        </a:rPr>
                        <a:t>przepisów;c</a:t>
                      </a:r>
                      <a:r>
                        <a:rPr lang="pl-PL" sz="900" u="none" strike="noStrike" dirty="0">
                          <a:effectLst/>
                        </a:rPr>
                        <a:t>. W odniesieniu do kategorii/rodzajów kosztów branych pod uwagę przy ustalaniu uproszczonych form kosztów – jaki rodzaj kosztów </a:t>
                      </a:r>
                      <a:r>
                        <a:rPr lang="pl-PL" sz="900" u="none" strike="noStrike" dirty="0" err="1">
                          <a:effectLst/>
                        </a:rPr>
                        <a:t>uwzględniono;d</a:t>
                      </a:r>
                      <a:r>
                        <a:rPr lang="pl-PL" sz="900" u="none" strike="noStrike" dirty="0">
                          <a:effectLst/>
                        </a:rPr>
                        <a:t>. Uzasadnienie wniosku IA, że nie istnieje ryzyko podwójnego finansowania tych samych </a:t>
                      </a:r>
                      <a:r>
                        <a:rPr lang="pl-PL" sz="900" u="none" strike="noStrike" dirty="0" err="1">
                          <a:effectLst/>
                        </a:rPr>
                        <a:t>wydatków;e</a:t>
                      </a:r>
                      <a:r>
                        <a:rPr lang="pl-PL" sz="900" u="none" strike="noStrike" dirty="0">
                          <a:effectLst/>
                        </a:rPr>
                        <a:t>. Ustalone kwoty/stawki są zgodne z przyjętymi założeniami i danymi wykorzystywanymi do ustalenia kwot/</a:t>
                      </a:r>
                      <a:r>
                        <a:rPr lang="pl-PL" sz="900" u="none" strike="noStrike" dirty="0" err="1">
                          <a:effectLst/>
                        </a:rPr>
                        <a:t>stawek;f</a:t>
                      </a:r>
                      <a:r>
                        <a:rPr lang="pl-PL" sz="900" u="none" strike="noStrike" dirty="0">
                          <a:effectLst/>
                        </a:rPr>
                        <a:t>. W odniesieniu do opisu metody dostosowania uzasadnienie, że warunki są jasne i wymierne oraz że metoda ta jest uważana za właściwą."</a:t>
                      </a:r>
                    </a:p>
                    <a:p>
                      <a:pPr algn="l" fontAlgn="ctr"/>
                      <a:endParaRPr lang="pl-PL" sz="9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endParaRPr lang="pl-PL" sz="1100" b="1" i="0" u="none" strike="noStrike" dirty="0">
                        <a:solidFill>
                          <a:schemeClr val="accent6">
                            <a:lumMod val="75000"/>
                          </a:schemeClr>
                        </a:solidFill>
                        <a:effectLst/>
                        <a:latin typeface="Calibri" panose="020F0502020204030204" pitchFamily="34" charset="0"/>
                      </a:endParaRPr>
                    </a:p>
                  </a:txBody>
                  <a:tcPr marL="6108" marR="6108" marT="6108" marB="0" anchor="ctr">
                    <a:solidFill>
                      <a:srgbClr val="00B050"/>
                    </a:solidFill>
                  </a:tcPr>
                </a:tc>
                <a:extLst>
                  <a:ext uri="{0D108BD9-81ED-4DB2-BD59-A6C34878D82A}">
                    <a16:rowId xmlns:a16="http://schemas.microsoft.com/office/drawing/2014/main" val="1193921621"/>
                  </a:ext>
                </a:extLst>
              </a:tr>
              <a:tr h="482471">
                <a:tc>
                  <a:txBody>
                    <a:bodyPr/>
                    <a:lstStyle/>
                    <a:p>
                      <a:pPr algn="ctr" fontAlgn="ctr"/>
                      <a:endParaRPr lang="pl-PL" sz="9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900" b="0" i="0" u="none" strike="noStrike" dirty="0">
                          <a:solidFill>
                            <a:srgbClr val="000000"/>
                          </a:solidFill>
                          <a:effectLst/>
                          <a:latin typeface="Calibri" panose="020F0502020204030204" pitchFamily="34" charset="0"/>
                        </a:rPr>
                        <a:t>465</a:t>
                      </a:r>
                    </a:p>
                  </a:txBody>
                  <a:tcPr marL="6108" marR="6108" marT="6108" marB="0" anchor="ctr"/>
                </a:tc>
                <a:tc>
                  <a:txBody>
                    <a:bodyPr/>
                    <a:lstStyle/>
                    <a:p>
                      <a:pPr algn="l" fontAlgn="ctr"/>
                      <a:r>
                        <a:rPr lang="pl-PL" sz="1000" b="0" i="0" u="none" strike="noStrike" dirty="0">
                          <a:solidFill>
                            <a:srgbClr val="000000"/>
                          </a:solidFill>
                          <a:effectLst/>
                          <a:latin typeface="Calibri" panose="020F0502020204030204" pitchFamily="34" charset="0"/>
                        </a:rPr>
                        <a:t>Państwo członkowskie jest proszone o odpowiednią zmianę programów operacyjnych i przekazanie Komisji odpowiednich informacji zgodnie z wymogami rozporządzenia w sprawie wspólnych przepisów (UE) 2021/1060 z dnia 24 czerwca 2021 r.</a:t>
                      </a:r>
                    </a:p>
                  </a:txBody>
                  <a:tcPr marL="9525" marR="9525" marT="9525" marB="0" anchor="ctr"/>
                </a:tc>
                <a:tc>
                  <a:txBody>
                    <a:bodyPr/>
                    <a:lstStyle/>
                    <a:p>
                      <a:pPr algn="ctr" fontAlgn="ctr"/>
                      <a:endParaRPr lang="pl-PL" sz="1100" b="1" i="0" u="none" strike="noStrike" dirty="0">
                        <a:solidFill>
                          <a:schemeClr val="accent6">
                            <a:lumMod val="75000"/>
                          </a:schemeClr>
                        </a:solidFill>
                        <a:effectLst/>
                        <a:latin typeface="Calibri" panose="020F0502020204030204" pitchFamily="34" charset="0"/>
                      </a:endParaRPr>
                    </a:p>
                  </a:txBody>
                  <a:tcPr marL="6108" marR="6108" marT="6108" marB="0" anchor="ctr">
                    <a:solidFill>
                      <a:srgbClr val="00B050"/>
                    </a:solidFill>
                  </a:tcPr>
                </a:tc>
                <a:extLst>
                  <a:ext uri="{0D108BD9-81ED-4DB2-BD59-A6C34878D82A}">
                    <a16:rowId xmlns:a16="http://schemas.microsoft.com/office/drawing/2014/main" val="4242223672"/>
                  </a:ext>
                </a:extLst>
              </a:tr>
              <a:tr h="482471">
                <a:tc>
                  <a:txBody>
                    <a:bodyPr/>
                    <a:lstStyle/>
                    <a:p>
                      <a:pPr algn="ctr" fontAlgn="ctr"/>
                      <a:endParaRPr lang="pl-PL" sz="9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900" b="0" i="0" u="none" strike="noStrike" dirty="0">
                          <a:solidFill>
                            <a:srgbClr val="000000"/>
                          </a:solidFill>
                          <a:effectLst/>
                          <a:latin typeface="Calibri" panose="020F0502020204030204" pitchFamily="34" charset="0"/>
                        </a:rPr>
                        <a:t>466</a:t>
                      </a:r>
                    </a:p>
                  </a:txBody>
                  <a:tcPr marL="6108" marR="6108" marT="6108" marB="0" anchor="ctr"/>
                </a:tc>
                <a:tc>
                  <a:txBody>
                    <a:bodyPr/>
                    <a:lstStyle/>
                    <a:p>
                      <a:pPr algn="l" fontAlgn="ctr"/>
                      <a:r>
                        <a:rPr lang="pl-PL" sz="900" b="0" i="0" u="none" strike="noStrike" dirty="0">
                          <a:solidFill>
                            <a:srgbClr val="000000"/>
                          </a:solidFill>
                          <a:effectLst/>
                          <a:latin typeface="Calibri" panose="020F0502020204030204" pitchFamily="34" charset="0"/>
                        </a:rPr>
                        <a:t>Dodatkowe uwagi Komisji dotyczące uproszczonych form kosztów zostaną przedstawione na późniejszym etapie. Są one obecnie poddawane przeglądowi w ścisłej współpracy z organem koordynującym. </a:t>
                      </a:r>
                    </a:p>
                    <a:p>
                      <a:pPr algn="l" fontAlgn="ctr"/>
                      <a:endParaRPr lang="pl-PL" sz="9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endParaRPr lang="pl-PL" sz="1100" b="1" i="0" u="none" strike="noStrike" dirty="0">
                        <a:solidFill>
                          <a:schemeClr val="accent6">
                            <a:lumMod val="75000"/>
                          </a:schemeClr>
                        </a:solidFill>
                        <a:effectLst/>
                        <a:latin typeface="Calibri" panose="020F0502020204030204" pitchFamily="34" charset="0"/>
                      </a:endParaRPr>
                    </a:p>
                  </a:txBody>
                  <a:tcPr marL="6108" marR="6108" marT="6108" marB="0" anchor="ctr">
                    <a:solidFill>
                      <a:srgbClr val="00B050"/>
                    </a:solidFill>
                  </a:tcPr>
                </a:tc>
                <a:extLst>
                  <a:ext uri="{0D108BD9-81ED-4DB2-BD59-A6C34878D82A}">
                    <a16:rowId xmlns:a16="http://schemas.microsoft.com/office/drawing/2014/main" val="334246448"/>
                  </a:ext>
                </a:extLst>
              </a:tr>
            </a:tbl>
          </a:graphicData>
        </a:graphic>
      </p:graphicFrame>
    </p:spTree>
    <p:extLst>
      <p:ext uri="{BB962C8B-B14F-4D97-AF65-F5344CB8AC3E}">
        <p14:creationId xmlns:p14="http://schemas.microsoft.com/office/powerpoint/2010/main" val="1214039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sp>
        <p:nvSpPr>
          <p:cNvPr id="13" name="pole tekstowe 12">
            <a:extLst>
              <a:ext uri="{FF2B5EF4-FFF2-40B4-BE49-F238E27FC236}">
                <a16:creationId xmlns:a16="http://schemas.microsoft.com/office/drawing/2014/main" id="{9063BE34-8BBE-8CF6-F102-D65C95D33D05}"/>
              </a:ext>
            </a:extLst>
          </p:cNvPr>
          <p:cNvSpPr txBox="1"/>
          <p:nvPr/>
        </p:nvSpPr>
        <p:spPr>
          <a:xfrm>
            <a:off x="470647" y="1064659"/>
            <a:ext cx="11250706" cy="7263527"/>
          </a:xfrm>
          <a:prstGeom prst="rect">
            <a:avLst/>
          </a:prstGeom>
          <a:noFill/>
        </p:spPr>
        <p:txBody>
          <a:bodyPr wrap="square">
            <a:spAutoFit/>
          </a:bodyPr>
          <a:lstStyle/>
          <a:p>
            <a:pPr algn="ctr"/>
            <a:r>
              <a:rPr lang="pl-PL" sz="2400" b="1" dirty="0"/>
              <a:t>Aktualne informacje dotyczące uwag przesłanych przez Komisję Europejską do projektu programu FEDS 2021 - 2027 w zakresie CP1, CP3, CP4 EFRR, CP5 i pozostałe kwestie</a:t>
            </a:r>
            <a:endParaRPr lang="pl-PL" sz="1600" dirty="0"/>
          </a:p>
          <a:p>
            <a:pPr algn="just"/>
            <a:endParaRPr lang="pl-PL" sz="1600" dirty="0"/>
          </a:p>
          <a:p>
            <a:pPr algn="just"/>
            <a:r>
              <a:rPr lang="pl-PL" sz="1600" dirty="0"/>
              <a:t>Łącznie do programu FEDS 2021- 2027 zgłoszono </a:t>
            </a:r>
            <a:r>
              <a:rPr lang="pl-PL" sz="1600" b="1" dirty="0"/>
              <a:t>490 uwag</a:t>
            </a:r>
            <a:r>
              <a:rPr lang="pl-PL" sz="1600" dirty="0"/>
              <a:t>:</a:t>
            </a:r>
          </a:p>
          <a:p>
            <a:pPr marL="285750" indent="-285750" algn="just">
              <a:buFont typeface="Arial" panose="020B0604020202020204" pitchFamily="34" charset="0"/>
              <a:buChar char="•"/>
            </a:pPr>
            <a:r>
              <a:rPr lang="pl-PL" sz="1600" dirty="0"/>
              <a:t>z zakresu EFS+: 68</a:t>
            </a:r>
          </a:p>
          <a:p>
            <a:pPr marL="285750" indent="-285750" algn="just">
              <a:buFont typeface="Arial" panose="020B0604020202020204" pitchFamily="34" charset="0"/>
              <a:buChar char="•"/>
            </a:pPr>
            <a:r>
              <a:rPr lang="pl-PL" sz="1600" dirty="0"/>
              <a:t>Z zakresu EFRR: 422</a:t>
            </a:r>
          </a:p>
          <a:p>
            <a:pPr algn="just"/>
            <a:endParaRPr lang="pl-PL" sz="1600" dirty="0"/>
          </a:p>
          <a:p>
            <a:pPr algn="just"/>
            <a:r>
              <a:rPr lang="pl-PL" sz="1600" dirty="0"/>
              <a:t>Uwagi w podziale na zakres tematyczny FEDS 2021- 2027:</a:t>
            </a:r>
          </a:p>
          <a:p>
            <a:pPr marL="285750" indent="-285750" algn="just">
              <a:buFont typeface="Arial" panose="020B0604020202020204" pitchFamily="34" charset="0"/>
              <a:buChar char="•"/>
            </a:pPr>
            <a:r>
              <a:rPr lang="pl-PL" sz="1600" dirty="0"/>
              <a:t>Przedsiębiorstwa i innowacje: </a:t>
            </a:r>
            <a:r>
              <a:rPr lang="pl-PL" sz="1600" b="1" dirty="0"/>
              <a:t>52</a:t>
            </a:r>
          </a:p>
          <a:p>
            <a:pPr marL="285750" indent="-285750" algn="just">
              <a:buFont typeface="Arial" panose="020B0604020202020204" pitchFamily="34" charset="0"/>
              <a:buChar char="•"/>
            </a:pPr>
            <a:r>
              <a:rPr lang="pl-PL" sz="1600" dirty="0"/>
              <a:t>Transport: </a:t>
            </a:r>
            <a:r>
              <a:rPr lang="pl-PL" sz="1600" b="1" dirty="0"/>
              <a:t>18</a:t>
            </a:r>
          </a:p>
          <a:p>
            <a:pPr marL="285750" indent="-285750" algn="just">
              <a:buFont typeface="Arial" panose="020B0604020202020204" pitchFamily="34" charset="0"/>
              <a:buChar char="•"/>
            </a:pPr>
            <a:r>
              <a:rPr lang="pl-PL" sz="1600" dirty="0"/>
              <a:t>Infrastruktura społeczna: </a:t>
            </a:r>
            <a:r>
              <a:rPr lang="pl-PL" sz="1600" b="1" dirty="0"/>
              <a:t>30</a:t>
            </a:r>
          </a:p>
          <a:p>
            <a:pPr marL="285750" indent="-285750" algn="just">
              <a:buFont typeface="Arial" panose="020B0604020202020204" pitchFamily="34" charset="0"/>
              <a:buChar char="•"/>
            </a:pPr>
            <a:r>
              <a:rPr lang="pl-PL" sz="1600" dirty="0"/>
              <a:t>Rozwój terytorialny:</a:t>
            </a:r>
            <a:r>
              <a:rPr lang="pl-PL" sz="1600" b="1" dirty="0"/>
              <a:t> 18</a:t>
            </a:r>
          </a:p>
          <a:p>
            <a:pPr marL="285750" indent="-285750" algn="just">
              <a:buFont typeface="Arial" panose="020B0604020202020204" pitchFamily="34" charset="0"/>
              <a:buChar char="•"/>
            </a:pPr>
            <a:r>
              <a:rPr lang="pl-PL" sz="1600" dirty="0"/>
              <a:t>Pomoc Techniczna: </a:t>
            </a:r>
            <a:r>
              <a:rPr lang="pl-PL" sz="1600" b="1" dirty="0"/>
              <a:t>20</a:t>
            </a:r>
          </a:p>
          <a:p>
            <a:pPr marL="285750" indent="-285750" algn="just">
              <a:buFont typeface="Arial" panose="020B0604020202020204" pitchFamily="34" charset="0"/>
              <a:buChar char="•"/>
            </a:pPr>
            <a:r>
              <a:rPr lang="pl-PL" sz="1600" dirty="0"/>
              <a:t>Warunki podstawowe: </a:t>
            </a:r>
            <a:r>
              <a:rPr lang="pl-PL" sz="1600" b="1" dirty="0"/>
              <a:t>73</a:t>
            </a:r>
            <a:r>
              <a:rPr lang="pl-PL" sz="1600" dirty="0"/>
              <a:t> (uwagi o charakterze horyzontalnym - wkład do stanowiska otrzymamy z </a:t>
            </a:r>
            <a:r>
              <a:rPr lang="pl-PL" sz="1600" dirty="0" err="1"/>
              <a:t>MFiPR</a:t>
            </a:r>
            <a:r>
              <a:rPr lang="pl-PL" sz="1600" dirty="0"/>
              <a:t>)</a:t>
            </a:r>
          </a:p>
          <a:p>
            <a:pPr marL="285750" indent="-285750" algn="just">
              <a:buFont typeface="Arial" panose="020B0604020202020204" pitchFamily="34" charset="0"/>
              <a:buChar char="•"/>
            </a:pPr>
            <a:r>
              <a:rPr lang="pl-PL" sz="1600" dirty="0"/>
              <a:t>Instytucje odpowiedzialne za program: </a:t>
            </a:r>
            <a:r>
              <a:rPr lang="pl-PL" sz="1600" b="1" dirty="0"/>
              <a:t>1</a:t>
            </a:r>
          </a:p>
          <a:p>
            <a:pPr marL="285750" indent="-285750" algn="just">
              <a:buFont typeface="Arial" panose="020B0604020202020204" pitchFamily="34" charset="0"/>
              <a:buChar char="•"/>
            </a:pPr>
            <a:r>
              <a:rPr lang="pl-PL" sz="1600" dirty="0"/>
              <a:t>Partnerstwo i Komunikacja: </a:t>
            </a:r>
            <a:r>
              <a:rPr lang="pl-PL" sz="1600" b="1" dirty="0"/>
              <a:t>14</a:t>
            </a:r>
            <a:r>
              <a:rPr lang="pl-PL" sz="1600" dirty="0"/>
              <a:t> (11+3)</a:t>
            </a:r>
          </a:p>
          <a:p>
            <a:pPr marL="285750" indent="-285750" algn="just">
              <a:buFont typeface="Arial" panose="020B0604020202020204" pitchFamily="34" charset="0"/>
              <a:buChar char="•"/>
            </a:pPr>
            <a:r>
              <a:rPr lang="pl-PL" sz="1600" dirty="0"/>
              <a:t>Stawki ryczałtowe, Dodatek 1, Dodatek 3: </a:t>
            </a:r>
            <a:r>
              <a:rPr lang="pl-PL" sz="1600" b="1" dirty="0"/>
              <a:t>10</a:t>
            </a:r>
          </a:p>
          <a:p>
            <a:pPr marL="285750" indent="-285750" algn="just">
              <a:buFont typeface="Arial" panose="020B0604020202020204" pitchFamily="34" charset="0"/>
              <a:buChar char="•"/>
            </a:pPr>
            <a:r>
              <a:rPr lang="pl-PL" sz="1600" dirty="0"/>
              <a:t>Kwestie horyzontalne, w tym zgodność z wymogami regulacyjnymi i politycznymi: </a:t>
            </a:r>
            <a:r>
              <a:rPr lang="pl-PL" sz="1600" b="1" dirty="0"/>
              <a:t>36</a:t>
            </a:r>
          </a:p>
          <a:p>
            <a:pPr marL="285750" indent="-285750" algn="just">
              <a:buFont typeface="Arial" panose="020B0604020202020204" pitchFamily="34" charset="0"/>
              <a:buChar char="•"/>
            </a:pPr>
            <a:endParaRPr lang="pl-PL" dirty="0"/>
          </a:p>
          <a:p>
            <a:pPr algn="just"/>
            <a:endParaRPr lang="pl-PL" dirty="0"/>
          </a:p>
          <a:p>
            <a:pPr algn="just"/>
            <a:endParaRPr lang="pl-PL" dirty="0"/>
          </a:p>
          <a:p>
            <a:pPr algn="just"/>
            <a:endParaRPr lang="pl-PL" dirty="0"/>
          </a:p>
          <a:p>
            <a:pPr algn="just"/>
            <a:endParaRPr lang="pl-PL" dirty="0"/>
          </a:p>
          <a:p>
            <a:pPr marL="342900" indent="-342900" algn="just">
              <a:buFont typeface="Arial" panose="020B0604020202020204" pitchFamily="34" charset="0"/>
              <a:buChar char="•"/>
            </a:pPr>
            <a:endParaRPr lang="pl-PL" sz="2000" dirty="0"/>
          </a:p>
          <a:p>
            <a:pPr algn="ctr"/>
            <a:br>
              <a:rPr lang="pl-PL" b="1" dirty="0"/>
            </a:br>
            <a:endParaRPr lang="pl-PL" b="1" dirty="0"/>
          </a:p>
        </p:txBody>
      </p:sp>
    </p:spTree>
    <p:extLst>
      <p:ext uri="{BB962C8B-B14F-4D97-AF65-F5344CB8AC3E}">
        <p14:creationId xmlns:p14="http://schemas.microsoft.com/office/powerpoint/2010/main" val="11132102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sp>
        <p:nvSpPr>
          <p:cNvPr id="13" name="pole tekstowe 12">
            <a:extLst>
              <a:ext uri="{FF2B5EF4-FFF2-40B4-BE49-F238E27FC236}">
                <a16:creationId xmlns:a16="http://schemas.microsoft.com/office/drawing/2014/main" id="{9063BE34-8BBE-8CF6-F102-D65C95D33D05}"/>
              </a:ext>
            </a:extLst>
          </p:cNvPr>
          <p:cNvSpPr txBox="1"/>
          <p:nvPr/>
        </p:nvSpPr>
        <p:spPr>
          <a:xfrm>
            <a:off x="470646" y="938481"/>
            <a:ext cx="11250706" cy="132343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2400" b="0" i="0" u="none" strike="noStrike" kern="1200" cap="none" spc="0" normalizeH="0" baseline="0" noProof="0" dirty="0">
                <a:ln>
                  <a:noFill/>
                </a:ln>
                <a:solidFill>
                  <a:prstClr val="black"/>
                </a:solidFill>
                <a:effectLst/>
                <a:uLnTx/>
                <a:uFillTx/>
                <a:latin typeface="Calibri"/>
                <a:ea typeface="+mn-ea"/>
                <a:cs typeface="+mn-cs"/>
              </a:rPr>
              <a:t>Najważniejsze uwagi w podziale na zakres tematyczny FEDS 2021- 2027</a:t>
            </a: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pl-PL" sz="2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br>
              <a:rPr kumimoji="0" lang="pl-PL" sz="1800" b="1" i="0" u="none" strike="noStrike" kern="1200" cap="none" spc="0" normalizeH="0" baseline="0" noProof="0" dirty="0">
                <a:ln>
                  <a:noFill/>
                </a:ln>
                <a:solidFill>
                  <a:prstClr val="black"/>
                </a:solidFill>
                <a:effectLst/>
                <a:uLnTx/>
                <a:uFillTx/>
                <a:latin typeface="Calibri"/>
                <a:ea typeface="+mn-ea"/>
                <a:cs typeface="+mn-cs"/>
              </a:rPr>
            </a:br>
            <a:endParaRPr kumimoji="0" lang="pl-PL" sz="1800" b="1"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4" name="Tabela 3">
            <a:extLst>
              <a:ext uri="{FF2B5EF4-FFF2-40B4-BE49-F238E27FC236}">
                <a16:creationId xmlns:a16="http://schemas.microsoft.com/office/drawing/2014/main" id="{0BDB8C63-D411-38D0-932A-82BA593F0FE6}"/>
              </a:ext>
            </a:extLst>
          </p:cNvPr>
          <p:cNvGraphicFramePr>
            <a:graphicFrameLocks noGrp="1"/>
          </p:cNvGraphicFramePr>
          <p:nvPr>
            <p:extLst>
              <p:ext uri="{D42A27DB-BD31-4B8C-83A1-F6EECF244321}">
                <p14:modId xmlns:p14="http://schemas.microsoft.com/office/powerpoint/2010/main" val="1602148510"/>
              </p:ext>
            </p:extLst>
          </p:nvPr>
        </p:nvGraphicFramePr>
        <p:xfrm>
          <a:off x="569257" y="1497976"/>
          <a:ext cx="11053483" cy="3663878"/>
        </p:xfrm>
        <a:graphic>
          <a:graphicData uri="http://schemas.openxmlformats.org/drawingml/2006/table">
            <a:tbl>
              <a:tblPr>
                <a:tableStyleId>{5C22544A-7EE6-4342-B048-85BDC9FD1C3A}</a:tableStyleId>
              </a:tblPr>
              <a:tblGrid>
                <a:gridCol w="76695">
                  <a:extLst>
                    <a:ext uri="{9D8B030D-6E8A-4147-A177-3AD203B41FA5}">
                      <a16:colId xmlns:a16="http://schemas.microsoft.com/office/drawing/2014/main" val="435195674"/>
                    </a:ext>
                  </a:extLst>
                </a:gridCol>
                <a:gridCol w="897622">
                  <a:extLst>
                    <a:ext uri="{9D8B030D-6E8A-4147-A177-3AD203B41FA5}">
                      <a16:colId xmlns:a16="http://schemas.microsoft.com/office/drawing/2014/main" val="194706505"/>
                    </a:ext>
                  </a:extLst>
                </a:gridCol>
                <a:gridCol w="8335532">
                  <a:extLst>
                    <a:ext uri="{9D8B030D-6E8A-4147-A177-3AD203B41FA5}">
                      <a16:colId xmlns:a16="http://schemas.microsoft.com/office/drawing/2014/main" val="2582575971"/>
                    </a:ext>
                  </a:extLst>
                </a:gridCol>
                <a:gridCol w="1743634">
                  <a:extLst>
                    <a:ext uri="{9D8B030D-6E8A-4147-A177-3AD203B41FA5}">
                      <a16:colId xmlns:a16="http://schemas.microsoft.com/office/drawing/2014/main" val="430233166"/>
                    </a:ext>
                  </a:extLst>
                </a:gridCol>
              </a:tblGrid>
              <a:tr h="245975">
                <a:tc gridSpan="4">
                  <a:txBody>
                    <a:bodyPr/>
                    <a:lstStyle/>
                    <a:p>
                      <a:pPr algn="ctr" fontAlgn="ctr"/>
                      <a:r>
                        <a:rPr lang="pl-PL" sz="900" b="1" u="none" strike="noStrike" dirty="0">
                          <a:effectLst/>
                          <a:highlight>
                            <a:srgbClr val="FFFF00"/>
                          </a:highlight>
                        </a:rPr>
                        <a:t>Stawki ryczałtowe, Dodatek 1, Dodatek 3</a:t>
                      </a:r>
                      <a:endParaRPr lang="pl-PL" sz="900" b="1" i="0" u="none" strike="noStrike" dirty="0">
                        <a:solidFill>
                          <a:srgbClr val="000000"/>
                        </a:solidFill>
                        <a:effectLst/>
                        <a:highlight>
                          <a:srgbClr val="FFFF00"/>
                        </a:highlight>
                        <a:latin typeface="Calibri" panose="020F0502020204030204" pitchFamily="34" charset="0"/>
                      </a:endParaRPr>
                    </a:p>
                  </a:txBody>
                  <a:tcPr marL="6108" marR="6108" marT="6108" marB="0" anchor="ct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3440148048"/>
                  </a:ext>
                </a:extLst>
              </a:tr>
              <a:tr h="245975">
                <a:tc>
                  <a:txBody>
                    <a:bodyPr/>
                    <a:lstStyle/>
                    <a:p>
                      <a:pPr algn="ctr" fontAlgn="ctr"/>
                      <a:endParaRPr lang="pl-PL" sz="900" b="1"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900" u="none" strike="noStrike" dirty="0">
                          <a:effectLst/>
                        </a:rPr>
                        <a:t>nr uwagi</a:t>
                      </a:r>
                      <a:endParaRPr lang="pl-PL" sz="900" b="1"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900" u="none" strike="noStrike" dirty="0">
                          <a:effectLst/>
                        </a:rPr>
                        <a:t>TREŚĆ UWAGI</a:t>
                      </a:r>
                      <a:endParaRPr lang="pl-PL" sz="900" b="1"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1100" u="none" strike="noStrike" dirty="0">
                          <a:effectLst/>
                        </a:rPr>
                        <a:t>KLASYFIKACJA</a:t>
                      </a:r>
                    </a:p>
                  </a:txBody>
                  <a:tcPr marL="6108" marR="6108" marT="6108" marB="0" anchor="ctr"/>
                </a:tc>
                <a:extLst>
                  <a:ext uri="{0D108BD9-81ED-4DB2-BD59-A6C34878D82A}">
                    <a16:rowId xmlns:a16="http://schemas.microsoft.com/office/drawing/2014/main" val="1276821878"/>
                  </a:ext>
                </a:extLst>
              </a:tr>
              <a:tr h="644217">
                <a:tc>
                  <a:txBody>
                    <a:bodyPr/>
                    <a:lstStyle/>
                    <a:p>
                      <a:pPr algn="ctr" fontAlgn="ctr"/>
                      <a:endParaRPr lang="pl-PL" sz="9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900" b="0" i="0" u="none" strike="noStrike">
                          <a:solidFill>
                            <a:srgbClr val="000000"/>
                          </a:solidFill>
                          <a:effectLst/>
                          <a:latin typeface="Calibri" panose="020F0502020204030204" pitchFamily="34" charset="0"/>
                        </a:rPr>
                        <a:t>[Dodatek 3]</a:t>
                      </a:r>
                    </a:p>
                    <a:p>
                      <a:pPr algn="ctr" fontAlgn="ctr"/>
                      <a:r>
                        <a:rPr lang="pl-PL" sz="900" b="0" i="0" u="none" strike="noStrike">
                          <a:solidFill>
                            <a:srgbClr val="000000"/>
                          </a:solidFill>
                          <a:effectLst/>
                          <a:latin typeface="Calibri" panose="020F0502020204030204" pitchFamily="34" charset="0"/>
                        </a:rPr>
                        <a:t>468</a:t>
                      </a:r>
                      <a:endParaRPr lang="pl-PL" sz="9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l" fontAlgn="ctr"/>
                      <a:r>
                        <a:rPr lang="pl-PL" sz="1000" b="0" i="0" u="none" strike="noStrike">
                          <a:solidFill>
                            <a:srgbClr val="000000"/>
                          </a:solidFill>
                          <a:effectLst/>
                          <a:latin typeface="Calibri" panose="020F0502020204030204" pitchFamily="34" charset="0"/>
                        </a:rPr>
                        <a:t>Beneficjenci są zobowiązani do zorganizowania wydarzenia informacyjnego (art. 50 ust. 1 lit. e) rozporządzenia w sprawie wspólnych przepisów). Proszę przestrzegać minimalnych norm dotyczących zdarzeń opisanych w piśmie [nr ref. Ares(2022)1380335 z dnia 23 lutego 2022 r.].</a:t>
                      </a:r>
                      <a:endParaRPr lang="pl-PL"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endParaRPr lang="pl-PL" sz="1100" b="1" i="0" u="none" strike="noStrike" dirty="0">
                        <a:solidFill>
                          <a:schemeClr val="accent6">
                            <a:lumMod val="75000"/>
                          </a:schemeClr>
                        </a:solidFill>
                        <a:effectLst/>
                        <a:latin typeface="Calibri" panose="020F0502020204030204" pitchFamily="34" charset="0"/>
                      </a:endParaRPr>
                    </a:p>
                  </a:txBody>
                  <a:tcPr marL="6108" marR="6108" marT="6108" marB="0" anchor="ctr">
                    <a:solidFill>
                      <a:srgbClr val="00B050"/>
                    </a:solidFill>
                  </a:tcPr>
                </a:tc>
                <a:extLst>
                  <a:ext uri="{0D108BD9-81ED-4DB2-BD59-A6C34878D82A}">
                    <a16:rowId xmlns:a16="http://schemas.microsoft.com/office/drawing/2014/main" val="911261318"/>
                  </a:ext>
                </a:extLst>
              </a:tr>
              <a:tr h="718967">
                <a:tc>
                  <a:txBody>
                    <a:bodyPr/>
                    <a:lstStyle/>
                    <a:p>
                      <a:pPr algn="ctr" fontAlgn="ctr"/>
                      <a:endParaRPr lang="pl-PL" sz="9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900" b="0" i="0" u="none" strike="noStrike">
                          <a:solidFill>
                            <a:srgbClr val="000000"/>
                          </a:solidFill>
                          <a:effectLst/>
                          <a:latin typeface="Calibri" panose="020F0502020204030204" pitchFamily="34" charset="0"/>
                        </a:rPr>
                        <a:t>467</a:t>
                      </a:r>
                      <a:endParaRPr lang="pl-PL" sz="9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l" fontAlgn="ctr"/>
                      <a:r>
                        <a:rPr lang="pl-PL" sz="1000" b="0" i="0" u="none" strike="noStrike" dirty="0">
                          <a:solidFill>
                            <a:srgbClr val="000000"/>
                          </a:solidFill>
                          <a:effectLst/>
                          <a:latin typeface="Calibri" panose="020F0502020204030204" pitchFamily="34" charset="0"/>
                        </a:rPr>
                        <a:t>Ramy regulacyjne na okres programowania 2021–2027 wprowadzają nową cechę programów w całej UE, tzw. „operacji o znaczeniu strategicznym”. OSI to projekty, które mają duży potencjał w zakresie widoczności (a nie projekty zapisane ponownie w umowie terytorialnej). Proszę wymienić operacje o znaczeniu strategicznym w specjalnym złożonym SFC2021 (nie w oddzielnym dokumencie).  </a:t>
                      </a:r>
                    </a:p>
                  </a:txBody>
                  <a:tcPr marL="9525" marR="9525" marT="9525" marB="0" anchor="ctr"/>
                </a:tc>
                <a:tc>
                  <a:txBody>
                    <a:bodyPr/>
                    <a:lstStyle/>
                    <a:p>
                      <a:pPr algn="ctr" fontAlgn="ctr"/>
                      <a:endParaRPr lang="pl-PL" sz="1100" b="1" i="0" u="none" strike="noStrike" dirty="0">
                        <a:solidFill>
                          <a:schemeClr val="accent6">
                            <a:lumMod val="75000"/>
                          </a:schemeClr>
                        </a:solidFill>
                        <a:effectLst/>
                        <a:latin typeface="Calibri" panose="020F0502020204030204" pitchFamily="34" charset="0"/>
                      </a:endParaRPr>
                    </a:p>
                  </a:txBody>
                  <a:tcPr marL="6108" marR="6108" marT="6108" marB="0" anchor="ctr">
                    <a:solidFill>
                      <a:schemeClr val="accent6"/>
                    </a:solidFill>
                  </a:tcPr>
                </a:tc>
                <a:extLst>
                  <a:ext uri="{0D108BD9-81ED-4DB2-BD59-A6C34878D82A}">
                    <a16:rowId xmlns:a16="http://schemas.microsoft.com/office/drawing/2014/main" val="914265998"/>
                  </a:ext>
                </a:extLst>
              </a:tr>
              <a:tr h="482471">
                <a:tc>
                  <a:txBody>
                    <a:bodyPr/>
                    <a:lstStyle/>
                    <a:p>
                      <a:pPr algn="ctr" fontAlgn="ctr"/>
                      <a:endParaRPr lang="pl-PL" sz="9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900" u="none" strike="noStrike" dirty="0">
                          <a:effectLst/>
                        </a:rPr>
                        <a:t>469</a:t>
                      </a:r>
                      <a:endParaRPr lang="pl-PL" sz="9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l" fontAlgn="ctr"/>
                      <a:r>
                        <a:rPr lang="pl-PL" sz="900" b="0" i="0" u="none" strike="noStrike" dirty="0">
                          <a:solidFill>
                            <a:srgbClr val="000000"/>
                          </a:solidFill>
                          <a:effectLst/>
                          <a:latin typeface="Calibri" panose="020F0502020204030204" pitchFamily="34" charset="0"/>
                        </a:rPr>
                        <a:t> Proszę wyjaśnić, w jaki sposób procedura wyboru projektów w ramach umowy programowej spełnia wymogi art. 73 rozporządzenia, w szczególności wymogi dotyczące przejrzystości i niedyskryminacji. W jaki sposób IZ zbadała, czy projekty odzwierciedlają najkorzystniejszą relację między kwotą wsparcia, podjętymi działaniami i realizowanymi celami? Czy wybór projektów poprzedziło przyjęcie kryteriów wyboru projektów przez komitet monitorujący?</a:t>
                      </a:r>
                    </a:p>
                    <a:p>
                      <a:pPr algn="l" fontAlgn="ctr"/>
                      <a:endParaRPr lang="pl-PL" sz="9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endParaRPr lang="pl-PL" sz="1100" b="1" i="0" u="none" strike="noStrike" dirty="0">
                        <a:solidFill>
                          <a:schemeClr val="accent6">
                            <a:lumMod val="75000"/>
                          </a:schemeClr>
                        </a:solidFill>
                        <a:effectLst/>
                        <a:latin typeface="Calibri" panose="020F0502020204030204" pitchFamily="34" charset="0"/>
                      </a:endParaRPr>
                    </a:p>
                  </a:txBody>
                  <a:tcPr marL="6108" marR="6108" marT="6108" marB="0" anchor="ctr">
                    <a:solidFill>
                      <a:schemeClr val="accent6"/>
                    </a:solidFill>
                  </a:tcPr>
                </a:tc>
                <a:extLst>
                  <a:ext uri="{0D108BD9-81ED-4DB2-BD59-A6C34878D82A}">
                    <a16:rowId xmlns:a16="http://schemas.microsoft.com/office/drawing/2014/main" val="1193921621"/>
                  </a:ext>
                </a:extLst>
              </a:tr>
              <a:tr h="482471">
                <a:tc>
                  <a:txBody>
                    <a:bodyPr/>
                    <a:lstStyle/>
                    <a:p>
                      <a:pPr algn="ctr" fontAlgn="ctr"/>
                      <a:endParaRPr lang="pl-PL" sz="9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900" b="0" i="0" u="none" strike="noStrike" dirty="0">
                          <a:solidFill>
                            <a:srgbClr val="000000"/>
                          </a:solidFill>
                          <a:effectLst/>
                          <a:latin typeface="Calibri" panose="020F0502020204030204" pitchFamily="34" charset="0"/>
                        </a:rPr>
                        <a:t>470</a:t>
                      </a:r>
                    </a:p>
                  </a:txBody>
                  <a:tcPr marL="6108" marR="6108" marT="6108" marB="0" anchor="ctr"/>
                </a:tc>
                <a:tc>
                  <a:txBody>
                    <a:bodyPr/>
                    <a:lstStyle/>
                    <a:p>
                      <a:pPr algn="l" fontAlgn="ctr"/>
                      <a:r>
                        <a:rPr lang="pl-PL" sz="1000" b="0" i="0" u="none" strike="noStrike" dirty="0">
                          <a:solidFill>
                            <a:srgbClr val="000000"/>
                          </a:solidFill>
                          <a:effectLst/>
                          <a:latin typeface="Calibri" panose="020F0502020204030204" pitchFamily="34" charset="0"/>
                        </a:rPr>
                        <a:t>Aby odzwierciedlić wysiłki na rzecz uproszczenia rozporządzenia w sprawie wspólnych przepisów, aby uniknąć </a:t>
                      </a:r>
                      <a:r>
                        <a:rPr lang="pl-PL" sz="1000" b="0" i="0" u="none" strike="noStrike" dirty="0" err="1">
                          <a:solidFill>
                            <a:srgbClr val="000000"/>
                          </a:solidFill>
                          <a:effectLst/>
                          <a:latin typeface="Calibri" panose="020F0502020204030204" pitchFamily="34" charset="0"/>
                        </a:rPr>
                        <a:t>hiperkonkretnej</a:t>
                      </a:r>
                      <a:r>
                        <a:rPr lang="pl-PL" sz="1000" b="0" i="0" u="none" strike="noStrike" dirty="0">
                          <a:solidFill>
                            <a:srgbClr val="000000"/>
                          </a:solidFill>
                          <a:effectLst/>
                          <a:latin typeface="Calibri" panose="020F0502020204030204" pitchFamily="34" charset="0"/>
                        </a:rPr>
                        <a:t> i technicznej komunikacji oraz stosować przystępny język we wszystkich działaniach komunikacyjnych, tytuły wszystkich projektów powinny być prostsze, tak aby można było łatwiej informować o nich opinię publiczną. W szczególności kontrole na miejscu powinny mieć tytuły o charakterze nietechnicznym, ponieważ skomplikowane nazwy poszczególnych projektów UE nie ułatwiają identyfikacji z UE.</a:t>
                      </a:r>
                    </a:p>
                    <a:p>
                      <a:pPr algn="l" fontAlgn="ctr"/>
                      <a:endParaRPr lang="pl-PL"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endParaRPr lang="pl-PL" sz="1100" b="1" i="0" u="none" strike="noStrike" dirty="0">
                        <a:solidFill>
                          <a:schemeClr val="accent6">
                            <a:lumMod val="75000"/>
                          </a:schemeClr>
                        </a:solidFill>
                        <a:effectLst/>
                        <a:latin typeface="Calibri" panose="020F0502020204030204" pitchFamily="34" charset="0"/>
                      </a:endParaRPr>
                    </a:p>
                  </a:txBody>
                  <a:tcPr marL="6108" marR="6108" marT="6108" marB="0" anchor="ctr">
                    <a:solidFill>
                      <a:schemeClr val="accent6"/>
                    </a:solidFill>
                  </a:tcPr>
                </a:tc>
                <a:extLst>
                  <a:ext uri="{0D108BD9-81ED-4DB2-BD59-A6C34878D82A}">
                    <a16:rowId xmlns:a16="http://schemas.microsoft.com/office/drawing/2014/main" val="4242223672"/>
                  </a:ext>
                </a:extLst>
              </a:tr>
              <a:tr h="482471">
                <a:tc>
                  <a:txBody>
                    <a:bodyPr/>
                    <a:lstStyle/>
                    <a:p>
                      <a:pPr algn="ctr" fontAlgn="ctr"/>
                      <a:endParaRPr lang="pl-PL" sz="9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900" b="0" i="0" u="none" strike="noStrike" dirty="0">
                          <a:solidFill>
                            <a:srgbClr val="000000"/>
                          </a:solidFill>
                          <a:effectLst/>
                          <a:latin typeface="Calibri" panose="020F0502020204030204" pitchFamily="34" charset="0"/>
                        </a:rPr>
                        <a:t>471</a:t>
                      </a:r>
                    </a:p>
                  </a:txBody>
                  <a:tcPr marL="6108" marR="6108" marT="6108" marB="0" anchor="ctr"/>
                </a:tc>
                <a:tc>
                  <a:txBody>
                    <a:bodyPr/>
                    <a:lstStyle/>
                    <a:p>
                      <a:pPr algn="l" fontAlgn="ctr"/>
                      <a:r>
                        <a:rPr lang="pl-PL" sz="900" b="0" i="0" u="none" strike="noStrike" dirty="0">
                          <a:solidFill>
                            <a:srgbClr val="000000"/>
                          </a:solidFill>
                          <a:effectLst/>
                          <a:latin typeface="Calibri" panose="020F0502020204030204" pitchFamily="34" charset="0"/>
                        </a:rPr>
                        <a:t>W wykazie planowanych operacji o znaczeniu strategicznym brakuje konkretnego harmonogramu, organów zaangażowanych w realizację programu oraz wartości przyznanego im budżetu.</a:t>
                      </a:r>
                    </a:p>
                    <a:p>
                      <a:pPr algn="l" fontAlgn="ctr"/>
                      <a:endParaRPr lang="pl-PL" sz="9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endParaRPr lang="pl-PL" sz="1100" b="1" i="0" u="none" strike="noStrike" dirty="0">
                        <a:solidFill>
                          <a:schemeClr val="accent6">
                            <a:lumMod val="75000"/>
                          </a:schemeClr>
                        </a:solidFill>
                        <a:effectLst/>
                        <a:latin typeface="Calibri" panose="020F0502020204030204" pitchFamily="34" charset="0"/>
                      </a:endParaRPr>
                    </a:p>
                  </a:txBody>
                  <a:tcPr marL="6108" marR="6108" marT="6108" marB="0" anchor="ctr">
                    <a:solidFill>
                      <a:schemeClr val="accent6"/>
                    </a:solidFill>
                  </a:tcPr>
                </a:tc>
                <a:extLst>
                  <a:ext uri="{0D108BD9-81ED-4DB2-BD59-A6C34878D82A}">
                    <a16:rowId xmlns:a16="http://schemas.microsoft.com/office/drawing/2014/main" val="334246448"/>
                  </a:ext>
                </a:extLst>
              </a:tr>
            </a:tbl>
          </a:graphicData>
        </a:graphic>
      </p:graphicFrame>
    </p:spTree>
    <p:extLst>
      <p:ext uri="{BB962C8B-B14F-4D97-AF65-F5344CB8AC3E}">
        <p14:creationId xmlns:p14="http://schemas.microsoft.com/office/powerpoint/2010/main" val="33024328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sp>
        <p:nvSpPr>
          <p:cNvPr id="13" name="pole tekstowe 12">
            <a:extLst>
              <a:ext uri="{FF2B5EF4-FFF2-40B4-BE49-F238E27FC236}">
                <a16:creationId xmlns:a16="http://schemas.microsoft.com/office/drawing/2014/main" id="{9063BE34-8BBE-8CF6-F102-D65C95D33D05}"/>
              </a:ext>
            </a:extLst>
          </p:cNvPr>
          <p:cNvSpPr txBox="1"/>
          <p:nvPr/>
        </p:nvSpPr>
        <p:spPr>
          <a:xfrm>
            <a:off x="380892" y="62335"/>
            <a:ext cx="11250706" cy="738664"/>
          </a:xfrm>
          <a:prstGeom prst="rect">
            <a:avLst/>
          </a:prstGeom>
          <a:noFill/>
        </p:spPr>
        <p:txBody>
          <a:bodyPr wrap="square">
            <a:spAutoFit/>
          </a:bodyPr>
          <a:lstStyle/>
          <a:p>
            <a:pPr algn="ctr"/>
            <a:r>
              <a:rPr lang="pl-PL" sz="2400" dirty="0"/>
              <a:t>Najważniejsze uwagi w podziale na zakres tematyczny FEDS 2021- 2027</a:t>
            </a:r>
            <a:br>
              <a:rPr lang="pl-PL" b="1" dirty="0"/>
            </a:br>
            <a:endParaRPr lang="pl-PL" b="1" dirty="0"/>
          </a:p>
        </p:txBody>
      </p:sp>
      <p:graphicFrame>
        <p:nvGraphicFramePr>
          <p:cNvPr id="4" name="Tabela 3">
            <a:extLst>
              <a:ext uri="{FF2B5EF4-FFF2-40B4-BE49-F238E27FC236}">
                <a16:creationId xmlns:a16="http://schemas.microsoft.com/office/drawing/2014/main" id="{3A82DC74-672B-1205-407F-6DE8F9F70BF2}"/>
              </a:ext>
            </a:extLst>
          </p:cNvPr>
          <p:cNvGraphicFramePr>
            <a:graphicFrameLocks noGrp="1"/>
          </p:cNvGraphicFramePr>
          <p:nvPr>
            <p:extLst>
              <p:ext uri="{D42A27DB-BD31-4B8C-83A1-F6EECF244321}">
                <p14:modId xmlns:p14="http://schemas.microsoft.com/office/powerpoint/2010/main" val="3247792746"/>
              </p:ext>
            </p:extLst>
          </p:nvPr>
        </p:nvGraphicFramePr>
        <p:xfrm>
          <a:off x="470646" y="1557667"/>
          <a:ext cx="11250707" cy="4635006"/>
        </p:xfrm>
        <a:graphic>
          <a:graphicData uri="http://schemas.openxmlformats.org/drawingml/2006/table">
            <a:tbl>
              <a:tblPr>
                <a:tableStyleId>{5C22544A-7EE6-4342-B048-85BDC9FD1C3A}</a:tableStyleId>
              </a:tblPr>
              <a:tblGrid>
                <a:gridCol w="80502">
                  <a:extLst>
                    <a:ext uri="{9D8B030D-6E8A-4147-A177-3AD203B41FA5}">
                      <a16:colId xmlns:a16="http://schemas.microsoft.com/office/drawing/2014/main" val="2756558248"/>
                    </a:ext>
                  </a:extLst>
                </a:gridCol>
                <a:gridCol w="444617">
                  <a:extLst>
                    <a:ext uri="{9D8B030D-6E8A-4147-A177-3AD203B41FA5}">
                      <a16:colId xmlns:a16="http://schemas.microsoft.com/office/drawing/2014/main" val="2267691874"/>
                    </a:ext>
                  </a:extLst>
                </a:gridCol>
                <a:gridCol w="9206070">
                  <a:extLst>
                    <a:ext uri="{9D8B030D-6E8A-4147-A177-3AD203B41FA5}">
                      <a16:colId xmlns:a16="http://schemas.microsoft.com/office/drawing/2014/main" val="3181211535"/>
                    </a:ext>
                  </a:extLst>
                </a:gridCol>
                <a:gridCol w="1519518">
                  <a:extLst>
                    <a:ext uri="{9D8B030D-6E8A-4147-A177-3AD203B41FA5}">
                      <a16:colId xmlns:a16="http://schemas.microsoft.com/office/drawing/2014/main" val="3034920926"/>
                    </a:ext>
                  </a:extLst>
                </a:gridCol>
              </a:tblGrid>
              <a:tr h="75356">
                <a:tc gridSpan="4">
                  <a:txBody>
                    <a:bodyPr/>
                    <a:lstStyle/>
                    <a:p>
                      <a:pPr algn="ctr" fontAlgn="ctr"/>
                      <a:r>
                        <a:rPr lang="pl-PL" sz="900" b="1" u="none" strike="noStrike" dirty="0">
                          <a:effectLst/>
                          <a:highlight>
                            <a:srgbClr val="FFFF00"/>
                          </a:highlight>
                        </a:rPr>
                        <a:t>Kwestie horyzontalne</a:t>
                      </a:r>
                      <a:endParaRPr lang="pl-PL" sz="900" b="1" i="0" u="none" strike="noStrike" dirty="0">
                        <a:solidFill>
                          <a:srgbClr val="000000"/>
                        </a:solidFill>
                        <a:effectLst/>
                        <a:highlight>
                          <a:srgbClr val="FFFF00"/>
                        </a:highlight>
                        <a:latin typeface="Calibri" panose="020F0502020204030204" pitchFamily="34" charset="0"/>
                      </a:endParaRPr>
                    </a:p>
                  </a:txBody>
                  <a:tcPr marL="6269" marR="6269" marT="6269" marB="0" anchor="ct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449173076"/>
                  </a:ext>
                </a:extLst>
              </a:tr>
              <a:tr h="135712">
                <a:tc>
                  <a:txBody>
                    <a:bodyPr/>
                    <a:lstStyle/>
                    <a:p>
                      <a:pPr algn="ctr" fontAlgn="ctr"/>
                      <a:endParaRPr lang="pl-PL" sz="1000" b="1" i="0" u="none" strike="noStrike" dirty="0">
                        <a:solidFill>
                          <a:srgbClr val="000000"/>
                        </a:solidFill>
                        <a:effectLst/>
                        <a:latin typeface="Calibri" panose="020F0502020204030204" pitchFamily="34" charset="0"/>
                      </a:endParaRPr>
                    </a:p>
                  </a:txBody>
                  <a:tcPr marL="6269" marR="6269" marT="6269" marB="0" anchor="ctr"/>
                </a:tc>
                <a:tc>
                  <a:txBody>
                    <a:bodyPr/>
                    <a:lstStyle/>
                    <a:p>
                      <a:pPr algn="ctr" fontAlgn="ctr"/>
                      <a:r>
                        <a:rPr lang="pl-PL" sz="900" u="none" strike="noStrike">
                          <a:effectLst/>
                        </a:rPr>
                        <a:t>nr uwagi</a:t>
                      </a:r>
                      <a:endParaRPr lang="pl-PL" sz="900" b="1" i="0" u="none" strike="noStrike">
                        <a:solidFill>
                          <a:srgbClr val="000000"/>
                        </a:solidFill>
                        <a:effectLst/>
                        <a:latin typeface="Calibri" panose="020F0502020204030204" pitchFamily="34" charset="0"/>
                      </a:endParaRPr>
                    </a:p>
                  </a:txBody>
                  <a:tcPr marL="6269" marR="6269" marT="6269" marB="0" anchor="ctr"/>
                </a:tc>
                <a:tc>
                  <a:txBody>
                    <a:bodyPr/>
                    <a:lstStyle/>
                    <a:p>
                      <a:pPr algn="ctr" fontAlgn="ctr"/>
                      <a:r>
                        <a:rPr lang="pl-PL" sz="900" u="none" strike="noStrike" dirty="0">
                          <a:effectLst/>
                        </a:rPr>
                        <a:t>TREŚĆ UWAGI</a:t>
                      </a:r>
                      <a:endParaRPr lang="pl-PL" sz="900" b="1" i="0" u="none" strike="noStrike" dirty="0">
                        <a:solidFill>
                          <a:srgbClr val="000000"/>
                        </a:solidFill>
                        <a:effectLst/>
                        <a:latin typeface="Calibri" panose="020F0502020204030204" pitchFamily="34" charset="0"/>
                      </a:endParaRPr>
                    </a:p>
                  </a:txBody>
                  <a:tcPr marL="6269" marR="6269" marT="6269" marB="0" anchor="ctr"/>
                </a:tc>
                <a:tc>
                  <a:txBody>
                    <a:bodyPr/>
                    <a:lstStyle/>
                    <a:p>
                      <a:pPr algn="ctr" fontAlgn="ctr"/>
                      <a:r>
                        <a:rPr lang="pl-PL" sz="1000" u="none" strike="noStrike" dirty="0">
                          <a:effectLst/>
                        </a:rPr>
                        <a:t>KLASYFIKACJA</a:t>
                      </a:r>
                    </a:p>
                  </a:txBody>
                  <a:tcPr marL="6269" marR="6269" marT="6269" marB="0" anchor="ctr"/>
                </a:tc>
                <a:extLst>
                  <a:ext uri="{0D108BD9-81ED-4DB2-BD59-A6C34878D82A}">
                    <a16:rowId xmlns:a16="http://schemas.microsoft.com/office/drawing/2014/main" val="1630486339"/>
                  </a:ext>
                </a:extLst>
              </a:tr>
              <a:tr h="717678">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269" marR="6269" marT="6269" marB="0" anchor="ctr"/>
                </a:tc>
                <a:tc>
                  <a:txBody>
                    <a:bodyPr/>
                    <a:lstStyle/>
                    <a:p>
                      <a:pPr algn="ctr" fontAlgn="ctr"/>
                      <a:r>
                        <a:rPr lang="pl-PL" sz="900" b="0" i="0" u="none" strike="noStrike" dirty="0">
                          <a:solidFill>
                            <a:srgbClr val="000000"/>
                          </a:solidFill>
                          <a:effectLst/>
                          <a:latin typeface="Calibri" panose="020F0502020204030204" pitchFamily="34" charset="0"/>
                        </a:rPr>
                        <a:t>427</a:t>
                      </a:r>
                    </a:p>
                  </a:txBody>
                  <a:tcPr marL="6269" marR="6269" marT="6269" marB="0" anchor="ctr"/>
                </a:tc>
                <a:tc>
                  <a:txBody>
                    <a:bodyPr/>
                    <a:lstStyle/>
                    <a:p>
                      <a:pPr algn="l" fontAlgn="ctr"/>
                      <a:r>
                        <a:rPr lang="pl-PL" sz="900" b="0" i="0" u="none" strike="noStrike" dirty="0">
                          <a:solidFill>
                            <a:srgbClr val="000000"/>
                          </a:solidFill>
                          <a:effectLst/>
                          <a:latin typeface="Calibri" panose="020F0502020204030204" pitchFamily="34" charset="0"/>
                        </a:rPr>
                        <a:t> Organy odpowiedzialne za program uznają, że obciążenie administracyjne jest jednym z głównych wyzwań dla beneficjentów, i podkreślają, że cyfrowe rozwiązania publiczne mogą skutkować usprawnieniem procedur. Poza tymi ogólnymi stwierdzeniami instytucje odpowiedzialne za programy nie uwzględniły jednak informacji na temat środków/działań mających na celu zmniejszenie obciążenia administracyjnego beneficjentów (w tym nadmiernie rygorystycznego wdrażania) oraz kosztów administracyjnych ponoszonych przez instytucje w związku z zarządzaniem programem. Ponadto nie przedstawiono wystarczających informacji na temat tego, w jaki sposób instytucje odpowiedzialne za programy planują poprawić dostęp beneficjentów do europejskich funduszy strukturalnych i inwestycyjnych. Środki takie mogłyby być związane z (dalszą) cyfryzacją procedur; rozwiązywanie problemów systemowych przy składaniu wniosków projektowych i kolejnych etapach realizacji projektu; identyfikowanie, ograniczanie i eliminowanie wszelkich zbędnych wymogów lub praktyk nakładanych na beneficjentów na różnych szczeblach (krajowym, regionalnym, lokalnym itp.). </a:t>
                      </a:r>
                    </a:p>
                    <a:p>
                      <a:pPr algn="l" fontAlgn="ctr"/>
                      <a:endParaRPr lang="pl-PL" sz="900" b="0" i="0" u="none" strike="noStrike" dirty="0">
                        <a:solidFill>
                          <a:srgbClr val="000000"/>
                        </a:solidFill>
                        <a:effectLst/>
                        <a:latin typeface="Calibri" panose="020F0502020204030204" pitchFamily="34" charset="0"/>
                      </a:endParaRPr>
                    </a:p>
                  </a:txBody>
                  <a:tcPr marL="6269" marR="6269" marT="6269" marB="0" anchor="ctr"/>
                </a:tc>
                <a:tc>
                  <a:txBody>
                    <a:bodyPr/>
                    <a:lstStyle/>
                    <a:p>
                      <a:pPr algn="ctr" fontAlgn="ctr"/>
                      <a:endParaRPr lang="pl-PL" sz="1000" b="1" i="0" u="none" strike="noStrike" dirty="0">
                        <a:solidFill>
                          <a:schemeClr val="accent6">
                            <a:lumMod val="75000"/>
                          </a:schemeClr>
                        </a:solidFill>
                        <a:effectLst/>
                        <a:latin typeface="Calibri" panose="020F0502020204030204" pitchFamily="34" charset="0"/>
                      </a:endParaRPr>
                    </a:p>
                  </a:txBody>
                  <a:tcPr marL="6269" marR="6269" marT="6269" marB="0" anchor="ctr">
                    <a:solidFill>
                      <a:srgbClr val="00B050"/>
                    </a:solidFill>
                  </a:tcPr>
                </a:tc>
                <a:extLst>
                  <a:ext uri="{0D108BD9-81ED-4DB2-BD59-A6C34878D82A}">
                    <a16:rowId xmlns:a16="http://schemas.microsoft.com/office/drawing/2014/main" val="2112785919"/>
                  </a:ext>
                </a:extLst>
              </a:tr>
              <a:tr h="717678">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269" marR="6269" marT="6269" marB="0" anchor="ctr"/>
                </a:tc>
                <a:tc>
                  <a:txBody>
                    <a:bodyPr/>
                    <a:lstStyle/>
                    <a:p>
                      <a:pPr algn="ctr" fontAlgn="ctr"/>
                      <a:r>
                        <a:rPr lang="pl-PL" sz="900" b="0" i="0" u="none" strike="noStrike" dirty="0">
                          <a:solidFill>
                            <a:srgbClr val="000000"/>
                          </a:solidFill>
                          <a:effectLst/>
                          <a:latin typeface="Calibri" panose="020F0502020204030204" pitchFamily="34" charset="0"/>
                        </a:rPr>
                        <a:t>431</a:t>
                      </a:r>
                    </a:p>
                  </a:txBody>
                  <a:tcPr marL="6269" marR="6269" marT="6269" marB="0" anchor="ctr"/>
                </a:tc>
                <a:tc>
                  <a:txBody>
                    <a:bodyPr/>
                    <a:lstStyle/>
                    <a:p>
                      <a:pPr algn="l" fontAlgn="ctr"/>
                      <a:r>
                        <a:rPr lang="pl-PL" sz="1000" b="0" i="0" u="none" strike="noStrike" dirty="0">
                          <a:solidFill>
                            <a:srgbClr val="000000"/>
                          </a:solidFill>
                          <a:effectLst/>
                          <a:latin typeface="Calibri" panose="020F0502020204030204" pitchFamily="34" charset="0"/>
                        </a:rPr>
                        <a:t>IZ przedstawiła metodykę jedynie nieformalnie. Zgodnie z art. 17 rozporządzenia w sprawie wspólnych przepisów, aby móc przystąpić do przyjęcia programu, sfinalizowana wersja metodyki będzie musiała zostać przekazana formalnie i załadowana do SFC. </a:t>
                      </a:r>
                    </a:p>
                    <a:p>
                      <a:pPr algn="l" fontAlgn="ctr"/>
                      <a:endParaRPr lang="pl-PL"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endParaRPr lang="pl-PL" sz="1000" b="1" i="0" u="none" strike="noStrike" dirty="0">
                        <a:solidFill>
                          <a:schemeClr val="accent6">
                            <a:lumMod val="75000"/>
                          </a:schemeClr>
                        </a:solidFill>
                        <a:effectLst/>
                        <a:latin typeface="Calibri" panose="020F0502020204030204" pitchFamily="34" charset="0"/>
                      </a:endParaRPr>
                    </a:p>
                  </a:txBody>
                  <a:tcPr marL="6269" marR="6269" marT="6269" marB="0" anchor="ctr">
                    <a:solidFill>
                      <a:srgbClr val="00B050"/>
                    </a:solidFill>
                  </a:tcPr>
                </a:tc>
                <a:extLst>
                  <a:ext uri="{0D108BD9-81ED-4DB2-BD59-A6C34878D82A}">
                    <a16:rowId xmlns:a16="http://schemas.microsoft.com/office/drawing/2014/main" val="2203673691"/>
                  </a:ext>
                </a:extLst>
              </a:tr>
              <a:tr h="717678">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269" marR="6269" marT="6269" marB="0" anchor="ctr"/>
                </a:tc>
                <a:tc>
                  <a:txBody>
                    <a:bodyPr/>
                    <a:lstStyle/>
                    <a:p>
                      <a:pPr algn="ctr" fontAlgn="ctr"/>
                      <a:r>
                        <a:rPr lang="pl-PL" sz="900" b="0" i="0" u="none" strike="noStrike" dirty="0">
                          <a:solidFill>
                            <a:srgbClr val="000000"/>
                          </a:solidFill>
                          <a:effectLst/>
                          <a:latin typeface="Calibri" panose="020F0502020204030204" pitchFamily="34" charset="0"/>
                        </a:rPr>
                        <a:t>441</a:t>
                      </a:r>
                    </a:p>
                  </a:txBody>
                  <a:tcPr marL="6269" marR="6269" marT="6269" marB="0" anchor="ctr"/>
                </a:tc>
                <a:tc>
                  <a:txBody>
                    <a:bodyPr/>
                    <a:lstStyle/>
                    <a:p>
                      <a:pPr algn="l" fontAlgn="ctr"/>
                      <a:r>
                        <a:rPr lang="pl-PL" sz="1000" b="0" i="0" u="none" strike="noStrike" dirty="0">
                          <a:solidFill>
                            <a:srgbClr val="000000"/>
                          </a:solidFill>
                          <a:effectLst/>
                          <a:latin typeface="Calibri" panose="020F0502020204030204" pitchFamily="34" charset="0"/>
                        </a:rPr>
                        <a:t> Instytucja zarządzająca formalnie przedstawiła analizę zasady „nie czyń poważnych szkód”. Ocena przedstawiona przez IZ jest zasadniczo zgodna z wytycznymi opracowanymi w ramach Instrumentu na rzecz Odbudowy i Zwiększania Odporności. Konieczne są jednak pewne ulepszenia co do istoty oceny. Że w ocenie zgodności z zasadą „nie czyń poważnych szkód” należy zaproponować środki łagodzące lub warunki inwestycji, które ograniczyłyby potencjalny negatywny wpływ danego działania/projektu na sześć celów środowiskowych wymienionych w art. 17 rozporządzenia w sprawie systematyki, np. wymiana kotłów gazowych powinna być połączona z obowiązkową modernizacją budynków w celu zmniejszenia emisji gazów cieplarnianych; w celu zapewnienia ochrony gatunków ptaków/bojów znajdujących się na obszarze </a:t>
                      </a:r>
                      <a:r>
                        <a:rPr lang="pl-PL" sz="1000" b="0" i="0" u="none" strike="noStrike" dirty="0" err="1">
                          <a:solidFill>
                            <a:srgbClr val="000000"/>
                          </a:solidFill>
                          <a:effectLst/>
                          <a:latin typeface="Calibri" panose="020F0502020204030204" pitchFamily="34" charset="0"/>
                        </a:rPr>
                        <a:t>termomodernizowanego</a:t>
                      </a:r>
                      <a:r>
                        <a:rPr lang="pl-PL" sz="1000" b="0" i="0" u="none" strike="noStrike" dirty="0">
                          <a:solidFill>
                            <a:srgbClr val="000000"/>
                          </a:solidFill>
                          <a:effectLst/>
                          <a:latin typeface="Calibri" panose="020F0502020204030204" pitchFamily="34" charset="0"/>
                        </a:rPr>
                        <a:t> budynku konieczne będzie przeprowadzenie ornitologicznej wiedzy eksperckiej, w szczególności w odniesieniu do przedsięwzięć uwzględniających izolację ścian itp. Komisja zaproponuje później zalecany wykaz środków łagodzących. Niektóre z nich zostały już uwzględnione w szczegółowych uwagach na temat konkretnego rodzaju operacji.</a:t>
                      </a:r>
                    </a:p>
                  </a:txBody>
                  <a:tcPr marL="9525" marR="9525" marT="9525" marB="0" anchor="ctr"/>
                </a:tc>
                <a:tc>
                  <a:txBody>
                    <a:bodyPr/>
                    <a:lstStyle/>
                    <a:p>
                      <a:pPr algn="ctr" fontAlgn="ctr"/>
                      <a:endParaRPr lang="pl-PL" sz="1000" b="1" i="0" u="none" strike="noStrike" dirty="0">
                        <a:solidFill>
                          <a:schemeClr val="accent6">
                            <a:lumMod val="75000"/>
                          </a:schemeClr>
                        </a:solidFill>
                        <a:effectLst/>
                        <a:latin typeface="Calibri" panose="020F0502020204030204" pitchFamily="34" charset="0"/>
                      </a:endParaRPr>
                    </a:p>
                  </a:txBody>
                  <a:tcPr marL="6269" marR="6269" marT="6269" marB="0" anchor="ctr">
                    <a:solidFill>
                      <a:srgbClr val="00B050"/>
                    </a:solidFill>
                  </a:tcPr>
                </a:tc>
                <a:extLst>
                  <a:ext uri="{0D108BD9-81ED-4DB2-BD59-A6C34878D82A}">
                    <a16:rowId xmlns:a16="http://schemas.microsoft.com/office/drawing/2014/main" val="3998207257"/>
                  </a:ext>
                </a:extLst>
              </a:tr>
              <a:tr h="717678">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269" marR="6269" marT="6269" marB="0" anchor="ctr"/>
                </a:tc>
                <a:tc>
                  <a:txBody>
                    <a:bodyPr/>
                    <a:lstStyle/>
                    <a:p>
                      <a:pPr algn="ctr" fontAlgn="ctr"/>
                      <a:r>
                        <a:rPr lang="pl-PL" sz="900" b="0" i="0" u="none" strike="noStrike" dirty="0">
                          <a:solidFill>
                            <a:srgbClr val="000000"/>
                          </a:solidFill>
                          <a:effectLst/>
                          <a:latin typeface="Calibri" panose="020F0502020204030204" pitchFamily="34" charset="0"/>
                        </a:rPr>
                        <a:t>444</a:t>
                      </a:r>
                    </a:p>
                  </a:txBody>
                  <a:tcPr marL="6269" marR="6269" marT="6269" marB="0" anchor="ctr"/>
                </a:tc>
                <a:tc>
                  <a:txBody>
                    <a:bodyPr/>
                    <a:lstStyle/>
                    <a:p>
                      <a:pPr algn="l" fontAlgn="ctr"/>
                      <a:r>
                        <a:rPr lang="pl-PL" sz="1000" b="0" i="0" u="none" strike="noStrike" dirty="0">
                          <a:solidFill>
                            <a:srgbClr val="000000"/>
                          </a:solidFill>
                          <a:effectLst/>
                          <a:latin typeface="Calibri" panose="020F0502020204030204" pitchFamily="34" charset="0"/>
                        </a:rPr>
                        <a:t> Pragniemy przypomnieć, że w przypadkach, w których nie przeprowadzono oceny zgodności z zasadą „nie czyń poważnych szkód” ze względu na rodzaj działań już ocenionych w ramach planu odbudowy i zwiększania odporności, zabezpieczenia i środki łagodzące przewidziane w RRP dla tego rodzaju działań powinny również zostać włączone do programu spójności.</a:t>
                      </a:r>
                    </a:p>
                    <a:p>
                      <a:pPr algn="l" fontAlgn="ctr"/>
                      <a:endParaRPr lang="pl-PL"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endParaRPr lang="pl-PL" sz="1000" b="1" i="0" u="none" strike="noStrike" dirty="0">
                        <a:solidFill>
                          <a:schemeClr val="accent6">
                            <a:lumMod val="75000"/>
                          </a:schemeClr>
                        </a:solidFill>
                        <a:effectLst/>
                        <a:latin typeface="Calibri" panose="020F0502020204030204" pitchFamily="34" charset="0"/>
                      </a:endParaRPr>
                    </a:p>
                  </a:txBody>
                  <a:tcPr marL="6269" marR="6269" marT="6269" marB="0" anchor="ctr">
                    <a:solidFill>
                      <a:srgbClr val="00B050"/>
                    </a:solidFill>
                  </a:tcPr>
                </a:tc>
                <a:extLst>
                  <a:ext uri="{0D108BD9-81ED-4DB2-BD59-A6C34878D82A}">
                    <a16:rowId xmlns:a16="http://schemas.microsoft.com/office/drawing/2014/main" val="194872033"/>
                  </a:ext>
                </a:extLst>
              </a:tr>
              <a:tr h="717678">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269" marR="6269" marT="6269" marB="0" anchor="ctr"/>
                </a:tc>
                <a:tc>
                  <a:txBody>
                    <a:bodyPr/>
                    <a:lstStyle/>
                    <a:p>
                      <a:pPr algn="ctr" fontAlgn="ctr"/>
                      <a:r>
                        <a:rPr lang="pl-PL" sz="900" b="0" i="0" u="none" strike="noStrike" dirty="0">
                          <a:solidFill>
                            <a:srgbClr val="000000"/>
                          </a:solidFill>
                          <a:effectLst/>
                          <a:latin typeface="Calibri" panose="020F0502020204030204" pitchFamily="34" charset="0"/>
                        </a:rPr>
                        <a:t>434</a:t>
                      </a:r>
                    </a:p>
                  </a:txBody>
                  <a:tcPr marL="6269" marR="6269" marT="6269" marB="0" anchor="ctr"/>
                </a:tc>
                <a:tc>
                  <a:txBody>
                    <a:bodyPr/>
                    <a:lstStyle/>
                    <a:p>
                      <a:pPr algn="l" fontAlgn="ctr"/>
                      <a:r>
                        <a:rPr lang="pl-PL" sz="1000" b="0" i="0" u="none" strike="noStrike" dirty="0">
                          <a:solidFill>
                            <a:srgbClr val="000000"/>
                          </a:solidFill>
                          <a:effectLst/>
                          <a:latin typeface="Calibri" panose="020F0502020204030204" pitchFamily="34" charset="0"/>
                        </a:rPr>
                        <a:t> Najbardziej niepokojącą kwestią jest jednak to, że wszystkie cele pośrednie wskaźników produktu ustalono na poziomie 0. Takie systematyczne ustalanie celów pośrednich na poziomie 0 jest nie do przyjęcia, ponieważ powinno być to wyjątek dla każdego przypadku oparty na solidnych uzasadnieniach.</a:t>
                      </a:r>
                    </a:p>
                  </a:txBody>
                  <a:tcPr marL="9525" marR="9525" marT="9525" marB="0" anchor="ctr"/>
                </a:tc>
                <a:tc>
                  <a:txBody>
                    <a:bodyPr/>
                    <a:lstStyle/>
                    <a:p>
                      <a:pPr algn="ctr" fontAlgn="ctr"/>
                      <a:endParaRPr lang="pl-PL" sz="1000" b="1" i="0" u="none" strike="noStrike" dirty="0">
                        <a:solidFill>
                          <a:schemeClr val="accent6">
                            <a:lumMod val="75000"/>
                          </a:schemeClr>
                        </a:solidFill>
                        <a:effectLst/>
                        <a:latin typeface="Calibri" panose="020F0502020204030204" pitchFamily="34" charset="0"/>
                      </a:endParaRPr>
                    </a:p>
                  </a:txBody>
                  <a:tcPr marL="6269" marR="6269" marT="6269" marB="0" anchor="ctr">
                    <a:solidFill>
                      <a:schemeClr val="accent6"/>
                    </a:solidFill>
                  </a:tcPr>
                </a:tc>
                <a:extLst>
                  <a:ext uri="{0D108BD9-81ED-4DB2-BD59-A6C34878D82A}">
                    <a16:rowId xmlns:a16="http://schemas.microsoft.com/office/drawing/2014/main" val="2542041593"/>
                  </a:ext>
                </a:extLst>
              </a:tr>
            </a:tbl>
          </a:graphicData>
        </a:graphic>
      </p:graphicFrame>
    </p:spTree>
    <p:extLst>
      <p:ext uri="{BB962C8B-B14F-4D97-AF65-F5344CB8AC3E}">
        <p14:creationId xmlns:p14="http://schemas.microsoft.com/office/powerpoint/2010/main" val="14370075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sp>
        <p:nvSpPr>
          <p:cNvPr id="6" name="Prostokąt 5">
            <a:extLst>
              <a:ext uri="{FF2B5EF4-FFF2-40B4-BE49-F238E27FC236}">
                <a16:creationId xmlns:a16="http://schemas.microsoft.com/office/drawing/2014/main" id="{F1779013-7E87-4E17-8C25-221963509409}"/>
              </a:ext>
            </a:extLst>
          </p:cNvPr>
          <p:cNvSpPr/>
          <p:nvPr/>
        </p:nvSpPr>
        <p:spPr>
          <a:xfrm>
            <a:off x="556432" y="3085391"/>
            <a:ext cx="10621935" cy="523220"/>
          </a:xfrm>
          <a:prstGeom prst="rect">
            <a:avLst/>
          </a:prstGeom>
        </p:spPr>
        <p:txBody>
          <a:bodyPr wrap="square"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2800" b="1" i="0" u="none" strike="noStrike" kern="1200" cap="none" spc="0" normalizeH="0" baseline="0" noProof="0" dirty="0">
                <a:ln>
                  <a:noFill/>
                </a:ln>
                <a:solidFill>
                  <a:prstClr val="black"/>
                </a:solidFill>
                <a:effectLst/>
                <a:uLnTx/>
                <a:uFillTx/>
                <a:latin typeface="Calibri"/>
                <a:ea typeface="+mn-ea"/>
                <a:cs typeface="+mn-cs"/>
              </a:rPr>
              <a:t>Dzi</a:t>
            </a:r>
            <a:r>
              <a:rPr lang="pl-PL" sz="2800" b="1" dirty="0">
                <a:solidFill>
                  <a:prstClr val="black"/>
                </a:solidFill>
                <a:latin typeface="Calibri"/>
              </a:rPr>
              <a:t>ękuję za uwagę!</a:t>
            </a:r>
          </a:p>
        </p:txBody>
      </p:sp>
      <p:pic>
        <p:nvPicPr>
          <p:cNvPr id="5" name="Picture 2" descr="FE_PR-DS-UE_EFSI-poziom-PL-kolor">
            <a:extLst>
              <a:ext uri="{FF2B5EF4-FFF2-40B4-BE49-F238E27FC236}">
                <a16:creationId xmlns:a16="http://schemas.microsoft.com/office/drawing/2014/main" id="{FE3699F2-0049-430D-A44F-AAD5E7D290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53810" y="5167824"/>
            <a:ext cx="4824536" cy="678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6116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sp>
        <p:nvSpPr>
          <p:cNvPr id="13" name="pole tekstowe 12">
            <a:extLst>
              <a:ext uri="{FF2B5EF4-FFF2-40B4-BE49-F238E27FC236}">
                <a16:creationId xmlns:a16="http://schemas.microsoft.com/office/drawing/2014/main" id="{9063BE34-8BBE-8CF6-F102-D65C95D33D05}"/>
              </a:ext>
            </a:extLst>
          </p:cNvPr>
          <p:cNvSpPr txBox="1"/>
          <p:nvPr/>
        </p:nvSpPr>
        <p:spPr>
          <a:xfrm>
            <a:off x="466165" y="1350986"/>
            <a:ext cx="11250706" cy="510909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2400" b="1" i="0" u="none" strike="noStrike" kern="1200" cap="none" spc="0" normalizeH="0" baseline="0" noProof="0" dirty="0">
                <a:ln>
                  <a:noFill/>
                </a:ln>
                <a:solidFill>
                  <a:prstClr val="black"/>
                </a:solidFill>
                <a:effectLst/>
                <a:uLnTx/>
                <a:uFillTx/>
                <a:ea typeface="+mn-ea"/>
                <a:cs typeface="+mn-cs"/>
              </a:rPr>
              <a:t>Uwagi KE - klasyfikacja: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2400" b="1" i="0" u="none" strike="noStrike" kern="1200" cap="none" spc="0" normalizeH="0" baseline="0" noProof="0" dirty="0">
              <a:ln>
                <a:noFill/>
              </a:ln>
              <a:solidFill>
                <a:prstClr val="black"/>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2400" b="1" i="0" u="none" strike="noStrike" kern="1200" cap="none" spc="0" normalizeH="0" baseline="0" noProof="0" dirty="0">
              <a:ln>
                <a:noFill/>
              </a:ln>
              <a:solidFill>
                <a:prstClr val="black"/>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a:ln>
                  <a:noFill/>
                </a:ln>
                <a:solidFill>
                  <a:prstClr val="black"/>
                </a:solidFill>
                <a:effectLst/>
                <a:uLnTx/>
                <a:uFillTx/>
                <a:ea typeface="+mn-ea"/>
                <a:cs typeface="+mn-cs"/>
              </a:rPr>
              <a:t>•	Uwagi planowane do uwzględnienia - 113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a:ln>
                  <a:noFill/>
                </a:ln>
                <a:solidFill>
                  <a:prstClr val="black"/>
                </a:solidFill>
                <a:effectLst/>
                <a:uLnTx/>
                <a:uFillTx/>
                <a:ea typeface="+mn-ea"/>
                <a:cs typeface="+mn-cs"/>
              </a:rPr>
              <a:t>•	Uwagi do dyskusji, wyjaśnienia - 68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a:ln>
                  <a:noFill/>
                </a:ln>
                <a:solidFill>
                  <a:prstClr val="black"/>
                </a:solidFill>
                <a:effectLst/>
                <a:uLnTx/>
                <a:uFillTx/>
                <a:ea typeface="+mn-ea"/>
                <a:cs typeface="+mn-cs"/>
              </a:rPr>
              <a:t>•	Uwagi z brakiem akceptacji –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a:ln>
                  <a:noFill/>
                </a:ln>
                <a:solidFill>
                  <a:prstClr val="black"/>
                </a:solidFill>
                <a:effectLst/>
                <a:uLnTx/>
                <a:uFillTx/>
                <a:ea typeface="+mn-ea"/>
                <a:cs typeface="+mn-cs"/>
              </a:rPr>
              <a:t>•	Uwagi horyzontalne –  </a:t>
            </a:r>
            <a:r>
              <a:rPr lang="pl-PL" sz="2000" dirty="0">
                <a:solidFill>
                  <a:prstClr val="black"/>
                </a:solidFill>
              </a:rPr>
              <a:t>7</a:t>
            </a:r>
            <a:r>
              <a:rPr kumimoji="0" lang="pl-PL" sz="2000" b="0" i="0" u="none" strike="noStrike" kern="1200" cap="none" spc="0" normalizeH="0" baseline="0" noProof="0" dirty="0">
                <a:ln>
                  <a:noFill/>
                </a:ln>
                <a:solidFill>
                  <a:prstClr val="black"/>
                </a:solidFill>
                <a:effectLst/>
                <a:uLnTx/>
                <a:uFillTx/>
                <a:ea typeface="+mn-ea"/>
                <a:cs typeface="+mn-cs"/>
              </a:rPr>
              <a:t>5</a:t>
            </a:r>
          </a:p>
          <a:p>
            <a:pPr algn="just"/>
            <a:endParaRPr lang="pl-PL" sz="2000" dirty="0"/>
          </a:p>
          <a:p>
            <a:pPr marL="285750" indent="-285750" algn="just">
              <a:buFont typeface="Arial" panose="020B0604020202020204" pitchFamily="34" charset="0"/>
              <a:buChar char="•"/>
            </a:pPr>
            <a:endParaRPr lang="pl-PL" sz="2000" dirty="0"/>
          </a:p>
          <a:p>
            <a:pPr algn="just"/>
            <a:r>
              <a:rPr lang="pl-PL" sz="2000" dirty="0"/>
              <a:t>Ponad 66 % uwag dotyczących tematów omawianych na dzisiejszym spotkaniu jest planowanych do uwzględnienia lub wymaga dalszej dyskusji /wyjaśnień w zapisach FEDS. </a:t>
            </a:r>
          </a:p>
          <a:p>
            <a:pPr algn="just"/>
            <a:endParaRPr lang="pl-PL" sz="2000" dirty="0"/>
          </a:p>
          <a:p>
            <a:pPr algn="just"/>
            <a:endParaRPr lang="pl-PL" dirty="0"/>
          </a:p>
          <a:p>
            <a:pPr marL="342900" indent="-342900" algn="just">
              <a:buFont typeface="Arial" panose="020B0604020202020204" pitchFamily="34" charset="0"/>
              <a:buChar char="•"/>
            </a:pPr>
            <a:endParaRPr lang="pl-PL" sz="2000" dirty="0"/>
          </a:p>
          <a:p>
            <a:pPr algn="ctr"/>
            <a:br>
              <a:rPr lang="pl-PL" b="1" dirty="0"/>
            </a:br>
            <a:endParaRPr lang="pl-PL" b="1" dirty="0"/>
          </a:p>
        </p:txBody>
      </p:sp>
    </p:spTree>
    <p:extLst>
      <p:ext uri="{BB962C8B-B14F-4D97-AF65-F5344CB8AC3E}">
        <p14:creationId xmlns:p14="http://schemas.microsoft.com/office/powerpoint/2010/main" val="1700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sp>
        <p:nvSpPr>
          <p:cNvPr id="13" name="pole tekstowe 12">
            <a:extLst>
              <a:ext uri="{FF2B5EF4-FFF2-40B4-BE49-F238E27FC236}">
                <a16:creationId xmlns:a16="http://schemas.microsoft.com/office/drawing/2014/main" id="{9063BE34-8BBE-8CF6-F102-D65C95D33D05}"/>
              </a:ext>
            </a:extLst>
          </p:cNvPr>
          <p:cNvSpPr txBox="1"/>
          <p:nvPr/>
        </p:nvSpPr>
        <p:spPr>
          <a:xfrm>
            <a:off x="380892" y="247001"/>
            <a:ext cx="10935857" cy="461665"/>
          </a:xfrm>
          <a:prstGeom prst="rect">
            <a:avLst/>
          </a:prstGeom>
          <a:noFill/>
        </p:spPr>
        <p:txBody>
          <a:bodyPr wrap="square">
            <a:spAutoFit/>
          </a:bodyPr>
          <a:lstStyle/>
          <a:p>
            <a:pPr algn="ctr"/>
            <a:r>
              <a:rPr lang="pl-PL" sz="2400" dirty="0"/>
              <a:t>Najważniejsze uwagi w podziale na zakres tematyczny FEDS 2021- 2027</a:t>
            </a:r>
            <a:endParaRPr lang="pl-PL" b="1" dirty="0"/>
          </a:p>
        </p:txBody>
      </p:sp>
      <p:graphicFrame>
        <p:nvGraphicFramePr>
          <p:cNvPr id="4" name="Tabela 3">
            <a:extLst>
              <a:ext uri="{FF2B5EF4-FFF2-40B4-BE49-F238E27FC236}">
                <a16:creationId xmlns:a16="http://schemas.microsoft.com/office/drawing/2014/main" id="{CD5E33A1-A7A5-DDEF-0196-08A68EC5C9AA}"/>
              </a:ext>
            </a:extLst>
          </p:cNvPr>
          <p:cNvGraphicFramePr>
            <a:graphicFrameLocks noGrp="1"/>
          </p:cNvGraphicFramePr>
          <p:nvPr>
            <p:extLst>
              <p:ext uri="{D42A27DB-BD31-4B8C-83A1-F6EECF244321}">
                <p14:modId xmlns:p14="http://schemas.microsoft.com/office/powerpoint/2010/main" val="3270458659"/>
              </p:ext>
            </p:extLst>
          </p:nvPr>
        </p:nvGraphicFramePr>
        <p:xfrm>
          <a:off x="216675" y="834501"/>
          <a:ext cx="11264289" cy="5867808"/>
        </p:xfrm>
        <a:graphic>
          <a:graphicData uri="http://schemas.openxmlformats.org/drawingml/2006/table">
            <a:tbl>
              <a:tblPr>
                <a:tableStyleId>{5C22544A-7EE6-4342-B048-85BDC9FD1C3A}</a:tableStyleId>
              </a:tblPr>
              <a:tblGrid>
                <a:gridCol w="96082">
                  <a:extLst>
                    <a:ext uri="{9D8B030D-6E8A-4147-A177-3AD203B41FA5}">
                      <a16:colId xmlns:a16="http://schemas.microsoft.com/office/drawing/2014/main" val="2902703506"/>
                    </a:ext>
                  </a:extLst>
                </a:gridCol>
                <a:gridCol w="634786">
                  <a:extLst>
                    <a:ext uri="{9D8B030D-6E8A-4147-A177-3AD203B41FA5}">
                      <a16:colId xmlns:a16="http://schemas.microsoft.com/office/drawing/2014/main" val="3810641321"/>
                    </a:ext>
                  </a:extLst>
                </a:gridCol>
                <a:gridCol w="9182795">
                  <a:extLst>
                    <a:ext uri="{9D8B030D-6E8A-4147-A177-3AD203B41FA5}">
                      <a16:colId xmlns:a16="http://schemas.microsoft.com/office/drawing/2014/main" val="717686773"/>
                    </a:ext>
                  </a:extLst>
                </a:gridCol>
                <a:gridCol w="1350626">
                  <a:extLst>
                    <a:ext uri="{9D8B030D-6E8A-4147-A177-3AD203B41FA5}">
                      <a16:colId xmlns:a16="http://schemas.microsoft.com/office/drawing/2014/main" val="79794026"/>
                    </a:ext>
                  </a:extLst>
                </a:gridCol>
              </a:tblGrid>
              <a:tr h="155360">
                <a:tc gridSpan="4">
                  <a:txBody>
                    <a:bodyPr/>
                    <a:lstStyle/>
                    <a:p>
                      <a:pPr algn="ctr" fontAlgn="ctr"/>
                      <a:r>
                        <a:rPr lang="pl-PL" sz="1000" b="1" u="none" strike="noStrike" dirty="0">
                          <a:effectLst/>
                          <a:highlight>
                            <a:srgbClr val="FFFF00"/>
                          </a:highlight>
                        </a:rPr>
                        <a:t>Przedsiębiorstwa i innowacje</a:t>
                      </a:r>
                      <a:endParaRPr lang="pl-PL" sz="1000" b="1" i="0" u="none" strike="noStrike" dirty="0">
                        <a:solidFill>
                          <a:srgbClr val="000000"/>
                        </a:solidFill>
                        <a:effectLst/>
                        <a:highlight>
                          <a:srgbClr val="FFFF00"/>
                        </a:highlight>
                        <a:latin typeface="Calibri" panose="020F0502020204030204" pitchFamily="34" charset="0"/>
                      </a:endParaRPr>
                    </a:p>
                  </a:txBody>
                  <a:tcPr marL="6384" marR="6384" marT="6384" marB="0" anchor="ct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456742662"/>
                  </a:ext>
                </a:extLst>
              </a:tr>
              <a:tr h="155360">
                <a:tc>
                  <a:txBody>
                    <a:bodyPr/>
                    <a:lstStyle/>
                    <a:p>
                      <a:pPr algn="ctr" fontAlgn="ctr"/>
                      <a:endParaRPr lang="pl-PL" sz="1000" b="1" i="0" u="none" strike="noStrike" dirty="0">
                        <a:solidFill>
                          <a:srgbClr val="000000"/>
                        </a:solidFill>
                        <a:effectLst/>
                        <a:latin typeface="Calibri" panose="020F0502020204030204" pitchFamily="34" charset="0"/>
                      </a:endParaRPr>
                    </a:p>
                  </a:txBody>
                  <a:tcPr marL="6384" marR="6384" marT="6384" marB="0" anchor="ctr"/>
                </a:tc>
                <a:tc>
                  <a:txBody>
                    <a:bodyPr/>
                    <a:lstStyle/>
                    <a:p>
                      <a:pPr algn="l" fontAlgn="ctr"/>
                      <a:r>
                        <a:rPr lang="pl-PL" sz="1000" u="none" strike="noStrike" dirty="0">
                          <a:effectLst/>
                        </a:rPr>
                        <a:t>nr uwagi</a:t>
                      </a:r>
                      <a:endParaRPr lang="pl-PL" sz="1000" b="1" i="0" u="none" strike="noStrike" dirty="0">
                        <a:solidFill>
                          <a:srgbClr val="000000"/>
                        </a:solidFill>
                        <a:effectLst/>
                        <a:latin typeface="Calibri" panose="020F0502020204030204" pitchFamily="34" charset="0"/>
                      </a:endParaRPr>
                    </a:p>
                  </a:txBody>
                  <a:tcPr marL="6384" marR="6384" marT="6384" marB="0" anchor="ctr"/>
                </a:tc>
                <a:tc>
                  <a:txBody>
                    <a:bodyPr/>
                    <a:lstStyle/>
                    <a:p>
                      <a:pPr algn="ctr" fontAlgn="ctr"/>
                      <a:r>
                        <a:rPr lang="pl-PL" sz="1000" u="none" strike="noStrike" dirty="0">
                          <a:effectLst/>
                        </a:rPr>
                        <a:t>TREŚĆ UWAGI</a:t>
                      </a:r>
                      <a:endParaRPr lang="pl-PL" sz="1000" b="1" i="0" u="none" strike="noStrike" dirty="0">
                        <a:solidFill>
                          <a:srgbClr val="000000"/>
                        </a:solidFill>
                        <a:effectLst/>
                        <a:latin typeface="Calibri" panose="020F0502020204030204" pitchFamily="34" charset="0"/>
                      </a:endParaRPr>
                    </a:p>
                  </a:txBody>
                  <a:tcPr marL="6384" marR="6384" marT="6384" marB="0" anchor="ctr"/>
                </a:tc>
                <a:tc>
                  <a:txBody>
                    <a:bodyPr/>
                    <a:lstStyle/>
                    <a:p>
                      <a:pPr algn="ctr" fontAlgn="ctr"/>
                      <a:r>
                        <a:rPr lang="pl-PL" sz="1000" b="0" i="0" u="none" strike="noStrike" dirty="0">
                          <a:solidFill>
                            <a:srgbClr val="000000"/>
                          </a:solidFill>
                          <a:effectLst/>
                          <a:latin typeface="Calibri" panose="020F0502020204030204" pitchFamily="34" charset="0"/>
                        </a:rPr>
                        <a:t>KLASYFIKACJA</a:t>
                      </a:r>
                    </a:p>
                  </a:txBody>
                  <a:tcPr marL="6384" marR="6384" marT="6384" marB="0" anchor="ctr"/>
                </a:tc>
                <a:extLst>
                  <a:ext uri="{0D108BD9-81ED-4DB2-BD59-A6C34878D82A}">
                    <a16:rowId xmlns:a16="http://schemas.microsoft.com/office/drawing/2014/main" val="1158154393"/>
                  </a:ext>
                </a:extLst>
              </a:tr>
              <a:tr h="751816">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algn="l" fontAlgn="ctr"/>
                      <a:r>
                        <a:rPr lang="pl-PL" sz="1000" u="none" strike="noStrike" dirty="0">
                          <a:effectLst/>
                        </a:rPr>
                        <a:t>81</a:t>
                      </a: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algn="l" fontAlgn="ctr"/>
                      <a:r>
                        <a:rPr lang="pl-PL" sz="1000" u="none" strike="noStrike" dirty="0">
                          <a:effectLst/>
                        </a:rPr>
                        <a:t>Inwestycje w ramach SO 1.2 muszą zawierać element innowacyjny, aby przyczynić się do inteligentnej i innowacyjnej transformacji gospodarczej (innowacje rozumiane jako nowe/zmodernizowane usługi dla użytkownika, niekonieczne dla kraju/rynku). W kontekście CP 1 oznacza to opracowanie, testowanie lub pilotaż nowych e-usług, a także modernizację e-usług dla obywateli lub przedsiębiorstw. Działania wdrożeniowe, takie jak wprowadzanie systemów informatycznych, powinny być planowane w ramach odpowiednich organizacji producentów.</a:t>
                      </a:r>
                    </a:p>
                    <a:p>
                      <a:pPr algn="l" fontAlgn="ct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algn="ctr" fontAlgn="ctr"/>
                      <a:endParaRPr lang="pl-PL" sz="1000" b="1" i="0" u="none" strike="noStrike" dirty="0">
                        <a:solidFill>
                          <a:srgbClr val="00B050"/>
                        </a:solidFill>
                        <a:effectLst/>
                        <a:latin typeface="Calibri" panose="020F0502020204030204" pitchFamily="34" charset="0"/>
                      </a:endParaRPr>
                    </a:p>
                  </a:txBody>
                  <a:tcPr marL="6384" marR="6384" marT="6384" marB="0" anchor="ctr">
                    <a:solidFill>
                      <a:srgbClr val="00B050"/>
                    </a:solidFill>
                  </a:tcPr>
                </a:tc>
                <a:extLst>
                  <a:ext uri="{0D108BD9-81ED-4DB2-BD59-A6C34878D82A}">
                    <a16:rowId xmlns:a16="http://schemas.microsoft.com/office/drawing/2014/main" val="91783741"/>
                  </a:ext>
                </a:extLst>
              </a:tr>
              <a:tr h="472826">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algn="l" fontAlgn="ctr"/>
                      <a:r>
                        <a:rPr lang="pl-PL" sz="1000" u="none" strike="noStrike" dirty="0">
                          <a:effectLst/>
                        </a:rPr>
                        <a:t>87</a:t>
                      </a: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algn="l" fontAlgn="ctr"/>
                      <a:r>
                        <a:rPr lang="pl-PL" sz="1000" u="none" strike="noStrike" dirty="0">
                          <a:effectLst/>
                        </a:rPr>
                        <a:t> Proponujemy dodanie do planowanych działań projektów z wykorzystaniem modelu chmury obliczeniowej. Można ją wdrożyć za pośrednictwem krajowego systemu świadczenia usług w chmurze „ZUCH”, który oferuje dostęp do znormalizowanych, bezpiecznych i konkurencyjnych pod względem kosztów usług w chmurze świadczonych przez zweryfikowanych dostawców. </a:t>
                      </a:r>
                    </a:p>
                    <a:p>
                      <a:pPr algn="l" fontAlgn="ct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algn="ctr" fontAlgn="ctr"/>
                      <a:endParaRPr lang="pl-PL" sz="1000" b="1" i="0" u="none" strike="noStrike" dirty="0">
                        <a:solidFill>
                          <a:srgbClr val="00B050"/>
                        </a:solidFill>
                        <a:effectLst/>
                        <a:latin typeface="Calibri" panose="020F0502020204030204" pitchFamily="34" charset="0"/>
                      </a:endParaRPr>
                    </a:p>
                  </a:txBody>
                  <a:tcPr marL="6384" marR="6384" marT="6384" marB="0" anchor="ctr">
                    <a:solidFill>
                      <a:srgbClr val="00B050"/>
                    </a:solidFill>
                  </a:tcPr>
                </a:tc>
                <a:extLst>
                  <a:ext uri="{0D108BD9-81ED-4DB2-BD59-A6C34878D82A}">
                    <a16:rowId xmlns:a16="http://schemas.microsoft.com/office/drawing/2014/main" val="1890255611"/>
                  </a:ext>
                </a:extLst>
              </a:tr>
              <a:tr h="304474">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algn="l" fontAlgn="ctr"/>
                      <a:r>
                        <a:rPr lang="pl-PL" sz="1000" u="none" strike="noStrike" dirty="0">
                          <a:effectLst/>
                        </a:rPr>
                        <a:t>90</a:t>
                      </a: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algn="l" fontAlgn="ctr"/>
                      <a:r>
                        <a:rPr lang="pl-PL" sz="1000" u="none" strike="noStrike" dirty="0">
                          <a:effectLst/>
                        </a:rPr>
                        <a:t>W przypadku e-kultury projekty proszę dodać dostosowanie do dyrektywy (UE) 2019/1024 oraz obowiązkową interoperacyjność platform/usług e-kultury z systemami krajowymi (takimi jak KRONIK@). </a:t>
                      </a:r>
                    </a:p>
                    <a:p>
                      <a:pPr algn="l" fontAlgn="ct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algn="ctr" fontAlgn="ctr"/>
                      <a:endParaRPr lang="pl-PL" sz="1000" b="1" i="0" u="none" strike="noStrike" dirty="0">
                        <a:solidFill>
                          <a:srgbClr val="00B050"/>
                        </a:solidFill>
                        <a:effectLst/>
                        <a:latin typeface="Calibri" panose="020F0502020204030204" pitchFamily="34" charset="0"/>
                      </a:endParaRPr>
                    </a:p>
                  </a:txBody>
                  <a:tcPr marL="6384" marR="6384" marT="6384" marB="0" anchor="ctr">
                    <a:solidFill>
                      <a:srgbClr val="00B050"/>
                    </a:solidFill>
                  </a:tcPr>
                </a:tc>
                <a:extLst>
                  <a:ext uri="{0D108BD9-81ED-4DB2-BD59-A6C34878D82A}">
                    <a16:rowId xmlns:a16="http://schemas.microsoft.com/office/drawing/2014/main" val="1252472692"/>
                  </a:ext>
                </a:extLst>
              </a:tr>
              <a:tr h="304474">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algn="l" fontAlgn="ctr"/>
                      <a:r>
                        <a:rPr lang="pl-PL" sz="1000" b="0" i="0" u="none" strike="noStrike" dirty="0">
                          <a:solidFill>
                            <a:srgbClr val="000000"/>
                          </a:solidFill>
                          <a:effectLst/>
                          <a:latin typeface="Calibri" panose="020F0502020204030204" pitchFamily="34" charset="0"/>
                        </a:rPr>
                        <a:t>66</a:t>
                      </a:r>
                    </a:p>
                  </a:txBody>
                  <a:tcPr marL="6384" marR="6384" marT="6384" marB="0" anchor="ctr"/>
                </a:tc>
                <a:tc>
                  <a:txBody>
                    <a:bodyPr/>
                    <a:lstStyle/>
                    <a:p>
                      <a:pPr algn="l" fontAlgn="ctr"/>
                      <a:r>
                        <a:rPr lang="pl-PL" sz="1000" b="0" i="0" u="none" strike="noStrike" dirty="0">
                          <a:solidFill>
                            <a:srgbClr val="000000"/>
                          </a:solidFill>
                          <a:effectLst/>
                          <a:latin typeface="Calibri" panose="020F0502020204030204" pitchFamily="34" charset="0"/>
                        </a:rPr>
                        <a:t>Inwestycje w nową infrastrukturę badawczo-rozwojową powinny być lepiej uzasadnione. Nie jest bezpośrednio odpowiedzialna za większą liczbę projektów i wydatków w dziedzinie badań i rozwoju, a niewiele zrobiono, aby wykorzystać istniejącą infrastrukturę badawczo-rozwojową. Jeżeli region jest przekonany, że niezbędna jest konkretna infrastruktura badawczo-rozwojowa, proszę przedstawić solidne uzasadnienie, zwłaszcza w odniesieniu do jej gospodarczego wykorzystania.</a:t>
                      </a:r>
                    </a:p>
                    <a:p>
                      <a:pPr algn="l" fontAlgn="ct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algn="ctr" fontAlgn="ctr"/>
                      <a:endParaRPr lang="pl-PL" sz="1000" b="1" i="0" u="none" strike="noStrike" dirty="0">
                        <a:solidFill>
                          <a:srgbClr val="00B050"/>
                        </a:solidFill>
                        <a:effectLst/>
                        <a:latin typeface="Calibri" panose="020F0502020204030204" pitchFamily="34" charset="0"/>
                      </a:endParaRPr>
                    </a:p>
                  </a:txBody>
                  <a:tcPr marL="6384" marR="6384" marT="6384" marB="0" anchor="ctr">
                    <a:solidFill>
                      <a:schemeClr val="accent6"/>
                    </a:solidFill>
                  </a:tcPr>
                </a:tc>
                <a:extLst>
                  <a:ext uri="{0D108BD9-81ED-4DB2-BD59-A6C34878D82A}">
                    <a16:rowId xmlns:a16="http://schemas.microsoft.com/office/drawing/2014/main" val="3547827767"/>
                  </a:ext>
                </a:extLst>
              </a:tr>
              <a:tr h="304474">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algn="l" fontAlgn="ctr"/>
                      <a:r>
                        <a:rPr lang="pl-PL" sz="1000" b="0" i="0" u="none" strike="noStrike" dirty="0">
                          <a:solidFill>
                            <a:srgbClr val="000000"/>
                          </a:solidFill>
                          <a:effectLst/>
                          <a:latin typeface="Calibri" panose="020F0502020204030204" pitchFamily="34" charset="0"/>
                        </a:rPr>
                        <a:t>68</a:t>
                      </a:r>
                    </a:p>
                  </a:txBody>
                  <a:tcPr marL="6384" marR="6384" marT="6384" marB="0" anchor="ctr"/>
                </a:tc>
                <a:tc>
                  <a:txBody>
                    <a:bodyPr/>
                    <a:lstStyle/>
                    <a:p>
                      <a:pPr algn="l" fontAlgn="ctr"/>
                      <a:r>
                        <a:rPr lang="pl-PL" sz="1000" b="0" i="0" u="none" strike="noStrike" dirty="0">
                          <a:solidFill>
                            <a:srgbClr val="000000"/>
                          </a:solidFill>
                          <a:effectLst/>
                          <a:latin typeface="Calibri" panose="020F0502020204030204" pitchFamily="34" charset="0"/>
                        </a:rPr>
                        <a:t>Nie jest jasne, w jaki sposób region planuje zwiększyć wydatki na badania i rozwój inne niż współfinansowanie projektów badawczo-rozwojowych. Wydaje się, że jest to kluczowe wyzwanie, ale brakuje w nim szczegółowych informacji. Wyjaśnienie jest potrzebne.</a:t>
                      </a:r>
                    </a:p>
                    <a:p>
                      <a:pPr algn="l" fontAlgn="ct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algn="ctr" fontAlgn="ctr"/>
                      <a:endParaRPr lang="pl-PL" sz="1000" b="1" i="0" u="none" strike="noStrike" dirty="0">
                        <a:solidFill>
                          <a:srgbClr val="00B050"/>
                        </a:solidFill>
                        <a:effectLst/>
                        <a:latin typeface="Calibri" panose="020F0502020204030204" pitchFamily="34" charset="0"/>
                      </a:endParaRPr>
                    </a:p>
                  </a:txBody>
                  <a:tcPr marL="6384" marR="6384" marT="6384" marB="0" anchor="ctr">
                    <a:solidFill>
                      <a:schemeClr val="accent6"/>
                    </a:solidFill>
                  </a:tcPr>
                </a:tc>
                <a:extLst>
                  <a:ext uri="{0D108BD9-81ED-4DB2-BD59-A6C34878D82A}">
                    <a16:rowId xmlns:a16="http://schemas.microsoft.com/office/drawing/2014/main" val="2315449337"/>
                  </a:ext>
                </a:extLst>
              </a:tr>
              <a:tr h="304474">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algn="l" fontAlgn="ctr"/>
                      <a:r>
                        <a:rPr lang="pl-PL" sz="1000" b="0" i="0" u="none" strike="noStrike" dirty="0">
                          <a:solidFill>
                            <a:srgbClr val="000000"/>
                          </a:solidFill>
                          <a:effectLst/>
                          <a:latin typeface="Calibri" panose="020F0502020204030204" pitchFamily="34" charset="0"/>
                        </a:rPr>
                        <a:t>71</a:t>
                      </a:r>
                    </a:p>
                  </a:txBody>
                  <a:tcPr marL="6384" marR="6384" marT="6384" marB="0" anchor="ctr"/>
                </a:tc>
                <a:tc>
                  <a:txBody>
                    <a:bodyPr/>
                    <a:lstStyle/>
                    <a:p>
                      <a:pPr algn="l" fontAlgn="ctr"/>
                      <a:r>
                        <a:rPr lang="pl-PL" sz="1000" b="0" i="0" u="none" strike="noStrike" dirty="0">
                          <a:solidFill>
                            <a:srgbClr val="000000"/>
                          </a:solidFill>
                          <a:effectLst/>
                          <a:latin typeface="Calibri" panose="020F0502020204030204" pitchFamily="34" charset="0"/>
                        </a:rPr>
                        <a:t>Wsparcie dla instytucji wsparcia biznesu („BSI”) musi opierać się na analizie popytu. Co do zasady regiony nie powinny wspierać nowych BSI, lecz raczej dążyć do tworzenia sieci kontaktów i podnoszenia jakości istniejących usług (zwłaszcza w obszarach inteligentnych specjalizacji).</a:t>
                      </a:r>
                    </a:p>
                    <a:p>
                      <a:pPr algn="l" fontAlgn="ct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algn="ctr" fontAlgn="ctr"/>
                      <a:endParaRPr lang="pl-PL" sz="1000" b="1" i="0" u="none" strike="noStrike" dirty="0">
                        <a:solidFill>
                          <a:srgbClr val="00B050"/>
                        </a:solidFill>
                        <a:effectLst/>
                        <a:latin typeface="Calibri" panose="020F0502020204030204" pitchFamily="34" charset="0"/>
                      </a:endParaRPr>
                    </a:p>
                  </a:txBody>
                  <a:tcPr marL="6384" marR="6384" marT="6384" marB="0" anchor="ctr">
                    <a:solidFill>
                      <a:schemeClr val="accent6"/>
                    </a:solidFill>
                  </a:tcPr>
                </a:tc>
                <a:extLst>
                  <a:ext uri="{0D108BD9-81ED-4DB2-BD59-A6C34878D82A}">
                    <a16:rowId xmlns:a16="http://schemas.microsoft.com/office/drawing/2014/main" val="1085531543"/>
                  </a:ext>
                </a:extLst>
              </a:tr>
              <a:tr h="304474">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algn="l" fontAlgn="ctr"/>
                      <a:r>
                        <a:rPr lang="pl-PL" sz="1000" b="0" i="0" u="none" strike="noStrike" dirty="0">
                          <a:solidFill>
                            <a:srgbClr val="000000"/>
                          </a:solidFill>
                          <a:effectLst/>
                          <a:latin typeface="Calibri" panose="020F0502020204030204" pitchFamily="34" charset="0"/>
                        </a:rPr>
                        <a:t>72</a:t>
                      </a:r>
                    </a:p>
                  </a:txBody>
                  <a:tcPr marL="6384" marR="6384" marT="6384" marB="0" anchor="ctr"/>
                </a:tc>
                <a:tc>
                  <a:txBody>
                    <a:bodyPr/>
                    <a:lstStyle/>
                    <a:p>
                      <a:pPr algn="l" fontAlgn="ctr"/>
                      <a:r>
                        <a:rPr lang="pl-PL" sz="1000" b="0" i="0" u="none" strike="noStrike" dirty="0">
                          <a:solidFill>
                            <a:srgbClr val="000000"/>
                          </a:solidFill>
                          <a:effectLst/>
                          <a:latin typeface="Calibri" panose="020F0502020204030204" pitchFamily="34" charset="0"/>
                        </a:rPr>
                        <a:t>Warunki interwencji w obszarze wsparcia BSI i usług BSI będą uwzględniać między innymi dostępność odpowiedniej oferty usług BSI dla przedsiębiorców zlokalizowanych poza dużymi ośrodkami miejskimi.</a:t>
                      </a:r>
                    </a:p>
                    <a:p>
                      <a:pPr algn="l" fontAlgn="ct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algn="ctr" fontAlgn="ctr"/>
                      <a:endParaRPr lang="pl-PL" sz="1000" b="1" i="0" u="none" strike="noStrike" dirty="0">
                        <a:solidFill>
                          <a:srgbClr val="00B050"/>
                        </a:solidFill>
                        <a:effectLst/>
                        <a:latin typeface="Calibri" panose="020F0502020204030204" pitchFamily="34" charset="0"/>
                      </a:endParaRPr>
                    </a:p>
                  </a:txBody>
                  <a:tcPr marL="6384" marR="6384" marT="6384" marB="0" anchor="ctr">
                    <a:solidFill>
                      <a:schemeClr val="accent6"/>
                    </a:solidFill>
                  </a:tcPr>
                </a:tc>
                <a:extLst>
                  <a:ext uri="{0D108BD9-81ED-4DB2-BD59-A6C34878D82A}">
                    <a16:rowId xmlns:a16="http://schemas.microsoft.com/office/drawing/2014/main" val="2231805118"/>
                  </a:ext>
                </a:extLst>
              </a:tr>
              <a:tr h="304474">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algn="l" fontAlgn="ctr"/>
                      <a:r>
                        <a:rPr lang="pl-PL" sz="1000" b="0" i="0" u="none" strike="noStrike" dirty="0">
                          <a:solidFill>
                            <a:srgbClr val="000000"/>
                          </a:solidFill>
                          <a:effectLst/>
                          <a:latin typeface="Calibri" panose="020F0502020204030204" pitchFamily="34" charset="0"/>
                        </a:rPr>
                        <a:t>80</a:t>
                      </a:r>
                    </a:p>
                  </a:txBody>
                  <a:tcPr marL="6384" marR="6384" marT="6384" marB="0" anchor="ctr"/>
                </a:tc>
                <a:tc>
                  <a:txBody>
                    <a:bodyPr/>
                    <a:lstStyle/>
                    <a:p>
                      <a:pPr algn="l" fontAlgn="ctr"/>
                      <a:r>
                        <a:rPr lang="pl-PL" sz="1000" b="0" i="0" u="none" strike="noStrike" dirty="0">
                          <a:solidFill>
                            <a:srgbClr val="000000"/>
                          </a:solidFill>
                          <a:effectLst/>
                          <a:latin typeface="Calibri" panose="020F0502020204030204" pitchFamily="34" charset="0"/>
                        </a:rPr>
                        <a:t>Proszę nie stosować argumentu, że dotacje stanowią silniejszą zachętę niż instrumenty finansowe. Liczne badania i sprawozdania Europejskiego Trybunału Obrachunkowego (ETO) wskazują, że dotacje raczej przyspieszają inwestycje i nie są warunkiem wstępnym ich realizacji, w związku z czym należy odpowiednio zmienić brzmienie.</a:t>
                      </a:r>
                    </a:p>
                    <a:p>
                      <a:pPr algn="l" fontAlgn="ct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algn="ctr" fontAlgn="ctr"/>
                      <a:r>
                        <a:rPr lang="pl-PL" sz="1000" b="1" i="0" u="none" strike="noStrike" dirty="0">
                          <a:solidFill>
                            <a:schemeClr val="bg1"/>
                          </a:solidFill>
                          <a:effectLst/>
                          <a:latin typeface="Calibri" panose="020F0502020204030204" pitchFamily="34" charset="0"/>
                        </a:rPr>
                        <a:t>Formy wsparcia </a:t>
                      </a:r>
                    </a:p>
                  </a:txBody>
                  <a:tcPr marL="6384" marR="6384" marT="6384" marB="0" anchor="ctr">
                    <a:solidFill>
                      <a:schemeClr val="accent6"/>
                    </a:solidFill>
                  </a:tcPr>
                </a:tc>
                <a:extLst>
                  <a:ext uri="{0D108BD9-81ED-4DB2-BD59-A6C34878D82A}">
                    <a16:rowId xmlns:a16="http://schemas.microsoft.com/office/drawing/2014/main" val="1393687728"/>
                  </a:ext>
                </a:extLst>
              </a:tr>
              <a:tr h="304474">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algn="l" fontAlgn="ctr"/>
                      <a:r>
                        <a:rPr lang="pl-PL" sz="1000" b="0" i="0" u="none" strike="noStrike" dirty="0">
                          <a:solidFill>
                            <a:srgbClr val="000000"/>
                          </a:solidFill>
                          <a:effectLst/>
                          <a:latin typeface="Calibri" panose="020F0502020204030204" pitchFamily="34" charset="0"/>
                        </a:rPr>
                        <a:t>84</a:t>
                      </a:r>
                    </a:p>
                  </a:txBody>
                  <a:tcPr marL="6384" marR="6384" marT="6384" marB="0" anchor="ctr"/>
                </a:tc>
                <a:tc>
                  <a:txBody>
                    <a:bodyPr/>
                    <a:lstStyle/>
                    <a:p>
                      <a:pPr algn="l" fontAlgn="ctr"/>
                      <a:r>
                        <a:rPr lang="pl-PL" sz="1000" b="0" i="0" u="none" strike="noStrike" dirty="0">
                          <a:solidFill>
                            <a:srgbClr val="000000"/>
                          </a:solidFill>
                          <a:effectLst/>
                          <a:latin typeface="Calibri" panose="020F0502020204030204" pitchFamily="34" charset="0"/>
                        </a:rPr>
                        <a:t>Proszę określić w tekście, że model wdrażania lub modernizacji rozwiązania dotyczącego e-usług w ramach projektu powinien być zgodny z zasadami państwowej architektury informacyjnej, załączonymi do dokumentu z dnia 25 listopada 2020 r. Przypis : https://www.gov.pl/web/krmc/rekomendacje-rady-architektury-it-zespolu-zadaniowego-krmc-w-sprawie-pryncypiow-architektury-informacyjnej-wraz-z-zaleceniami-za-podstawe-budowy-interoperacyjnych-rozwiazan-teleinformatycznych-i-swiadczenia-uslug-w-administracji-rzadowej-ich-publikacje-i-wskazanie-koniecznosci-stosowania-przez-jednostki-administracji-rzadowej</a:t>
                      </a:r>
                    </a:p>
                    <a:p>
                      <a:pPr algn="l" fontAlgn="ct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algn="ctr" fontAlgn="ctr"/>
                      <a:endParaRPr lang="pl-PL" sz="1000" b="1" i="0" u="none" strike="noStrike" dirty="0">
                        <a:solidFill>
                          <a:srgbClr val="00B050"/>
                        </a:solidFill>
                        <a:effectLst/>
                        <a:latin typeface="Calibri" panose="020F0502020204030204" pitchFamily="34" charset="0"/>
                      </a:endParaRPr>
                    </a:p>
                  </a:txBody>
                  <a:tcPr marL="6384" marR="6384" marT="6384" marB="0" anchor="ctr">
                    <a:solidFill>
                      <a:schemeClr val="accent6"/>
                    </a:solidFill>
                  </a:tcPr>
                </a:tc>
                <a:extLst>
                  <a:ext uri="{0D108BD9-81ED-4DB2-BD59-A6C34878D82A}">
                    <a16:rowId xmlns:a16="http://schemas.microsoft.com/office/drawing/2014/main" val="2525090517"/>
                  </a:ext>
                </a:extLst>
              </a:tr>
              <a:tr h="304474">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algn="l" fontAlgn="ctr"/>
                      <a:r>
                        <a:rPr lang="pl-PL" sz="1000" b="0" i="0" u="none" strike="noStrike" dirty="0">
                          <a:solidFill>
                            <a:srgbClr val="000000"/>
                          </a:solidFill>
                          <a:effectLst/>
                          <a:latin typeface="Calibri" panose="020F0502020204030204" pitchFamily="34" charset="0"/>
                        </a:rPr>
                        <a:t>96</a:t>
                      </a:r>
                    </a:p>
                  </a:txBody>
                  <a:tcPr marL="6384" marR="6384" marT="6384" marB="0" anchor="ctr"/>
                </a:tc>
                <a:tc>
                  <a:txBody>
                    <a:bodyPr/>
                    <a:lstStyle/>
                    <a:p>
                      <a:pPr algn="l" fontAlgn="ctr"/>
                      <a:r>
                        <a:rPr lang="pl-PL" sz="1000" b="0" i="0" u="none" strike="noStrike" dirty="0">
                          <a:solidFill>
                            <a:srgbClr val="000000"/>
                          </a:solidFill>
                          <a:effectLst/>
                          <a:latin typeface="Calibri" panose="020F0502020204030204" pitchFamily="34" charset="0"/>
                        </a:rPr>
                        <a:t>IZ proszona jest o usunięcie sekcji dotyczącej wsparcia dla terenów inwestycyjnych, zgodnie z ustaleniami na szczeblu AP. Należy również wyjaśnić część dotyczącą wsparcia finansowego przeznaczonego na działania w zakresie infrastruktury oraz tworzenia i rozwoju działalności gospodarczej. </a:t>
                      </a:r>
                    </a:p>
                    <a:p>
                      <a:pPr algn="l" fontAlgn="ct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algn="ctr" fontAlgn="ctr"/>
                      <a:endParaRPr lang="pl-PL" sz="1000" b="1" i="0" u="none" strike="noStrike" dirty="0">
                        <a:solidFill>
                          <a:srgbClr val="00B050"/>
                        </a:solidFill>
                        <a:effectLst/>
                        <a:latin typeface="Calibri" panose="020F0502020204030204" pitchFamily="34" charset="0"/>
                      </a:endParaRPr>
                    </a:p>
                  </a:txBody>
                  <a:tcPr marL="6384" marR="6384" marT="6384" marB="0" anchor="ctr">
                    <a:solidFill>
                      <a:schemeClr val="accent6"/>
                    </a:solidFill>
                  </a:tcPr>
                </a:tc>
                <a:extLst>
                  <a:ext uri="{0D108BD9-81ED-4DB2-BD59-A6C34878D82A}">
                    <a16:rowId xmlns:a16="http://schemas.microsoft.com/office/drawing/2014/main" val="441712666"/>
                  </a:ext>
                </a:extLst>
              </a:tr>
            </a:tbl>
          </a:graphicData>
        </a:graphic>
      </p:graphicFrame>
    </p:spTree>
    <p:extLst>
      <p:ext uri="{BB962C8B-B14F-4D97-AF65-F5344CB8AC3E}">
        <p14:creationId xmlns:p14="http://schemas.microsoft.com/office/powerpoint/2010/main" val="2709438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sp>
        <p:nvSpPr>
          <p:cNvPr id="13" name="pole tekstowe 12">
            <a:extLst>
              <a:ext uri="{FF2B5EF4-FFF2-40B4-BE49-F238E27FC236}">
                <a16:creationId xmlns:a16="http://schemas.microsoft.com/office/drawing/2014/main" id="{9063BE34-8BBE-8CF6-F102-D65C95D33D05}"/>
              </a:ext>
            </a:extLst>
          </p:cNvPr>
          <p:cNvSpPr txBox="1"/>
          <p:nvPr/>
        </p:nvSpPr>
        <p:spPr>
          <a:xfrm>
            <a:off x="380892" y="247001"/>
            <a:ext cx="10935857" cy="461665"/>
          </a:xfrm>
          <a:prstGeom prst="rect">
            <a:avLst/>
          </a:prstGeom>
          <a:noFill/>
        </p:spPr>
        <p:txBody>
          <a:bodyPr wrap="square">
            <a:spAutoFit/>
          </a:bodyPr>
          <a:lstStyle/>
          <a:p>
            <a:pPr algn="ctr"/>
            <a:r>
              <a:rPr lang="pl-PL" sz="2400" dirty="0"/>
              <a:t>Najważniejsze uwagi w podziale na zakres tematyczny FEDS 2021- 2027</a:t>
            </a:r>
            <a:endParaRPr lang="pl-PL" b="1" dirty="0"/>
          </a:p>
        </p:txBody>
      </p:sp>
      <p:graphicFrame>
        <p:nvGraphicFramePr>
          <p:cNvPr id="4" name="Tabela 3">
            <a:extLst>
              <a:ext uri="{FF2B5EF4-FFF2-40B4-BE49-F238E27FC236}">
                <a16:creationId xmlns:a16="http://schemas.microsoft.com/office/drawing/2014/main" id="{CD5E33A1-A7A5-DDEF-0196-08A68EC5C9AA}"/>
              </a:ext>
            </a:extLst>
          </p:cNvPr>
          <p:cNvGraphicFramePr>
            <a:graphicFrameLocks noGrp="1"/>
          </p:cNvGraphicFramePr>
          <p:nvPr>
            <p:extLst>
              <p:ext uri="{D42A27DB-BD31-4B8C-83A1-F6EECF244321}">
                <p14:modId xmlns:p14="http://schemas.microsoft.com/office/powerpoint/2010/main" val="720572193"/>
              </p:ext>
            </p:extLst>
          </p:nvPr>
        </p:nvGraphicFramePr>
        <p:xfrm>
          <a:off x="374100" y="968725"/>
          <a:ext cx="11264289" cy="5278823"/>
        </p:xfrm>
        <a:graphic>
          <a:graphicData uri="http://schemas.openxmlformats.org/drawingml/2006/table">
            <a:tbl>
              <a:tblPr>
                <a:tableStyleId>{5C22544A-7EE6-4342-B048-85BDC9FD1C3A}</a:tableStyleId>
              </a:tblPr>
              <a:tblGrid>
                <a:gridCol w="96082">
                  <a:extLst>
                    <a:ext uri="{9D8B030D-6E8A-4147-A177-3AD203B41FA5}">
                      <a16:colId xmlns:a16="http://schemas.microsoft.com/office/drawing/2014/main" val="2902703506"/>
                    </a:ext>
                  </a:extLst>
                </a:gridCol>
                <a:gridCol w="634786">
                  <a:extLst>
                    <a:ext uri="{9D8B030D-6E8A-4147-A177-3AD203B41FA5}">
                      <a16:colId xmlns:a16="http://schemas.microsoft.com/office/drawing/2014/main" val="3810641321"/>
                    </a:ext>
                  </a:extLst>
                </a:gridCol>
                <a:gridCol w="9182795">
                  <a:extLst>
                    <a:ext uri="{9D8B030D-6E8A-4147-A177-3AD203B41FA5}">
                      <a16:colId xmlns:a16="http://schemas.microsoft.com/office/drawing/2014/main" val="717686773"/>
                    </a:ext>
                  </a:extLst>
                </a:gridCol>
                <a:gridCol w="1350626">
                  <a:extLst>
                    <a:ext uri="{9D8B030D-6E8A-4147-A177-3AD203B41FA5}">
                      <a16:colId xmlns:a16="http://schemas.microsoft.com/office/drawing/2014/main" val="79794026"/>
                    </a:ext>
                  </a:extLst>
                </a:gridCol>
              </a:tblGrid>
              <a:tr h="155360">
                <a:tc gridSpan="4">
                  <a:txBody>
                    <a:bodyPr/>
                    <a:lstStyle/>
                    <a:p>
                      <a:pPr algn="ctr" fontAlgn="ctr"/>
                      <a:r>
                        <a:rPr lang="pl-PL" sz="1000" b="1" u="none" strike="noStrike" dirty="0">
                          <a:effectLst/>
                          <a:highlight>
                            <a:srgbClr val="FFFF00"/>
                          </a:highlight>
                        </a:rPr>
                        <a:t>Przedsiębiorstwa i innowacje</a:t>
                      </a:r>
                      <a:endParaRPr lang="pl-PL" sz="1000" b="1" i="0" u="none" strike="noStrike" dirty="0">
                        <a:solidFill>
                          <a:srgbClr val="000000"/>
                        </a:solidFill>
                        <a:effectLst/>
                        <a:highlight>
                          <a:srgbClr val="FFFF00"/>
                        </a:highlight>
                        <a:latin typeface="Calibri" panose="020F0502020204030204" pitchFamily="34" charset="0"/>
                      </a:endParaRPr>
                    </a:p>
                  </a:txBody>
                  <a:tcPr marL="6384" marR="6384" marT="6384" marB="0" anchor="ct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456742662"/>
                  </a:ext>
                </a:extLst>
              </a:tr>
              <a:tr h="155360">
                <a:tc>
                  <a:txBody>
                    <a:bodyPr/>
                    <a:lstStyle/>
                    <a:p>
                      <a:pPr algn="ctr" fontAlgn="ctr"/>
                      <a:endParaRPr lang="pl-PL" sz="1000" b="1" i="0" u="none" strike="noStrike" dirty="0">
                        <a:solidFill>
                          <a:srgbClr val="000000"/>
                        </a:solidFill>
                        <a:effectLst/>
                        <a:latin typeface="Calibri" panose="020F0502020204030204" pitchFamily="34" charset="0"/>
                      </a:endParaRPr>
                    </a:p>
                  </a:txBody>
                  <a:tcPr marL="6384" marR="6384" marT="6384" marB="0" anchor="ctr"/>
                </a:tc>
                <a:tc>
                  <a:txBody>
                    <a:bodyPr/>
                    <a:lstStyle/>
                    <a:p>
                      <a:pPr algn="l" fontAlgn="ctr"/>
                      <a:r>
                        <a:rPr lang="pl-PL" sz="1000" u="none" strike="noStrike" dirty="0">
                          <a:effectLst/>
                        </a:rPr>
                        <a:t>nr uwagi</a:t>
                      </a:r>
                      <a:endParaRPr lang="pl-PL" sz="1000" b="1" i="0" u="none" strike="noStrike" dirty="0">
                        <a:solidFill>
                          <a:srgbClr val="000000"/>
                        </a:solidFill>
                        <a:effectLst/>
                        <a:latin typeface="Calibri" panose="020F0502020204030204" pitchFamily="34" charset="0"/>
                      </a:endParaRPr>
                    </a:p>
                  </a:txBody>
                  <a:tcPr marL="6384" marR="6384" marT="6384" marB="0" anchor="ctr"/>
                </a:tc>
                <a:tc>
                  <a:txBody>
                    <a:bodyPr/>
                    <a:lstStyle/>
                    <a:p>
                      <a:pPr algn="ctr" fontAlgn="ctr"/>
                      <a:r>
                        <a:rPr lang="pl-PL" sz="1000" u="none" strike="noStrike" dirty="0">
                          <a:effectLst/>
                        </a:rPr>
                        <a:t>TREŚĆ UWAGI</a:t>
                      </a:r>
                      <a:endParaRPr lang="pl-PL" sz="1000" b="1" i="0" u="none" strike="noStrike" dirty="0">
                        <a:solidFill>
                          <a:srgbClr val="000000"/>
                        </a:solidFill>
                        <a:effectLst/>
                        <a:latin typeface="Calibri" panose="020F0502020204030204" pitchFamily="34" charset="0"/>
                      </a:endParaRPr>
                    </a:p>
                  </a:txBody>
                  <a:tcPr marL="6384" marR="6384" marT="6384" marB="0" anchor="ctr"/>
                </a:tc>
                <a:tc>
                  <a:txBody>
                    <a:bodyPr/>
                    <a:lstStyle/>
                    <a:p>
                      <a:pPr algn="ctr" fontAlgn="ctr"/>
                      <a:r>
                        <a:rPr lang="pl-PL" sz="1000" b="0" i="0" u="none" strike="noStrike" dirty="0">
                          <a:solidFill>
                            <a:srgbClr val="000000"/>
                          </a:solidFill>
                          <a:effectLst/>
                          <a:latin typeface="Calibri" panose="020F0502020204030204" pitchFamily="34" charset="0"/>
                        </a:rPr>
                        <a:t>KLASYFIKACJA</a:t>
                      </a:r>
                    </a:p>
                  </a:txBody>
                  <a:tcPr marL="6384" marR="6384" marT="6384" marB="0" anchor="ctr"/>
                </a:tc>
                <a:extLst>
                  <a:ext uri="{0D108BD9-81ED-4DB2-BD59-A6C34878D82A}">
                    <a16:rowId xmlns:a16="http://schemas.microsoft.com/office/drawing/2014/main" val="1158154393"/>
                  </a:ext>
                </a:extLst>
              </a:tr>
              <a:tr h="155360">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algn="l" fontAlgn="ctr"/>
                      <a:r>
                        <a:rPr lang="pl-PL" sz="1000" b="0" i="0" u="none" strike="noStrike" dirty="0">
                          <a:solidFill>
                            <a:srgbClr val="000000"/>
                          </a:solidFill>
                          <a:effectLst/>
                          <a:latin typeface="Calibri" panose="020F0502020204030204" pitchFamily="34" charset="0"/>
                        </a:rPr>
                        <a:t>97</a:t>
                      </a:r>
                    </a:p>
                  </a:txBody>
                  <a:tcPr marL="6384" marR="6384" marT="6384" marB="0" anchor="ctr"/>
                </a:tc>
                <a:tc>
                  <a:txBody>
                    <a:bodyPr/>
                    <a:lstStyle/>
                    <a:p>
                      <a:pPr algn="l" fontAlgn="ctr"/>
                      <a:r>
                        <a:rPr lang="pl-PL" sz="1000" b="0" i="0" u="none" strike="noStrike" kern="1200" dirty="0">
                          <a:solidFill>
                            <a:srgbClr val="000000"/>
                          </a:solidFill>
                          <a:effectLst/>
                          <a:latin typeface="Calibri" panose="020F0502020204030204" pitchFamily="34" charset="0"/>
                          <a:ea typeface="+mn-ea"/>
                          <a:cs typeface="+mn-cs"/>
                        </a:rPr>
                        <a:t>Na poziomie programu należy wyjaśnić, że wsparcie na rzecz promocji gospodarczej i umiędzynarodowienia musi być skierowane do sektora MŚP (oraz koordynacja działań systemowych na rzecz MŚP). Kwalifikowalność ogólnej promocji regionalnej, której nie można przypisać MŚP, nie jest kwalifikowalna. </a:t>
                      </a:r>
                    </a:p>
                    <a:p>
                      <a:pPr algn="ctr" fontAlgn="ctr"/>
                      <a:endParaRPr lang="pl-PL" sz="1000" b="1" i="0" u="none" strike="noStrike" dirty="0">
                        <a:solidFill>
                          <a:srgbClr val="000000"/>
                        </a:solidFill>
                        <a:effectLst/>
                        <a:latin typeface="Calibri" panose="020F0502020204030204" pitchFamily="34" charset="0"/>
                      </a:endParaRPr>
                    </a:p>
                  </a:txBody>
                  <a:tcPr marL="6384" marR="6384" marT="6384" marB="0" anchor="ctr"/>
                </a:tc>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384" marR="6384" marT="6384" marB="0" anchor="ctr">
                    <a:solidFill>
                      <a:srgbClr val="00B050"/>
                    </a:solidFill>
                  </a:tcPr>
                </a:tc>
                <a:extLst>
                  <a:ext uri="{0D108BD9-81ED-4DB2-BD59-A6C34878D82A}">
                    <a16:rowId xmlns:a16="http://schemas.microsoft.com/office/drawing/2014/main" val="438254174"/>
                  </a:ext>
                </a:extLst>
              </a:tr>
              <a:tr h="304474">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algn="l" fontAlgn="ctr"/>
                      <a:r>
                        <a:rPr lang="pl-PL" sz="1000" b="0" i="0" u="none" strike="noStrike" dirty="0">
                          <a:solidFill>
                            <a:srgbClr val="000000"/>
                          </a:solidFill>
                          <a:effectLst/>
                          <a:latin typeface="Calibri" panose="020F0502020204030204" pitchFamily="34" charset="0"/>
                        </a:rPr>
                        <a:t>100</a:t>
                      </a:r>
                    </a:p>
                  </a:txBody>
                  <a:tcPr marL="6384" marR="6384" marT="6384" marB="0" anchor="ctr"/>
                </a:tc>
                <a:tc>
                  <a:txBody>
                    <a:bodyPr/>
                    <a:lstStyle/>
                    <a:p>
                      <a:pPr algn="l" fontAlgn="ctr"/>
                      <a:r>
                        <a:rPr lang="pl-PL" sz="1000" b="0" i="0" u="none" strike="noStrike" dirty="0">
                          <a:solidFill>
                            <a:srgbClr val="000000"/>
                          </a:solidFill>
                          <a:effectLst/>
                          <a:latin typeface="Calibri" panose="020F0502020204030204" pitchFamily="34" charset="0"/>
                        </a:rPr>
                        <a:t>Wydaje się, że duży nacisk kładzie się na tworzenie warunków rozwoju MŚP w ogólnym ujęciu, ale brakuje kluczowych szczegółów. Na przykład: jakie dokładnie usługi dla MŚP będą wspierane w inkubatorach? Jakie obszary działalności MŚP mają kluczowe znaczenie dla regionalnej polityki publicznej? W jaki sposób działania w ramach niniejszego pisemnego zgłoszenia zastrzeżeń są ze sobą powiązane? Aby uzasadnić tę interwencję, potrzebne są bardziej szczegółowe wyjaśnienia.</a:t>
                      </a:r>
                    </a:p>
                    <a:p>
                      <a:pPr algn="l" fontAlgn="ct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algn="ctr" fontAlgn="ctr"/>
                      <a:endParaRPr lang="pl-PL" sz="1000" b="1" i="0" u="none" strike="noStrike" dirty="0">
                        <a:solidFill>
                          <a:srgbClr val="00B050"/>
                        </a:solidFill>
                        <a:effectLst/>
                        <a:latin typeface="Calibri" panose="020F0502020204030204" pitchFamily="34" charset="0"/>
                      </a:endParaRPr>
                    </a:p>
                  </a:txBody>
                  <a:tcPr marL="6384" marR="6384" marT="6384" marB="0" anchor="ctr">
                    <a:solidFill>
                      <a:schemeClr val="accent6"/>
                    </a:solidFill>
                  </a:tcPr>
                </a:tc>
                <a:extLst>
                  <a:ext uri="{0D108BD9-81ED-4DB2-BD59-A6C34878D82A}">
                    <a16:rowId xmlns:a16="http://schemas.microsoft.com/office/drawing/2014/main" val="3411492502"/>
                  </a:ext>
                </a:extLst>
              </a:tr>
              <a:tr h="304474">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algn="l" fontAlgn="ctr"/>
                      <a:r>
                        <a:rPr lang="pl-PL" sz="1000" b="0" i="0" u="none" strike="noStrike" dirty="0">
                          <a:solidFill>
                            <a:srgbClr val="000000"/>
                          </a:solidFill>
                          <a:effectLst/>
                          <a:latin typeface="Calibri" panose="020F0502020204030204" pitchFamily="34" charset="0"/>
                        </a:rPr>
                        <a:t>102</a:t>
                      </a:r>
                    </a:p>
                  </a:txBody>
                  <a:tcPr marL="6384" marR="6384" marT="6384" marB="0" anchor="ctr"/>
                </a:tc>
                <a:tc>
                  <a:txBody>
                    <a:bodyPr/>
                    <a:lstStyle/>
                    <a:p>
                      <a:pPr algn="l" fontAlgn="ctr"/>
                      <a:r>
                        <a:rPr lang="pl-PL" sz="1000" b="0" i="0" u="none" strike="noStrike" dirty="0">
                          <a:solidFill>
                            <a:srgbClr val="000000"/>
                          </a:solidFill>
                          <a:effectLst/>
                          <a:latin typeface="Calibri" panose="020F0502020204030204" pitchFamily="34" charset="0"/>
                        </a:rPr>
                        <a:t>Wsparcie dla dużych przedsiębiorstw nie kwalifikuje się do wsparcia na podstawie SO 1.3., ze szczególnymi </a:t>
                      </a:r>
                      <a:r>
                        <a:rPr lang="pl-PL" sz="1000" b="0" i="0" u="none" strike="noStrike" dirty="0" err="1">
                          <a:solidFill>
                            <a:srgbClr val="000000"/>
                          </a:solidFill>
                          <a:effectLst/>
                          <a:latin typeface="Calibri" panose="020F0502020204030204" pitchFamily="34" charset="0"/>
                        </a:rPr>
                        <a:t>wyłączeniami</a:t>
                      </a:r>
                      <a:r>
                        <a:rPr lang="pl-PL" sz="1000" b="0" i="0" u="none" strike="noStrike" dirty="0">
                          <a:solidFill>
                            <a:srgbClr val="000000"/>
                          </a:solidFill>
                          <a:effectLst/>
                          <a:latin typeface="Calibri" panose="020F0502020204030204" pitchFamily="34" charset="0"/>
                        </a:rPr>
                        <a:t> w odniesieniu do instrumentów finansowych. IZ proszona jest o odpowiednie przeredagowanie tekstu programu.</a:t>
                      </a:r>
                    </a:p>
                    <a:p>
                      <a:pPr algn="l" fontAlgn="ctr"/>
                      <a:endParaRPr lang="pl-PL"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endParaRPr lang="pl-PL" sz="1000" b="1" i="0" u="none" strike="noStrike" dirty="0">
                        <a:solidFill>
                          <a:srgbClr val="00B050"/>
                        </a:solidFill>
                        <a:effectLst/>
                        <a:latin typeface="Calibri" panose="020F0502020204030204" pitchFamily="34" charset="0"/>
                      </a:endParaRPr>
                    </a:p>
                  </a:txBody>
                  <a:tcPr marL="6384" marR="6384" marT="6384" marB="0" anchor="ctr">
                    <a:solidFill>
                      <a:schemeClr val="accent6"/>
                    </a:solidFill>
                  </a:tcPr>
                </a:tc>
                <a:extLst>
                  <a:ext uri="{0D108BD9-81ED-4DB2-BD59-A6C34878D82A}">
                    <a16:rowId xmlns:a16="http://schemas.microsoft.com/office/drawing/2014/main" val="3356333563"/>
                  </a:ext>
                </a:extLst>
              </a:tr>
              <a:tr h="304474">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algn="l" fontAlgn="ctr"/>
                      <a:r>
                        <a:rPr lang="pl-PL" sz="1000" b="0" i="0" u="none" strike="noStrike" dirty="0">
                          <a:solidFill>
                            <a:srgbClr val="000000"/>
                          </a:solidFill>
                          <a:effectLst/>
                          <a:latin typeface="Calibri" panose="020F0502020204030204" pitchFamily="34" charset="0"/>
                        </a:rPr>
                        <a:t>104</a:t>
                      </a:r>
                    </a:p>
                  </a:txBody>
                  <a:tcPr marL="6384" marR="6384" marT="6384" marB="0" anchor="ctr"/>
                </a:tc>
                <a:tc>
                  <a:txBody>
                    <a:bodyPr/>
                    <a:lstStyle/>
                    <a:p>
                      <a:pPr algn="l" fontAlgn="ctr"/>
                      <a:r>
                        <a:rPr lang="pl-PL" sz="1000" b="0" i="0" u="none" strike="noStrike" dirty="0">
                          <a:solidFill>
                            <a:srgbClr val="000000"/>
                          </a:solidFill>
                          <a:effectLst/>
                          <a:latin typeface="Calibri" panose="020F0502020204030204" pitchFamily="34" charset="0"/>
                        </a:rPr>
                        <a:t>Proponowane wskaźniki (zarówno produkt, jak i wynik) nie są wystarczające dla tak wysokiego poziomu finansowania i nie są dobrze powiązane z różnymi działaniami w ramach CS 1.3 (np. oczekujemy, że liczba innowacyjnych MŚP wzrośnie). Trybunał oczekuje co najmniej dwóch dodatkowych istotnych wskaźników produktu i 2 dodatkowych istotnych wskaźników rezultatu. Proponujemy wykorzystanie wskaźników: RCO04, RCO15, RCR18, RCR25.</a:t>
                      </a:r>
                    </a:p>
                    <a:p>
                      <a:pPr algn="l" fontAlgn="ct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pl-PL" sz="1000" b="1" i="0" u="none" strike="noStrike" kern="1200" cap="none" spc="0" normalizeH="0" baseline="0" noProof="0" dirty="0">
                          <a:ln>
                            <a:noFill/>
                          </a:ln>
                          <a:solidFill>
                            <a:prstClr val="white"/>
                          </a:solidFill>
                          <a:effectLst/>
                          <a:uLnTx/>
                          <a:uFillTx/>
                          <a:latin typeface="+mn-lt"/>
                          <a:ea typeface="+mn-ea"/>
                          <a:cs typeface="+mn-cs"/>
                        </a:rPr>
                        <a:t>Wskaźniki</a:t>
                      </a:r>
                    </a:p>
                    <a:p>
                      <a:pPr algn="ctr" fontAlgn="ctr"/>
                      <a:endParaRPr lang="pl-PL" sz="1000" b="1" i="0" u="none" strike="noStrike" dirty="0">
                        <a:solidFill>
                          <a:srgbClr val="00B050"/>
                        </a:solidFill>
                        <a:effectLst/>
                        <a:latin typeface="Calibri" panose="020F0502020204030204" pitchFamily="34" charset="0"/>
                      </a:endParaRPr>
                    </a:p>
                  </a:txBody>
                  <a:tcPr marL="6384" marR="6384" marT="6384" marB="0" anchor="ctr">
                    <a:solidFill>
                      <a:schemeClr val="accent6"/>
                    </a:solidFill>
                  </a:tcPr>
                </a:tc>
                <a:extLst>
                  <a:ext uri="{0D108BD9-81ED-4DB2-BD59-A6C34878D82A}">
                    <a16:rowId xmlns:a16="http://schemas.microsoft.com/office/drawing/2014/main" val="2089483948"/>
                  </a:ext>
                </a:extLst>
              </a:tr>
              <a:tr h="304474">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algn="l" fontAlgn="ctr"/>
                      <a:r>
                        <a:rPr lang="pl-PL" sz="1000" b="0" i="0" u="none" strike="noStrike" dirty="0">
                          <a:solidFill>
                            <a:srgbClr val="000000"/>
                          </a:solidFill>
                          <a:effectLst/>
                          <a:latin typeface="Calibri" panose="020F0502020204030204" pitchFamily="34" charset="0"/>
                        </a:rPr>
                        <a:t>105</a:t>
                      </a:r>
                    </a:p>
                  </a:txBody>
                  <a:tcPr marL="6384" marR="6384" marT="6384" marB="0" anchor="ctr"/>
                </a:tc>
                <a:tc>
                  <a:txBody>
                    <a:bodyPr/>
                    <a:lstStyle/>
                    <a:p>
                      <a:pPr algn="l" fontAlgn="ctr"/>
                      <a:r>
                        <a:rPr lang="pl-PL" sz="1000" u="none" strike="noStrike" dirty="0">
                          <a:effectLst/>
                        </a:rPr>
                        <a:t>Wszystkie cele pośrednie ustalono na poziomie zerowym: proszę je poruszyć. Bardzo niski etap pośredni może zostać dopuszczony jedynie w wyjątkowych okolicznościach, przy założeniu, że metodyka zawiera solidne uzasadnienie.</a:t>
                      </a:r>
                    </a:p>
                    <a:p>
                      <a:pPr algn="l" fontAlgn="ctr"/>
                      <a:endParaRPr lang="pl-PL" sz="1000" u="none" strike="noStrike" dirty="0">
                        <a:effectLst/>
                      </a:endParaRPr>
                    </a:p>
                  </a:txBody>
                  <a:tcPr marL="6384" marR="6384" marT="6384" marB="0" anchor="ctr"/>
                </a:tc>
                <a:tc>
                  <a:txBody>
                    <a:bodyPr/>
                    <a:lstStyle/>
                    <a:p>
                      <a:pPr algn="ctr" fontAlgn="ctr"/>
                      <a:endParaRPr lang="pl-PL" sz="1000" b="0" i="0" u="none" strike="noStrike" dirty="0">
                        <a:solidFill>
                          <a:schemeClr val="accent6">
                            <a:lumMod val="75000"/>
                          </a:schemeClr>
                        </a:solidFill>
                        <a:effectLst/>
                        <a:latin typeface="Calibri" panose="020F0502020204030204" pitchFamily="34" charset="0"/>
                      </a:endParaRPr>
                    </a:p>
                  </a:txBody>
                  <a:tcPr marL="6384" marR="6384" marT="6384" marB="0" anchor="ctr">
                    <a:solidFill>
                      <a:schemeClr val="accent6"/>
                    </a:solidFill>
                  </a:tcPr>
                </a:tc>
                <a:extLst>
                  <a:ext uri="{0D108BD9-81ED-4DB2-BD59-A6C34878D82A}">
                    <a16:rowId xmlns:a16="http://schemas.microsoft.com/office/drawing/2014/main" val="1881085776"/>
                  </a:ext>
                </a:extLst>
              </a:tr>
              <a:tr h="304474">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algn="l" fontAlgn="ctr"/>
                      <a:r>
                        <a:rPr lang="pl-PL" sz="1000" b="0" i="0" u="none" strike="noStrike" dirty="0">
                          <a:solidFill>
                            <a:srgbClr val="000000"/>
                          </a:solidFill>
                          <a:effectLst/>
                          <a:latin typeface="Calibri" panose="020F0502020204030204" pitchFamily="34" charset="0"/>
                        </a:rPr>
                        <a:t>107</a:t>
                      </a:r>
                    </a:p>
                  </a:txBody>
                  <a:tcPr marL="6384" marR="6384" marT="6384" marB="0" anchor="ctr"/>
                </a:tc>
                <a:tc>
                  <a:txBody>
                    <a:bodyPr/>
                    <a:lstStyle/>
                    <a:p>
                      <a:pPr algn="l" fontAlgn="ctr"/>
                      <a:r>
                        <a:rPr lang="pl-PL" sz="1000" u="none" strike="noStrike" dirty="0">
                          <a:effectLst/>
                        </a:rPr>
                        <a:t>Proszę przedstawić bardziej szczegółowe uzasadnienie planowanego wsparcia z wykorzystaniem dotacji i instrumentów finansowych, w podziale na rodzaje inwestycji, ze względu na fakt, że prawie 70 % alokacji w ramach tego priorytetu jest planowane w formie dotacji, która jest zdecydowanie zbyt wysoka, biorąc pod uwagę produktywny charakter większości inwestycji w ramach tego priorytetu.</a:t>
                      </a:r>
                    </a:p>
                    <a:p>
                      <a:pPr algn="l" fontAlgn="ctr"/>
                      <a:endParaRPr lang="pl-PL" sz="1000" u="none" strike="noStrike" dirty="0">
                        <a:effectLst/>
                      </a:endParaRPr>
                    </a:p>
                  </a:txBody>
                  <a:tcPr marL="6384" marR="6384" marT="6384" marB="0" anchor="ctr"/>
                </a:tc>
                <a:tc>
                  <a:txBody>
                    <a:bodyPr/>
                    <a:lstStyle/>
                    <a:p>
                      <a:pPr algn="ctr" fontAlgn="ctr"/>
                      <a:r>
                        <a:rPr lang="pl-PL" sz="1000" b="1" i="0" u="none" strike="noStrike" dirty="0">
                          <a:solidFill>
                            <a:schemeClr val="bg1"/>
                          </a:solidFill>
                          <a:effectLst/>
                          <a:latin typeface="Calibri" panose="020F0502020204030204" pitchFamily="34" charset="0"/>
                        </a:rPr>
                        <a:t>Formy wsparcia</a:t>
                      </a:r>
                    </a:p>
                  </a:txBody>
                  <a:tcPr marL="6384" marR="6384" marT="6384" marB="0" anchor="ctr">
                    <a:solidFill>
                      <a:schemeClr val="accent6"/>
                    </a:solidFill>
                  </a:tcPr>
                </a:tc>
                <a:extLst>
                  <a:ext uri="{0D108BD9-81ED-4DB2-BD59-A6C34878D82A}">
                    <a16:rowId xmlns:a16="http://schemas.microsoft.com/office/drawing/2014/main" val="3727027163"/>
                  </a:ext>
                </a:extLst>
              </a:tr>
              <a:tr h="551713">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algn="l" fontAlgn="ctr"/>
                      <a:r>
                        <a:rPr lang="pl-PL" sz="1000" b="0" i="0" u="none" strike="noStrike" dirty="0">
                          <a:solidFill>
                            <a:srgbClr val="000000"/>
                          </a:solidFill>
                          <a:effectLst/>
                          <a:latin typeface="Calibri" panose="020F0502020204030204" pitchFamily="34" charset="0"/>
                        </a:rPr>
                        <a:t>110</a:t>
                      </a:r>
                    </a:p>
                  </a:txBody>
                  <a:tcPr marL="6384" marR="6384" marT="6384" marB="0" anchor="ctr"/>
                </a:tc>
                <a:tc>
                  <a:txBody>
                    <a:bodyPr/>
                    <a:lstStyle/>
                    <a:p>
                      <a:pPr algn="l" fontAlgn="ctr"/>
                      <a:r>
                        <a:rPr lang="pl-PL" sz="1000" b="0" i="0" u="none" strike="noStrike" dirty="0">
                          <a:solidFill>
                            <a:srgbClr val="000000"/>
                          </a:solidFill>
                          <a:effectLst/>
                          <a:latin typeface="Calibri" panose="020F0502020204030204" pitchFamily="34" charset="0"/>
                        </a:rPr>
                        <a:t>W ramach CS 1.4 nie kwalifikują się następujące działania: opracowanie oferty lub usług klastrów lub BSI, pobudzanie współpracy między zainteresowanymi stronami. Takie działania powinny wchodzić w zakres CS 1.1 lub 1.3. Proszę przenieść te działania do SO 1.1/1.3 i ponownie ukierunkować niniejsze pisemne zgłoszenie zastrzeżeń wyłącznie na „Rozwój umiejętności na rzecz inteligentnej specjalizacji, transformacji przemysłowej i przedsiębiorczości”, zgodnie z jego nazwą.</a:t>
                      </a:r>
                    </a:p>
                    <a:p>
                      <a:pPr algn="l" fontAlgn="ct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algn="ctr" fontAlgn="ctr"/>
                      <a:endParaRPr lang="pl-PL" sz="1000" b="0" i="0" u="none" strike="noStrike" dirty="0">
                        <a:solidFill>
                          <a:schemeClr val="accent6">
                            <a:lumMod val="75000"/>
                          </a:schemeClr>
                        </a:solidFill>
                        <a:effectLst/>
                        <a:latin typeface="Calibri" panose="020F0502020204030204" pitchFamily="34" charset="0"/>
                      </a:endParaRPr>
                    </a:p>
                  </a:txBody>
                  <a:tcPr marL="6384" marR="6384" marT="6384" marB="0" anchor="ctr">
                    <a:solidFill>
                      <a:schemeClr val="accent6"/>
                    </a:solidFill>
                  </a:tcPr>
                </a:tc>
                <a:extLst>
                  <a:ext uri="{0D108BD9-81ED-4DB2-BD59-A6C34878D82A}">
                    <a16:rowId xmlns:a16="http://schemas.microsoft.com/office/drawing/2014/main" val="499486584"/>
                  </a:ext>
                </a:extLst>
              </a:tr>
              <a:tr h="551713">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algn="l" fontAlgn="ctr"/>
                      <a:r>
                        <a:rPr lang="pl-PL" sz="1000" b="0" i="0" u="none" strike="noStrike" dirty="0">
                          <a:solidFill>
                            <a:srgbClr val="000000"/>
                          </a:solidFill>
                          <a:effectLst/>
                          <a:latin typeface="Calibri" panose="020F0502020204030204" pitchFamily="34" charset="0"/>
                        </a:rPr>
                        <a:t>112</a:t>
                      </a:r>
                    </a:p>
                  </a:txBody>
                  <a:tcPr marL="6384" marR="6384" marT="6384" marB="0" anchor="ctr"/>
                </a:tc>
                <a:tc>
                  <a:txBody>
                    <a:bodyPr/>
                    <a:lstStyle/>
                    <a:p>
                      <a:pPr algn="l" fontAlgn="ctr"/>
                      <a:r>
                        <a:rPr lang="pl-PL" sz="1000" b="0" i="0" u="none" strike="noStrike" dirty="0">
                          <a:solidFill>
                            <a:srgbClr val="000000"/>
                          </a:solidFill>
                          <a:effectLst/>
                          <a:latin typeface="Calibri" panose="020F0502020204030204" pitchFamily="34" charset="0"/>
                        </a:rPr>
                        <a:t>Po przeformułowaniu oczekujemy jednego dodatkowego istotnego wskaźnika produktu – sugerujemy zastosowanie RCO101. </a:t>
                      </a:r>
                    </a:p>
                    <a:p>
                      <a:pPr algn="l" fontAlgn="ct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pl-PL" sz="1000" b="1" i="0" u="none" strike="noStrike" kern="1200" cap="none" spc="0" normalizeH="0" baseline="0" noProof="0" dirty="0">
                          <a:ln>
                            <a:noFill/>
                          </a:ln>
                          <a:solidFill>
                            <a:prstClr val="white"/>
                          </a:solidFill>
                          <a:effectLst/>
                          <a:uLnTx/>
                          <a:uFillTx/>
                          <a:latin typeface="+mn-lt"/>
                          <a:ea typeface="+mn-ea"/>
                          <a:cs typeface="+mn-cs"/>
                        </a:rPr>
                        <a:t>Wskaźniki</a:t>
                      </a:r>
                    </a:p>
                    <a:p>
                      <a:pPr algn="ctr" fontAlgn="ctr"/>
                      <a:endParaRPr lang="pl-PL" sz="1000" b="0" i="0" u="none" strike="noStrike" dirty="0">
                        <a:solidFill>
                          <a:schemeClr val="accent6">
                            <a:lumMod val="75000"/>
                          </a:schemeClr>
                        </a:solidFill>
                        <a:effectLst/>
                        <a:latin typeface="Calibri" panose="020F0502020204030204" pitchFamily="34" charset="0"/>
                      </a:endParaRPr>
                    </a:p>
                  </a:txBody>
                  <a:tcPr marL="6384" marR="6384" marT="6384" marB="0" anchor="ctr">
                    <a:solidFill>
                      <a:schemeClr val="accent6"/>
                    </a:solidFill>
                  </a:tcPr>
                </a:tc>
                <a:extLst>
                  <a:ext uri="{0D108BD9-81ED-4DB2-BD59-A6C34878D82A}">
                    <a16:rowId xmlns:a16="http://schemas.microsoft.com/office/drawing/2014/main" val="2846118448"/>
                  </a:ext>
                </a:extLst>
              </a:tr>
              <a:tr h="551713">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algn="l" fontAlgn="ctr"/>
                      <a:r>
                        <a:rPr lang="pl-PL" sz="1000" b="0" i="0" u="none" strike="noStrike" dirty="0">
                          <a:solidFill>
                            <a:srgbClr val="000000"/>
                          </a:solidFill>
                          <a:effectLst/>
                          <a:latin typeface="Calibri" panose="020F0502020204030204" pitchFamily="34" charset="0"/>
                        </a:rPr>
                        <a:t>113</a:t>
                      </a:r>
                    </a:p>
                  </a:txBody>
                  <a:tcPr marL="6384" marR="6384" marT="6384" marB="0" anchor="ctr"/>
                </a:tc>
                <a:tc>
                  <a:txBody>
                    <a:bodyPr/>
                    <a:lstStyle/>
                    <a:p>
                      <a:pPr algn="l" fontAlgn="ctr"/>
                      <a:r>
                        <a:rPr lang="pl-PL" sz="1000" b="0" i="0" u="none" strike="noStrike" dirty="0">
                          <a:solidFill>
                            <a:srgbClr val="000000"/>
                          </a:solidFill>
                          <a:effectLst/>
                          <a:latin typeface="Calibri" panose="020F0502020204030204" pitchFamily="34" charset="0"/>
                        </a:rPr>
                        <a:t>Jeśli chodzi o poziom RCR98, wydaje się, że 125 pracowników znajduje się na niskim poziomie. Proszę wyjaśnić, dlaczego wybrano tak niewielką liczbę.</a:t>
                      </a:r>
                    </a:p>
                    <a:p>
                      <a:pPr algn="l" fontAlgn="ct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pl-PL" sz="1000" b="1" i="0" u="none" strike="noStrike" kern="1200" cap="none" spc="0" normalizeH="0" baseline="0" noProof="0" dirty="0">
                          <a:ln>
                            <a:noFill/>
                          </a:ln>
                          <a:solidFill>
                            <a:prstClr val="white"/>
                          </a:solidFill>
                          <a:effectLst/>
                          <a:uLnTx/>
                          <a:uFillTx/>
                          <a:latin typeface="+mn-lt"/>
                          <a:ea typeface="+mn-ea"/>
                          <a:cs typeface="+mn-cs"/>
                        </a:rPr>
                        <a:t>Wskaźniki</a:t>
                      </a:r>
                    </a:p>
                    <a:p>
                      <a:pPr algn="ctr" fontAlgn="ctr"/>
                      <a:endParaRPr lang="pl-PL" sz="1000" b="0" i="0" u="none" strike="noStrike" dirty="0">
                        <a:solidFill>
                          <a:schemeClr val="accent6">
                            <a:lumMod val="75000"/>
                          </a:schemeClr>
                        </a:solidFill>
                        <a:effectLst/>
                        <a:latin typeface="Calibri" panose="020F0502020204030204" pitchFamily="34" charset="0"/>
                      </a:endParaRPr>
                    </a:p>
                  </a:txBody>
                  <a:tcPr marL="6384" marR="6384" marT="6384" marB="0" anchor="ctr">
                    <a:solidFill>
                      <a:schemeClr val="accent6"/>
                    </a:solidFill>
                  </a:tcPr>
                </a:tc>
                <a:extLst>
                  <a:ext uri="{0D108BD9-81ED-4DB2-BD59-A6C34878D82A}">
                    <a16:rowId xmlns:a16="http://schemas.microsoft.com/office/drawing/2014/main" val="1241549624"/>
                  </a:ext>
                </a:extLst>
              </a:tr>
            </a:tbl>
          </a:graphicData>
        </a:graphic>
      </p:graphicFrame>
    </p:spTree>
    <p:extLst>
      <p:ext uri="{BB962C8B-B14F-4D97-AF65-F5344CB8AC3E}">
        <p14:creationId xmlns:p14="http://schemas.microsoft.com/office/powerpoint/2010/main" val="3687700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sp>
        <p:nvSpPr>
          <p:cNvPr id="13" name="pole tekstowe 12">
            <a:extLst>
              <a:ext uri="{FF2B5EF4-FFF2-40B4-BE49-F238E27FC236}">
                <a16:creationId xmlns:a16="http://schemas.microsoft.com/office/drawing/2014/main" id="{9063BE34-8BBE-8CF6-F102-D65C95D33D05}"/>
              </a:ext>
            </a:extLst>
          </p:cNvPr>
          <p:cNvSpPr txBox="1"/>
          <p:nvPr/>
        </p:nvSpPr>
        <p:spPr>
          <a:xfrm>
            <a:off x="380892" y="247001"/>
            <a:ext cx="10935857" cy="461665"/>
          </a:xfrm>
          <a:prstGeom prst="rect">
            <a:avLst/>
          </a:prstGeom>
          <a:noFill/>
        </p:spPr>
        <p:txBody>
          <a:bodyPr wrap="square">
            <a:spAutoFit/>
          </a:bodyPr>
          <a:lstStyle/>
          <a:p>
            <a:pPr algn="ctr"/>
            <a:r>
              <a:rPr lang="pl-PL" sz="2400" dirty="0"/>
              <a:t>Najważniejsze uwagi w podziale na zakres tematyczny FEDS 2021- 2027</a:t>
            </a:r>
            <a:endParaRPr lang="pl-PL" b="1" dirty="0"/>
          </a:p>
        </p:txBody>
      </p:sp>
      <p:graphicFrame>
        <p:nvGraphicFramePr>
          <p:cNvPr id="4" name="Tabela 3">
            <a:extLst>
              <a:ext uri="{FF2B5EF4-FFF2-40B4-BE49-F238E27FC236}">
                <a16:creationId xmlns:a16="http://schemas.microsoft.com/office/drawing/2014/main" id="{CD5E33A1-A7A5-DDEF-0196-08A68EC5C9AA}"/>
              </a:ext>
            </a:extLst>
          </p:cNvPr>
          <p:cNvGraphicFramePr>
            <a:graphicFrameLocks noGrp="1"/>
          </p:cNvGraphicFramePr>
          <p:nvPr>
            <p:extLst>
              <p:ext uri="{D42A27DB-BD31-4B8C-83A1-F6EECF244321}">
                <p14:modId xmlns:p14="http://schemas.microsoft.com/office/powerpoint/2010/main" val="2961057646"/>
              </p:ext>
            </p:extLst>
          </p:nvPr>
        </p:nvGraphicFramePr>
        <p:xfrm>
          <a:off x="216675" y="912712"/>
          <a:ext cx="11264289" cy="3702288"/>
        </p:xfrm>
        <a:graphic>
          <a:graphicData uri="http://schemas.openxmlformats.org/drawingml/2006/table">
            <a:tbl>
              <a:tblPr>
                <a:tableStyleId>{5C22544A-7EE6-4342-B048-85BDC9FD1C3A}</a:tableStyleId>
              </a:tblPr>
              <a:tblGrid>
                <a:gridCol w="96082">
                  <a:extLst>
                    <a:ext uri="{9D8B030D-6E8A-4147-A177-3AD203B41FA5}">
                      <a16:colId xmlns:a16="http://schemas.microsoft.com/office/drawing/2014/main" val="2902703506"/>
                    </a:ext>
                  </a:extLst>
                </a:gridCol>
                <a:gridCol w="634786">
                  <a:extLst>
                    <a:ext uri="{9D8B030D-6E8A-4147-A177-3AD203B41FA5}">
                      <a16:colId xmlns:a16="http://schemas.microsoft.com/office/drawing/2014/main" val="3810641321"/>
                    </a:ext>
                  </a:extLst>
                </a:gridCol>
                <a:gridCol w="9182795">
                  <a:extLst>
                    <a:ext uri="{9D8B030D-6E8A-4147-A177-3AD203B41FA5}">
                      <a16:colId xmlns:a16="http://schemas.microsoft.com/office/drawing/2014/main" val="717686773"/>
                    </a:ext>
                  </a:extLst>
                </a:gridCol>
                <a:gridCol w="1350626">
                  <a:extLst>
                    <a:ext uri="{9D8B030D-6E8A-4147-A177-3AD203B41FA5}">
                      <a16:colId xmlns:a16="http://schemas.microsoft.com/office/drawing/2014/main" val="79794026"/>
                    </a:ext>
                  </a:extLst>
                </a:gridCol>
              </a:tblGrid>
              <a:tr h="155360">
                <a:tc gridSpan="4">
                  <a:txBody>
                    <a:bodyPr/>
                    <a:lstStyle/>
                    <a:p>
                      <a:pPr algn="ctr" fontAlgn="ctr"/>
                      <a:r>
                        <a:rPr lang="pl-PL" sz="1000" b="1" u="none" strike="noStrike" dirty="0">
                          <a:effectLst/>
                          <a:highlight>
                            <a:srgbClr val="FFFF00"/>
                          </a:highlight>
                        </a:rPr>
                        <a:t>Przedsiębiorstwa i innowacje</a:t>
                      </a:r>
                      <a:endParaRPr lang="pl-PL" sz="1000" b="1" i="0" u="none" strike="noStrike" dirty="0">
                        <a:solidFill>
                          <a:srgbClr val="000000"/>
                        </a:solidFill>
                        <a:effectLst/>
                        <a:highlight>
                          <a:srgbClr val="FFFF00"/>
                        </a:highlight>
                        <a:latin typeface="Calibri" panose="020F0502020204030204" pitchFamily="34" charset="0"/>
                      </a:endParaRPr>
                    </a:p>
                  </a:txBody>
                  <a:tcPr marL="6384" marR="6384" marT="6384" marB="0" anchor="ct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456742662"/>
                  </a:ext>
                </a:extLst>
              </a:tr>
              <a:tr h="155360">
                <a:tc>
                  <a:txBody>
                    <a:bodyPr/>
                    <a:lstStyle/>
                    <a:p>
                      <a:pPr algn="ctr" fontAlgn="ctr"/>
                      <a:endParaRPr lang="pl-PL" sz="1000" b="1" i="0" u="none" strike="noStrike" dirty="0">
                        <a:solidFill>
                          <a:srgbClr val="000000"/>
                        </a:solidFill>
                        <a:effectLst/>
                        <a:latin typeface="Calibri" panose="020F0502020204030204" pitchFamily="34" charset="0"/>
                      </a:endParaRPr>
                    </a:p>
                  </a:txBody>
                  <a:tcPr marL="6384" marR="6384" marT="6384" marB="0" anchor="ctr"/>
                </a:tc>
                <a:tc>
                  <a:txBody>
                    <a:bodyPr/>
                    <a:lstStyle/>
                    <a:p>
                      <a:pPr algn="l" fontAlgn="ctr"/>
                      <a:r>
                        <a:rPr lang="pl-PL" sz="1000" u="none" strike="noStrike" dirty="0">
                          <a:effectLst/>
                        </a:rPr>
                        <a:t>nr uwagi</a:t>
                      </a:r>
                      <a:endParaRPr lang="pl-PL" sz="1000" b="1" i="0" u="none" strike="noStrike" dirty="0">
                        <a:solidFill>
                          <a:srgbClr val="000000"/>
                        </a:solidFill>
                        <a:effectLst/>
                        <a:latin typeface="Calibri" panose="020F0502020204030204" pitchFamily="34" charset="0"/>
                      </a:endParaRPr>
                    </a:p>
                  </a:txBody>
                  <a:tcPr marL="6384" marR="6384" marT="6384" marB="0" anchor="ctr"/>
                </a:tc>
                <a:tc>
                  <a:txBody>
                    <a:bodyPr/>
                    <a:lstStyle/>
                    <a:p>
                      <a:pPr algn="ctr" fontAlgn="ctr"/>
                      <a:r>
                        <a:rPr lang="pl-PL" sz="1000" u="none" strike="noStrike" dirty="0">
                          <a:effectLst/>
                        </a:rPr>
                        <a:t>TREŚĆ UWAGI</a:t>
                      </a:r>
                      <a:endParaRPr lang="pl-PL" sz="1000" b="1" i="0" u="none" strike="noStrike" dirty="0">
                        <a:solidFill>
                          <a:srgbClr val="000000"/>
                        </a:solidFill>
                        <a:effectLst/>
                        <a:latin typeface="Calibri" panose="020F0502020204030204" pitchFamily="34" charset="0"/>
                      </a:endParaRPr>
                    </a:p>
                  </a:txBody>
                  <a:tcPr marL="6384" marR="6384" marT="6384" marB="0" anchor="ctr"/>
                </a:tc>
                <a:tc>
                  <a:txBody>
                    <a:bodyPr/>
                    <a:lstStyle/>
                    <a:p>
                      <a:pPr algn="ctr" fontAlgn="ctr"/>
                      <a:r>
                        <a:rPr lang="pl-PL" sz="1000" b="0" i="0" u="none" strike="noStrike" dirty="0">
                          <a:solidFill>
                            <a:srgbClr val="000000"/>
                          </a:solidFill>
                          <a:effectLst/>
                          <a:latin typeface="Calibri" panose="020F0502020204030204" pitchFamily="34" charset="0"/>
                        </a:rPr>
                        <a:t>KLASYFIKACJA</a:t>
                      </a:r>
                    </a:p>
                  </a:txBody>
                  <a:tcPr marL="6384" marR="6384" marT="6384" marB="0" anchor="ctr"/>
                </a:tc>
                <a:extLst>
                  <a:ext uri="{0D108BD9-81ED-4DB2-BD59-A6C34878D82A}">
                    <a16:rowId xmlns:a16="http://schemas.microsoft.com/office/drawing/2014/main" val="1158154393"/>
                  </a:ext>
                </a:extLst>
              </a:tr>
              <a:tr h="602702">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algn="l" fontAlgn="ctr"/>
                      <a:r>
                        <a:rPr lang="pl-PL" sz="1000" b="0" i="0" u="none" strike="noStrike" dirty="0">
                          <a:solidFill>
                            <a:srgbClr val="000000"/>
                          </a:solidFill>
                          <a:effectLst/>
                          <a:latin typeface="Calibri" panose="020F0502020204030204" pitchFamily="34" charset="0"/>
                        </a:rPr>
                        <a:t>63</a:t>
                      </a:r>
                    </a:p>
                  </a:txBody>
                  <a:tcPr marL="6384" marR="6384" marT="6384" marB="0" anchor="ctr"/>
                </a:tc>
                <a:tc>
                  <a:txBody>
                    <a:bodyPr/>
                    <a:lstStyle/>
                    <a:p>
                      <a:pPr algn="l" fontAlgn="ctr"/>
                      <a:r>
                        <a:rPr lang="pl-PL" sz="1000" b="0" i="0" u="none" strike="noStrike" dirty="0">
                          <a:solidFill>
                            <a:srgbClr val="000000"/>
                          </a:solidFill>
                          <a:effectLst/>
                          <a:latin typeface="Calibri" panose="020F0502020204030204" pitchFamily="34" charset="0"/>
                        </a:rPr>
                        <a:t>Wydatki związane z klimatem w programie osiągnęły poziom 37 %, co uznaje się za pozytywne. CP 1 nie przyczynia się jednak w żaden sposób do klimatu, w związku z czym zaleca się jego uzupełnienie w odniesieniu do programu działań w dziedzinie klimatu, co powinno również prowadzić do zwiększenia wydatków na działania w dziedzinie klimatu poprzez wzmocnienie aspektów badań i rozwoju.</a:t>
                      </a:r>
                    </a:p>
                    <a:p>
                      <a:pPr algn="l" fontAlgn="ct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algn="ctr" fontAlgn="ctr"/>
                      <a:endParaRPr lang="pl-PL" sz="1000" b="1" i="0" u="none" strike="noStrike" dirty="0">
                        <a:solidFill>
                          <a:srgbClr val="FF0000"/>
                        </a:solidFill>
                        <a:effectLst/>
                        <a:latin typeface="Calibri" panose="020F0502020204030204" pitchFamily="34" charset="0"/>
                      </a:endParaRPr>
                    </a:p>
                  </a:txBody>
                  <a:tcPr marL="6384" marR="6384" marT="6384" marB="0" anchor="ctr">
                    <a:solidFill>
                      <a:srgbClr val="FF0000"/>
                    </a:solidFill>
                  </a:tcPr>
                </a:tc>
                <a:extLst>
                  <a:ext uri="{0D108BD9-81ED-4DB2-BD59-A6C34878D82A}">
                    <a16:rowId xmlns:a16="http://schemas.microsoft.com/office/drawing/2014/main" val="190954092"/>
                  </a:ext>
                </a:extLst>
              </a:tr>
              <a:tr h="304474">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algn="l" fontAlgn="ctr"/>
                      <a:r>
                        <a:rPr lang="pl-PL" sz="1000" b="0" i="0" u="none" strike="noStrike" dirty="0">
                          <a:solidFill>
                            <a:srgbClr val="000000"/>
                          </a:solidFill>
                          <a:effectLst/>
                          <a:latin typeface="Calibri" panose="020F0502020204030204" pitchFamily="34" charset="0"/>
                        </a:rPr>
                        <a:t>74</a:t>
                      </a:r>
                    </a:p>
                  </a:txBody>
                  <a:tcPr marL="6384" marR="6384" marT="6384" marB="0" anchor="ctr"/>
                </a:tc>
                <a:tc>
                  <a:txBody>
                    <a:bodyPr/>
                    <a:lstStyle/>
                    <a:p>
                      <a:pPr algn="l" fontAlgn="ctr"/>
                      <a:r>
                        <a:rPr lang="pl-PL" sz="1000" b="0" i="0" u="none" strike="noStrike" dirty="0">
                          <a:solidFill>
                            <a:srgbClr val="000000"/>
                          </a:solidFill>
                          <a:effectLst/>
                          <a:latin typeface="Calibri" panose="020F0502020204030204" pitchFamily="34" charset="0"/>
                        </a:rPr>
                        <a:t>Proponowane wskaźniki rezultatu nie są wystarczające dla tak wysokiej kwoty finansowania w ramach CS 1.1. Trybunał oczekuje co najmniej dwóch dodatkowych, istotnych wskaźników rezultatu. Zdecydowanie sugerujemy stosowanie RCR03 lub RCR04 i RCR05. </a:t>
                      </a:r>
                    </a:p>
                    <a:p>
                      <a:pPr algn="l" fontAlgn="ct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pl-PL" sz="1000" b="1" i="0" u="none" strike="noStrike" kern="1200" cap="none" spc="0" normalizeH="0" baseline="0" noProof="0" dirty="0">
                          <a:ln>
                            <a:noFill/>
                          </a:ln>
                          <a:solidFill>
                            <a:prstClr val="white"/>
                          </a:solidFill>
                          <a:effectLst/>
                          <a:uLnTx/>
                          <a:uFillTx/>
                          <a:latin typeface="+mn-lt"/>
                          <a:ea typeface="+mn-ea"/>
                          <a:cs typeface="+mn-cs"/>
                        </a:rPr>
                        <a:t>Wskaźniki</a:t>
                      </a:r>
                    </a:p>
                    <a:p>
                      <a:pPr algn="ctr" fontAlgn="ctr"/>
                      <a:endParaRPr lang="pl-PL" sz="1000" b="1" i="0" u="none" strike="noStrike" dirty="0">
                        <a:solidFill>
                          <a:srgbClr val="FF0000"/>
                        </a:solidFill>
                        <a:effectLst/>
                        <a:latin typeface="Calibri" panose="020F0502020204030204" pitchFamily="34" charset="0"/>
                      </a:endParaRPr>
                    </a:p>
                  </a:txBody>
                  <a:tcPr marL="6384" marR="6384" marT="6384" marB="0" anchor="ctr">
                    <a:solidFill>
                      <a:srgbClr val="FF0000"/>
                    </a:solidFill>
                  </a:tcPr>
                </a:tc>
                <a:extLst>
                  <a:ext uri="{0D108BD9-81ED-4DB2-BD59-A6C34878D82A}">
                    <a16:rowId xmlns:a16="http://schemas.microsoft.com/office/drawing/2014/main" val="463723154"/>
                  </a:ext>
                </a:extLst>
              </a:tr>
              <a:tr h="751816">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algn="l" fontAlgn="ctr"/>
                      <a:r>
                        <a:rPr lang="pl-PL" sz="1000" b="0" i="0" u="none" strike="noStrike" dirty="0">
                          <a:solidFill>
                            <a:srgbClr val="000000"/>
                          </a:solidFill>
                          <a:effectLst/>
                          <a:latin typeface="Calibri" panose="020F0502020204030204" pitchFamily="34" charset="0"/>
                        </a:rPr>
                        <a:t>77</a:t>
                      </a:r>
                    </a:p>
                  </a:txBody>
                  <a:tcPr marL="6384" marR="6384" marT="6384" marB="0" anchor="ctr"/>
                </a:tc>
                <a:tc>
                  <a:txBody>
                    <a:bodyPr/>
                    <a:lstStyle/>
                    <a:p>
                      <a:pPr algn="l" fontAlgn="ctr"/>
                      <a:r>
                        <a:rPr lang="pl-PL" sz="1000" b="0" i="0" u="none" strike="noStrike" dirty="0">
                          <a:solidFill>
                            <a:srgbClr val="000000"/>
                          </a:solidFill>
                          <a:effectLst/>
                          <a:latin typeface="Calibri" panose="020F0502020204030204" pitchFamily="34" charset="0"/>
                        </a:rPr>
                        <a:t>Podział budżetu jest wystarczająco jasny. Aby odzwierciedlić transfer technologii, można by dodać następujące kategorie interwencji:</a:t>
                      </a:r>
                    </a:p>
                    <a:p>
                      <a:pPr marL="228600" indent="-228600" algn="l" fontAlgn="ctr">
                        <a:buAutoNum type="alphaLcPeriod"/>
                      </a:pPr>
                      <a:r>
                        <a:rPr lang="pl-PL" sz="1000" b="0" i="0" u="none" strike="noStrike" dirty="0">
                          <a:solidFill>
                            <a:srgbClr val="000000"/>
                          </a:solidFill>
                          <a:effectLst/>
                          <a:latin typeface="Calibri" panose="020F0502020204030204" pitchFamily="34" charset="0"/>
                        </a:rPr>
                        <a:t>028. Transfer technologii i współpraca między przedsiębiorstwami, ośrodkami badań naukowych i sektorem szkolnictwa wyższego</a:t>
                      </a:r>
                    </a:p>
                    <a:p>
                      <a:pPr marL="228600" indent="-228600" algn="l" fontAlgn="ctr">
                        <a:buAutoNum type="alphaLcPeriod"/>
                      </a:pPr>
                      <a:r>
                        <a:rPr lang="pl-PL" sz="1000" b="0" i="0" u="none" strike="noStrike" dirty="0">
                          <a:solidFill>
                            <a:srgbClr val="000000"/>
                          </a:solidFill>
                          <a:effectLst/>
                          <a:latin typeface="Calibri" panose="020F0502020204030204" pitchFamily="34" charset="0"/>
                        </a:rPr>
                        <a:t>029. Procesy badań naukowych i innowacji, transfer technologii i współpraca między przedsiębiorstwami, ośrodkami badawczymi i uniwersytetami koncentrująca się na gospodarce niskoemisyjnej, odporności i przystosowywaniu się do zmiany klimatu</a:t>
                      </a:r>
                    </a:p>
                    <a:p>
                      <a:pPr marL="0" indent="0" algn="l" fontAlgn="ctr">
                        <a:buNone/>
                      </a:pP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algn="ctr" fontAlgn="ctr"/>
                      <a:endParaRPr lang="pl-PL" sz="1000" b="1" i="0" u="none" strike="noStrike" dirty="0">
                        <a:solidFill>
                          <a:srgbClr val="FF0000"/>
                        </a:solidFill>
                        <a:effectLst/>
                        <a:latin typeface="Calibri" panose="020F0502020204030204" pitchFamily="34" charset="0"/>
                      </a:endParaRPr>
                    </a:p>
                  </a:txBody>
                  <a:tcPr marL="6384" marR="6384" marT="6384" marB="0" anchor="ctr">
                    <a:solidFill>
                      <a:srgbClr val="FF0000"/>
                    </a:solidFill>
                  </a:tcPr>
                </a:tc>
                <a:extLst>
                  <a:ext uri="{0D108BD9-81ED-4DB2-BD59-A6C34878D82A}">
                    <a16:rowId xmlns:a16="http://schemas.microsoft.com/office/drawing/2014/main" val="271557931"/>
                  </a:ext>
                </a:extLst>
              </a:tr>
              <a:tr h="1199159">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algn="l" fontAlgn="ctr"/>
                      <a:r>
                        <a:rPr lang="pl-PL" sz="1000" b="0" i="0" u="none" strike="noStrike" dirty="0">
                          <a:solidFill>
                            <a:srgbClr val="000000"/>
                          </a:solidFill>
                          <a:effectLst/>
                          <a:latin typeface="Calibri" panose="020F0502020204030204" pitchFamily="34" charset="0"/>
                        </a:rPr>
                        <a:t>78</a:t>
                      </a:r>
                    </a:p>
                  </a:txBody>
                  <a:tcPr marL="6384" marR="6384" marT="6384" marB="0" anchor="ctr"/>
                </a:tc>
                <a:tc>
                  <a:txBody>
                    <a:bodyPr/>
                    <a:lstStyle/>
                    <a:p>
                      <a:pPr algn="l" fontAlgn="ctr"/>
                      <a:r>
                        <a:rPr lang="pl-PL" sz="1000" b="0" i="0" u="none" strike="noStrike" dirty="0">
                          <a:solidFill>
                            <a:srgbClr val="000000"/>
                          </a:solidFill>
                          <a:effectLst/>
                          <a:latin typeface="Calibri" panose="020F0502020204030204" pitchFamily="34" charset="0"/>
                        </a:rPr>
                        <a:t>Krajowy plan w dziedzinie energii i klimatu przewiduje wsparcie dla działań w zakresie badań, rozwoju i innowacji, tj. w dziedzinie wysoce wydajnych, niskoemisyjnych, elastycznych i zintegrowanych systemów wytwarzania, magazynowania, </a:t>
                      </a:r>
                      <a:r>
                        <a:rPr lang="pl-PL" sz="1000" b="0" i="0" u="none" strike="noStrike" dirty="0" err="1">
                          <a:solidFill>
                            <a:srgbClr val="000000"/>
                          </a:solidFill>
                          <a:effectLst/>
                          <a:latin typeface="Calibri" panose="020F0502020204030204" pitchFamily="34" charset="0"/>
                        </a:rPr>
                        <a:t>przesyłu</a:t>
                      </a:r>
                      <a:r>
                        <a:rPr lang="pl-PL" sz="1000" b="0" i="0" u="none" strike="noStrike" dirty="0">
                          <a:solidFill>
                            <a:srgbClr val="000000"/>
                          </a:solidFill>
                          <a:effectLst/>
                          <a:latin typeface="Calibri" panose="020F0502020204030204" pitchFamily="34" charset="0"/>
                        </a:rPr>
                        <a:t> i dystrybucji energii, a także badań nad czystymi technologiami węglowymi. Ponadto strategia innowacji Dolny Śląsk 2030 przewiduje wsparcie transformacji procesów przemysłowych w kierunku gospodarki o obiegu zamkniętym i podkreśla potrzebę wzmocnienia już istniejącej przewagi konkurencyjnej regionu w oparciu o nowoczesny przemysł i potencjał badawczo-rozwojowy ośrodków badawczych. Zapewni również zgodność programu z krajowym planem w dziedzinie energii i klimatu, w którym zaleca się kontynuację działań w zakresie badań, rozwoju i innowacji na rzecz wysoce wydajnych i niskoemisyjnych systemów energetycznych. Proszę dodać IF29: „Procesy badawcze i innowacyjne, transfer technologii i współpraca między przedsiębiorstwami, ośrodkami badawczymi i uniwersytetami, koncentrujące się na gospodarce niskoemisyjnej, odporności i przystosowywaniu się do zmiany klimatu” oraz IF30: „Procesy badawcze i innowacyjne, transfer technologii i współpraca między przedsiębiorstwami, ze szczególnym uwzględnieniem gospodarki o obiegu zamkniętym”.</a:t>
                      </a:r>
                    </a:p>
                  </a:txBody>
                  <a:tcPr marL="6384" marR="6384" marT="6384" marB="0" anchor="ctr"/>
                </a:tc>
                <a:tc>
                  <a:txBody>
                    <a:bodyPr/>
                    <a:lstStyle/>
                    <a:p>
                      <a:pPr algn="ctr" fontAlgn="ctr"/>
                      <a:endParaRPr lang="pl-PL" sz="1000" b="1" i="0" u="none" strike="noStrike" dirty="0">
                        <a:solidFill>
                          <a:srgbClr val="FF0000"/>
                        </a:solidFill>
                        <a:effectLst/>
                        <a:latin typeface="Calibri" panose="020F0502020204030204" pitchFamily="34" charset="0"/>
                      </a:endParaRPr>
                    </a:p>
                  </a:txBody>
                  <a:tcPr marL="6384" marR="6384" marT="6384" marB="0" anchor="ctr">
                    <a:solidFill>
                      <a:srgbClr val="FF0000"/>
                    </a:solidFill>
                  </a:tcPr>
                </a:tc>
                <a:extLst>
                  <a:ext uri="{0D108BD9-81ED-4DB2-BD59-A6C34878D82A}">
                    <a16:rowId xmlns:a16="http://schemas.microsoft.com/office/drawing/2014/main" val="2712905254"/>
                  </a:ext>
                </a:extLst>
              </a:tr>
              <a:tr h="304474">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algn="l" fontAlgn="ctr"/>
                      <a:r>
                        <a:rPr lang="pl-PL" sz="1000" b="0" i="0" u="none" strike="noStrike" dirty="0">
                          <a:solidFill>
                            <a:srgbClr val="000000"/>
                          </a:solidFill>
                          <a:effectLst/>
                          <a:latin typeface="Calibri" panose="020F0502020204030204" pitchFamily="34" charset="0"/>
                        </a:rPr>
                        <a:t>103</a:t>
                      </a:r>
                    </a:p>
                  </a:txBody>
                  <a:tcPr marL="6384" marR="6384" marT="6384" marB="0" anchor="ctr"/>
                </a:tc>
                <a:tc>
                  <a:txBody>
                    <a:bodyPr/>
                    <a:lstStyle/>
                    <a:p>
                      <a:pPr algn="l" fontAlgn="ctr"/>
                      <a:r>
                        <a:rPr lang="pl-PL" sz="1000" b="0" i="0" u="none" strike="noStrike" dirty="0">
                          <a:solidFill>
                            <a:srgbClr val="000000"/>
                          </a:solidFill>
                          <a:effectLst/>
                          <a:latin typeface="Calibri" panose="020F0502020204030204" pitchFamily="34" charset="0"/>
                        </a:rPr>
                        <a:t>Tabela 4 na s. 49 powinna obejmować zarówno działania ukierunkowane na CS1.3, jak i CS1.2. IZ proszona jest o skorygowanie.</a:t>
                      </a:r>
                    </a:p>
                    <a:p>
                      <a:pPr algn="l" fontAlgn="ct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algn="ctr" fontAlgn="ctr"/>
                      <a:endParaRPr lang="pl-PL" sz="1000" b="1" i="0" u="none" strike="noStrike" dirty="0">
                        <a:solidFill>
                          <a:srgbClr val="FF0000"/>
                        </a:solidFill>
                        <a:effectLst/>
                        <a:latin typeface="Calibri" panose="020F0502020204030204" pitchFamily="34" charset="0"/>
                      </a:endParaRPr>
                    </a:p>
                  </a:txBody>
                  <a:tcPr marL="6384" marR="6384" marT="6384" marB="0" anchor="ctr">
                    <a:solidFill>
                      <a:srgbClr val="FF0000"/>
                    </a:solidFill>
                  </a:tcPr>
                </a:tc>
                <a:extLst>
                  <a:ext uri="{0D108BD9-81ED-4DB2-BD59-A6C34878D82A}">
                    <a16:rowId xmlns:a16="http://schemas.microsoft.com/office/drawing/2014/main" val="3049312333"/>
                  </a:ext>
                </a:extLst>
              </a:tr>
            </a:tbl>
          </a:graphicData>
        </a:graphic>
      </p:graphicFrame>
    </p:spTree>
    <p:extLst>
      <p:ext uri="{BB962C8B-B14F-4D97-AF65-F5344CB8AC3E}">
        <p14:creationId xmlns:p14="http://schemas.microsoft.com/office/powerpoint/2010/main" val="3466783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sp>
        <p:nvSpPr>
          <p:cNvPr id="13" name="pole tekstowe 12">
            <a:extLst>
              <a:ext uri="{FF2B5EF4-FFF2-40B4-BE49-F238E27FC236}">
                <a16:creationId xmlns:a16="http://schemas.microsoft.com/office/drawing/2014/main" id="{9063BE34-8BBE-8CF6-F102-D65C95D33D05}"/>
              </a:ext>
            </a:extLst>
          </p:cNvPr>
          <p:cNvSpPr txBox="1"/>
          <p:nvPr/>
        </p:nvSpPr>
        <p:spPr>
          <a:xfrm>
            <a:off x="470647" y="82804"/>
            <a:ext cx="11250706" cy="461665"/>
          </a:xfrm>
          <a:prstGeom prst="rect">
            <a:avLst/>
          </a:prstGeom>
          <a:noFill/>
        </p:spPr>
        <p:txBody>
          <a:bodyPr wrap="square">
            <a:spAutoFit/>
          </a:bodyPr>
          <a:lstStyle/>
          <a:p>
            <a:pPr algn="ctr"/>
            <a:r>
              <a:rPr lang="pl-PL" sz="2400" dirty="0"/>
              <a:t>Najważniejsze uwagi w podziale na zakres tematyczny FEDS 2021- 2027</a:t>
            </a:r>
            <a:endParaRPr lang="pl-PL" b="1" dirty="0"/>
          </a:p>
        </p:txBody>
      </p:sp>
      <p:graphicFrame>
        <p:nvGraphicFramePr>
          <p:cNvPr id="4" name="Tabela 3">
            <a:extLst>
              <a:ext uri="{FF2B5EF4-FFF2-40B4-BE49-F238E27FC236}">
                <a16:creationId xmlns:a16="http://schemas.microsoft.com/office/drawing/2014/main" id="{7238414B-010A-17AD-B977-687E229BEBF3}"/>
              </a:ext>
            </a:extLst>
          </p:cNvPr>
          <p:cNvGraphicFramePr>
            <a:graphicFrameLocks noGrp="1"/>
          </p:cNvGraphicFramePr>
          <p:nvPr>
            <p:extLst>
              <p:ext uri="{D42A27DB-BD31-4B8C-83A1-F6EECF244321}">
                <p14:modId xmlns:p14="http://schemas.microsoft.com/office/powerpoint/2010/main" val="683083656"/>
              </p:ext>
            </p:extLst>
          </p:nvPr>
        </p:nvGraphicFramePr>
        <p:xfrm>
          <a:off x="470647" y="1040235"/>
          <a:ext cx="11250707" cy="5352810"/>
        </p:xfrm>
        <a:graphic>
          <a:graphicData uri="http://schemas.openxmlformats.org/drawingml/2006/table">
            <a:tbl>
              <a:tblPr>
                <a:tableStyleId>{5C22544A-7EE6-4342-B048-85BDC9FD1C3A}</a:tableStyleId>
              </a:tblPr>
              <a:tblGrid>
                <a:gridCol w="91415">
                  <a:extLst>
                    <a:ext uri="{9D8B030D-6E8A-4147-A177-3AD203B41FA5}">
                      <a16:colId xmlns:a16="http://schemas.microsoft.com/office/drawing/2014/main" val="2952386206"/>
                    </a:ext>
                  </a:extLst>
                </a:gridCol>
                <a:gridCol w="671120">
                  <a:extLst>
                    <a:ext uri="{9D8B030D-6E8A-4147-A177-3AD203B41FA5}">
                      <a16:colId xmlns:a16="http://schemas.microsoft.com/office/drawing/2014/main" val="4251402004"/>
                    </a:ext>
                  </a:extLst>
                </a:gridCol>
                <a:gridCol w="8905901">
                  <a:extLst>
                    <a:ext uri="{9D8B030D-6E8A-4147-A177-3AD203B41FA5}">
                      <a16:colId xmlns:a16="http://schemas.microsoft.com/office/drawing/2014/main" val="3654571822"/>
                    </a:ext>
                  </a:extLst>
                </a:gridCol>
                <a:gridCol w="1582271">
                  <a:extLst>
                    <a:ext uri="{9D8B030D-6E8A-4147-A177-3AD203B41FA5}">
                      <a16:colId xmlns:a16="http://schemas.microsoft.com/office/drawing/2014/main" val="86273116"/>
                    </a:ext>
                  </a:extLst>
                </a:gridCol>
              </a:tblGrid>
              <a:tr h="73005">
                <a:tc gridSpan="4">
                  <a:txBody>
                    <a:bodyPr/>
                    <a:lstStyle/>
                    <a:p>
                      <a:pPr algn="ctr" fontAlgn="ctr"/>
                      <a:r>
                        <a:rPr lang="pl-PL" sz="1000" b="1" u="none" strike="noStrike" dirty="0">
                          <a:effectLst/>
                          <a:highlight>
                            <a:srgbClr val="FFFF00"/>
                          </a:highlight>
                        </a:rPr>
                        <a:t>Transport</a:t>
                      </a:r>
                      <a:endParaRPr lang="pl-PL" sz="1000" b="1" i="0" u="none" strike="noStrike" dirty="0">
                        <a:solidFill>
                          <a:srgbClr val="000000"/>
                        </a:solidFill>
                        <a:effectLst/>
                        <a:highlight>
                          <a:srgbClr val="FFFF00"/>
                        </a:highlight>
                        <a:latin typeface="Calibri" panose="020F0502020204030204" pitchFamily="34" charset="0"/>
                      </a:endParaRPr>
                    </a:p>
                  </a:txBody>
                  <a:tcPr marL="3762" marR="3762" marT="3762" marB="0" anchor="ct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2126469604"/>
                  </a:ext>
                </a:extLst>
              </a:tr>
              <a:tr h="140932">
                <a:tc>
                  <a:txBody>
                    <a:bodyPr/>
                    <a:lstStyle/>
                    <a:p>
                      <a:pPr algn="ctr" fontAlgn="ctr"/>
                      <a:endParaRPr lang="pl-PL" sz="1000" b="1"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u="none" strike="noStrike">
                          <a:effectLst/>
                        </a:rPr>
                        <a:t>nr uwagi</a:t>
                      </a:r>
                      <a:endParaRPr lang="pl-PL" sz="1000" b="1" i="0" u="none" strike="noStrike">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u="none" strike="noStrike" dirty="0">
                          <a:effectLst/>
                        </a:rPr>
                        <a:t>TREŚĆ UWAGI</a:t>
                      </a:r>
                      <a:endParaRPr lang="pl-PL" sz="1000" b="1"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u="none" strike="noStrike" dirty="0">
                          <a:effectLst/>
                        </a:rPr>
                        <a:t>KLASYFIKACJA</a:t>
                      </a:r>
                    </a:p>
                  </a:txBody>
                  <a:tcPr marL="3762" marR="3762" marT="3762" marB="0" anchor="ctr"/>
                </a:tc>
                <a:extLst>
                  <a:ext uri="{0D108BD9-81ED-4DB2-BD59-A6C34878D82A}">
                    <a16:rowId xmlns:a16="http://schemas.microsoft.com/office/drawing/2014/main" val="723023109"/>
                  </a:ext>
                </a:extLst>
              </a:tr>
              <a:tr h="281864">
                <a:tc>
                  <a:txBody>
                    <a:bodyPr/>
                    <a:lstStyle/>
                    <a:p>
                      <a:pPr algn="ctr" fontAlgn="ctr"/>
                      <a:endParaRPr lang="pl-PL" sz="10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u="none" strike="noStrike" dirty="0">
                          <a:effectLst/>
                        </a:rPr>
                        <a:t>181</a:t>
                      </a:r>
                      <a:endParaRPr lang="pl-PL" sz="10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l" fontAlgn="ctr"/>
                      <a:r>
                        <a:rPr lang="pl-PL" sz="1000" u="none" strike="noStrike" dirty="0">
                          <a:effectLst/>
                        </a:rPr>
                        <a:t>1.      [Podział przydziałów dla sektorów transportu] Zgodnie z art. 23 ust. 1 rozporządzenia 2021/1060 przy ocenie programów Komisja uwzględnia odpowiednie zalecenia dla poszczególnych krajów. Zgodnie z zaleceniami dla poszczególnych krajów na 2020 r. inwestycje powinny koncentrować się na transformacji ekologicznej i cyfrowej, w szczególności na (...) zrównoważonym transporcie. Chociaż większość środków proponowanych obecnie w sektorze transportu jest przeznaczona na zrównoważony transport (58 %), to jednak udział środków przeznaczonych na drogi i czyste środki transportu jest dość równy i trudno jest uznać, że inwestycje w proponowanym programie „skoncentrują się” na zrównoważonych rodzajach transportu. W związku z powyższym proszę zmienić proponowane proporcje przydziałów środków na transport, tak aby zrównoważony transport (tj. zrównoważona mobilność w miastach, kolej, niskoemisyjny publiczny transport na obszarach wiejskich, mobilność piesza i rowerowa, paliwa </a:t>
                      </a:r>
                      <a:r>
                        <a:rPr lang="pl-PL" sz="1000" u="none" strike="noStrike" dirty="0" err="1">
                          <a:effectLst/>
                        </a:rPr>
                        <a:t>bezemisyjne</a:t>
                      </a:r>
                      <a:r>
                        <a:rPr lang="pl-PL" sz="1000" u="none" strike="noStrike" dirty="0">
                          <a:effectLst/>
                        </a:rPr>
                        <a:t>) stanowił bezwzględną większość przydziału dla sektora transportu.</a:t>
                      </a:r>
                    </a:p>
                    <a:p>
                      <a:pPr algn="ctr" fontAlgn="ctr"/>
                      <a:endParaRPr lang="pl-PL" sz="10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endParaRPr lang="pl-PL" sz="1000" b="1" i="0" u="none" strike="noStrike" kern="1200" dirty="0">
                        <a:solidFill>
                          <a:srgbClr val="00B050"/>
                        </a:solidFill>
                        <a:effectLst/>
                        <a:latin typeface="Calibri" panose="020F0502020204030204" pitchFamily="34" charset="0"/>
                        <a:ea typeface="+mn-ea"/>
                        <a:cs typeface="+mn-cs"/>
                      </a:endParaRPr>
                    </a:p>
                  </a:txBody>
                  <a:tcPr marL="3762" marR="3762" marT="3762" marB="0" anchor="ctr">
                    <a:solidFill>
                      <a:srgbClr val="00B050"/>
                    </a:solidFill>
                  </a:tcPr>
                </a:tc>
                <a:extLst>
                  <a:ext uri="{0D108BD9-81ED-4DB2-BD59-A6C34878D82A}">
                    <a16:rowId xmlns:a16="http://schemas.microsoft.com/office/drawing/2014/main" val="3460412736"/>
                  </a:ext>
                </a:extLst>
              </a:tr>
              <a:tr h="281864">
                <a:tc>
                  <a:txBody>
                    <a:bodyPr/>
                    <a:lstStyle/>
                    <a:p>
                      <a:pPr algn="ctr" fontAlgn="ctr"/>
                      <a:endParaRPr lang="pl-PL" sz="10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b="0" i="0" u="none" strike="noStrike" dirty="0">
                          <a:solidFill>
                            <a:srgbClr val="000000"/>
                          </a:solidFill>
                          <a:effectLst/>
                          <a:latin typeface="Calibri" panose="020F0502020204030204" pitchFamily="34" charset="0"/>
                        </a:rPr>
                        <a:t>187</a:t>
                      </a:r>
                    </a:p>
                  </a:txBody>
                  <a:tcPr marL="3762" marR="3762" marT="3762" marB="0" anchor="ctr"/>
                </a:tc>
                <a:tc>
                  <a:txBody>
                    <a:bodyPr/>
                    <a:lstStyle/>
                    <a:p>
                      <a:pPr algn="l" fontAlgn="ctr"/>
                      <a:r>
                        <a:rPr lang="pl-PL" sz="1000" b="0" i="0" u="none" strike="noStrike" dirty="0">
                          <a:solidFill>
                            <a:srgbClr val="000000"/>
                          </a:solidFill>
                          <a:effectLst/>
                          <a:latin typeface="Calibri" panose="020F0502020204030204" pitchFamily="34" charset="0"/>
                        </a:rPr>
                        <a:t>[</a:t>
                      </a:r>
                      <a:r>
                        <a:rPr lang="pl-PL" sz="1000" b="0" i="0" u="none" strike="noStrike" dirty="0" err="1">
                          <a:solidFill>
                            <a:srgbClr val="000000"/>
                          </a:solidFill>
                          <a:effectLst/>
                          <a:latin typeface="Calibri" panose="020F0502020204030204" pitchFamily="34" charset="0"/>
                        </a:rPr>
                        <a:t>Retention</a:t>
                      </a:r>
                      <a:r>
                        <a:rPr lang="pl-PL" sz="1000" b="0" i="0" u="none" strike="noStrike" dirty="0">
                          <a:solidFill>
                            <a:srgbClr val="000000"/>
                          </a:solidFill>
                          <a:effectLst/>
                          <a:latin typeface="Calibri" panose="020F0502020204030204" pitchFamily="34" charset="0"/>
                        </a:rPr>
                        <a:t> and </a:t>
                      </a:r>
                      <a:r>
                        <a:rPr lang="pl-PL" sz="1000" b="0" i="0" u="none" strike="noStrike" dirty="0" err="1">
                          <a:solidFill>
                            <a:srgbClr val="000000"/>
                          </a:solidFill>
                          <a:effectLst/>
                          <a:latin typeface="Calibri" panose="020F0502020204030204" pitchFamily="34" charset="0"/>
                        </a:rPr>
                        <a:t>water</a:t>
                      </a:r>
                      <a:r>
                        <a:rPr lang="pl-PL" sz="1000" b="0" i="0" u="none" strike="noStrike" dirty="0">
                          <a:solidFill>
                            <a:srgbClr val="000000"/>
                          </a:solidFill>
                          <a:effectLst/>
                          <a:latin typeface="Calibri" panose="020F0502020204030204" pitchFamily="34" charset="0"/>
                        </a:rPr>
                        <a:t> </a:t>
                      </a:r>
                      <a:r>
                        <a:rPr lang="pl-PL" sz="1000" b="0" i="0" u="none" strike="noStrike" dirty="0" err="1">
                          <a:solidFill>
                            <a:srgbClr val="000000"/>
                          </a:solidFill>
                          <a:effectLst/>
                          <a:latin typeface="Calibri" panose="020F0502020204030204" pitchFamily="34" charset="0"/>
                        </a:rPr>
                        <a:t>treatment</a:t>
                      </a:r>
                      <a:r>
                        <a:rPr lang="pl-PL" sz="1000" b="0" i="0" u="none" strike="noStrike" dirty="0">
                          <a:solidFill>
                            <a:srgbClr val="000000"/>
                          </a:solidFill>
                          <a:effectLst/>
                          <a:latin typeface="Calibri" panose="020F0502020204030204" pitchFamily="34" charset="0"/>
                        </a:rPr>
                        <a:t>] Jak określono w SO 3.2, infrastruktura transportowa wspierana w ramach niniejszego pisemnego zgłoszenia zastrzeżeń powinna być odporna na zmianę klimatu. W związku z tym proszę zawrzeć w programie wyraźne odniesienie do potrzeb w zakresie przystosowania się do zmiany klimatu. W szczególności proszę uwzględnić w programie następujący przepis:</a:t>
                      </a:r>
                    </a:p>
                    <a:p>
                      <a:pPr algn="l" fontAlgn="ctr"/>
                      <a:r>
                        <a:rPr lang="pl-PL" sz="1000" b="0" i="0" u="none" strike="noStrike" dirty="0">
                          <a:solidFill>
                            <a:srgbClr val="000000"/>
                          </a:solidFill>
                          <a:effectLst/>
                          <a:latin typeface="Calibri" panose="020F0502020204030204" pitchFamily="34" charset="0"/>
                        </a:rPr>
                        <a:t>PL: TAM zajmowany przez pryzmat dozorowania, subskrypcja w zakresie infrastruktury </a:t>
                      </a:r>
                      <a:r>
                        <a:rPr lang="pl-PL" sz="1000" b="0" i="0" u="none" strike="noStrike" dirty="0" err="1">
                          <a:solidFill>
                            <a:srgbClr val="000000"/>
                          </a:solidFill>
                          <a:effectLst/>
                          <a:latin typeface="Calibri" panose="020F0502020204030204" pitchFamily="34" charset="0"/>
                        </a:rPr>
                        <a:t>infrastruktury</a:t>
                      </a:r>
                      <a:r>
                        <a:rPr lang="pl-PL" sz="1000" b="0" i="0" u="none" strike="noStrike" dirty="0">
                          <a:solidFill>
                            <a:srgbClr val="000000"/>
                          </a:solidFill>
                          <a:effectLst/>
                          <a:latin typeface="Calibri" panose="020F0502020204030204" pitchFamily="34" charset="0"/>
                        </a:rPr>
                        <a:t> opadowej i podczyszczania wód opadowych.</a:t>
                      </a:r>
                    </a:p>
                    <a:p>
                      <a:pPr algn="l" fontAlgn="ctr"/>
                      <a:r>
                        <a:rPr lang="pl-PL" sz="1000" b="0" i="0" u="none" strike="noStrike" dirty="0">
                          <a:solidFill>
                            <a:srgbClr val="000000"/>
                          </a:solidFill>
                          <a:effectLst/>
                          <a:latin typeface="Calibri" panose="020F0502020204030204" pitchFamily="34" charset="0"/>
                        </a:rPr>
                        <a:t>EN: Jeżeli jest to technicznie możliwe, projekty w zakresie infrastruktury drogowej obejmują elementy zapewniające retencję i oczyszczanie wód opadowych poprzez wykorzystanie zielonej i niebieskiej infrastruktury oraz rozwiązań opartych na zasobach przyrody.</a:t>
                      </a:r>
                    </a:p>
                    <a:p>
                      <a:pPr algn="l" fontAlgn="ctr"/>
                      <a:endParaRPr lang="pl-PL" sz="10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endParaRPr lang="pl-PL" sz="1000" b="1" i="0" u="none" strike="noStrike" kern="1200" dirty="0">
                        <a:solidFill>
                          <a:srgbClr val="00B050"/>
                        </a:solidFill>
                        <a:effectLst/>
                        <a:latin typeface="Calibri" panose="020F0502020204030204" pitchFamily="34" charset="0"/>
                        <a:ea typeface="+mn-ea"/>
                        <a:cs typeface="+mn-cs"/>
                      </a:endParaRPr>
                    </a:p>
                  </a:txBody>
                  <a:tcPr marL="3762" marR="3762" marT="3762" marB="0" anchor="ctr">
                    <a:solidFill>
                      <a:srgbClr val="00B050"/>
                    </a:solidFill>
                  </a:tcPr>
                </a:tc>
                <a:extLst>
                  <a:ext uri="{0D108BD9-81ED-4DB2-BD59-A6C34878D82A}">
                    <a16:rowId xmlns:a16="http://schemas.microsoft.com/office/drawing/2014/main" val="2240801296"/>
                  </a:ext>
                </a:extLst>
              </a:tr>
              <a:tr h="422795">
                <a:tc>
                  <a:txBody>
                    <a:bodyPr/>
                    <a:lstStyle/>
                    <a:p>
                      <a:pPr algn="ctr" fontAlgn="ctr"/>
                      <a:endParaRPr lang="pl-PL" sz="1000" b="1"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b="0" i="0" u="none" strike="noStrike" dirty="0">
                          <a:solidFill>
                            <a:srgbClr val="000000"/>
                          </a:solidFill>
                          <a:effectLst/>
                          <a:latin typeface="Calibri" panose="020F0502020204030204" pitchFamily="34" charset="0"/>
                        </a:rPr>
                        <a:t>182</a:t>
                      </a:r>
                    </a:p>
                  </a:txBody>
                  <a:tcPr marL="3762" marR="3762" marT="3762" marB="0" anchor="ctr"/>
                </a:tc>
                <a:tc>
                  <a:txBody>
                    <a:bodyPr/>
                    <a:lstStyle/>
                    <a:p>
                      <a:pPr algn="l" fontAlgn="ctr"/>
                      <a:r>
                        <a:rPr lang="pl-PL" sz="1000" u="none" strike="noStrike" dirty="0">
                          <a:effectLst/>
                        </a:rPr>
                        <a:t>[Dokumenty dotyczące planowania transportu] Zgodnie z rozporządzeniem 2021/1058 wsparcie w ramach CS 3.2 powinno być ukierunkowane na rozwój mobilności, która jest „zrównoważona, odporna na zmianę klimatu, inteligentna i intermodalna”. Osiągnięcie płynnej multimodalności będzie wymagało zaprojektowania architektury systemu transportowego jako połączenia połączeń uzupełniających w celu stworzenia zintegrowanych usług transportowych świadczonych z wykorzystaniem różnych środków transportu. Osiągnięcie takiego poziomu integracji multimodalnej nie będzie możliwe na etapie przygotowywania indywidualnego projektu, ale może zostać osiągnięte poprzez planowanie multimodalne na poziomie strategicznym. Z tego powodu proszę przewidzieć w programie wymóg, aby wszystkie inwestycje w infrastrukturę transportową (nie tylko projekty drogowe) zostały włączone do regionalnego planu transportu lub odpowiedniego dokumentu planowania transportu na szczeblu lokalnym (ponieważ regionalny plan transportu nie musi obejmować inwestycji na szczeblu lokalnym). Ponadto w przypadku inwestycji realizowanych na obszarach miejskich projekty powinny być również zgodne z odpowiednim SUMP lub innym dokumentem dotyczącym planowania mobilności miejskiej obejmującym ten obszar. Zapewni to pełną koordynację i komplementarność działań wspieranych w ramach SO 2.8 i 3.2 oraz zapobiegnie sytuacjom, w których osiągnięcie celów SUMP jest zagrożone np. przez nieskoordynowane projekty drogowe. W perspektywie na lata 2014–2020 do wsparcia UE wybrano niektóre wzajemnie sprzeczne inwestycje. W związku z tym proponujemy włączenie do programu następującego przepisu:</a:t>
                      </a:r>
                    </a:p>
                    <a:p>
                      <a:pPr algn="l" fontAlgn="ctr"/>
                      <a:r>
                        <a:rPr lang="pl-PL" sz="1000" u="none" strike="noStrike" dirty="0">
                          <a:effectLst/>
                        </a:rPr>
                        <a:t>PL: Wszystkie Inwestycje w zapleczu transportowym, subwencje w ramach niniejszego celu wojennego z Regionalnego Planu Transportowego lub „Dotyczący planowania transportu na poziomie lokalnym”. W przypadku inwestycji </a:t>
                      </a:r>
                      <a:r>
                        <a:rPr lang="pl-PL" sz="1000" u="none" strike="noStrike" dirty="0" err="1">
                          <a:effectLst/>
                        </a:rPr>
                        <a:t>inwestycji</a:t>
                      </a:r>
                      <a:r>
                        <a:rPr lang="pl-PL" sz="1000" u="none" strike="noStrike" dirty="0">
                          <a:effectLst/>
                        </a:rPr>
                        <a:t> na rzecz Miejskich, Inwestycje te będąc konsumpcją z właściwymi Planami Zrównoważonej Mobilności Miejskiej, a jeśli </a:t>
                      </a:r>
                      <a:r>
                        <a:rPr lang="pl-PL" sz="1000" u="none" strike="noStrike" dirty="0" err="1">
                          <a:effectLst/>
                        </a:rPr>
                        <a:t>niemiecknie</a:t>
                      </a:r>
                      <a:r>
                        <a:rPr lang="pl-PL" sz="1000" u="none" strike="noStrike" dirty="0">
                          <a:effectLst/>
                        </a:rPr>
                        <a:t> 1 mln – </a:t>
                      </a:r>
                      <a:r>
                        <a:rPr lang="pl-PL" sz="1000" u="none" strike="noStrike" dirty="0" err="1">
                          <a:effectLst/>
                        </a:rPr>
                        <a:t>zin</a:t>
                      </a:r>
                      <a:r>
                        <a:rPr lang="pl-PL" sz="1000" u="none" strike="noStrike" dirty="0">
                          <a:effectLst/>
                        </a:rPr>
                        <a:t> 31 – z innymi właściwymi dokumentami planowania Mobilności Miejskiej.</a:t>
                      </a:r>
                    </a:p>
                    <a:p>
                      <a:pPr algn="l" fontAlgn="ctr"/>
                      <a:r>
                        <a:rPr lang="pl-PL" sz="1000" u="none" strike="noStrike" dirty="0">
                          <a:effectLst/>
                        </a:rPr>
                        <a:t>EN: Wszystkie inwestycje w infrastrukturę transportową wspierane w ramach tego celu szczegółowego będą musiały opierać się na regionalnym planie transportu lub odpowiednim dokumencie planowania transportu na szczeblu lokalnym. Inwestycje na obszarach miejskich będą musiały być zgodne z odpowiednimi planami zrównoważonej mobilności miejskiej lub, jeżeli nie są wymagane, z innymi odpowiednimi dokumentami dotyczącymi planowania mobilności w miastach.</a:t>
                      </a:r>
                    </a:p>
                    <a:p>
                      <a:pPr algn="ctr" fontAlgn="ctr"/>
                      <a:endParaRPr lang="pl-PL" sz="10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endParaRPr lang="pl-PL" sz="1000" b="1" i="0" u="none" strike="noStrike" dirty="0">
                        <a:solidFill>
                          <a:srgbClr val="00B050"/>
                        </a:solidFill>
                        <a:effectLst/>
                        <a:latin typeface="Calibri" panose="020F0502020204030204" pitchFamily="34" charset="0"/>
                      </a:endParaRPr>
                    </a:p>
                  </a:txBody>
                  <a:tcPr marL="3762" marR="3762" marT="3762" marB="0" anchor="ctr">
                    <a:solidFill>
                      <a:srgbClr val="00B050"/>
                    </a:solidFill>
                  </a:tcPr>
                </a:tc>
                <a:extLst>
                  <a:ext uri="{0D108BD9-81ED-4DB2-BD59-A6C34878D82A}">
                    <a16:rowId xmlns:a16="http://schemas.microsoft.com/office/drawing/2014/main" val="3591842122"/>
                  </a:ext>
                </a:extLst>
              </a:tr>
            </a:tbl>
          </a:graphicData>
        </a:graphic>
      </p:graphicFrame>
    </p:spTree>
    <p:extLst>
      <p:ext uri="{BB962C8B-B14F-4D97-AF65-F5344CB8AC3E}">
        <p14:creationId xmlns:p14="http://schemas.microsoft.com/office/powerpoint/2010/main" val="2933887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sp>
        <p:nvSpPr>
          <p:cNvPr id="13" name="pole tekstowe 12">
            <a:extLst>
              <a:ext uri="{FF2B5EF4-FFF2-40B4-BE49-F238E27FC236}">
                <a16:creationId xmlns:a16="http://schemas.microsoft.com/office/drawing/2014/main" id="{9063BE34-8BBE-8CF6-F102-D65C95D33D05}"/>
              </a:ext>
            </a:extLst>
          </p:cNvPr>
          <p:cNvSpPr txBox="1"/>
          <p:nvPr/>
        </p:nvSpPr>
        <p:spPr>
          <a:xfrm>
            <a:off x="470647" y="82804"/>
            <a:ext cx="11250706" cy="461665"/>
          </a:xfrm>
          <a:prstGeom prst="rect">
            <a:avLst/>
          </a:prstGeom>
          <a:noFill/>
        </p:spPr>
        <p:txBody>
          <a:bodyPr wrap="square">
            <a:spAutoFit/>
          </a:bodyPr>
          <a:lstStyle/>
          <a:p>
            <a:pPr algn="ctr"/>
            <a:r>
              <a:rPr lang="pl-PL" sz="2400" dirty="0"/>
              <a:t>Najważniejsze uwagi w podziale na zakres tematyczny FEDS 2021- 2027</a:t>
            </a:r>
            <a:endParaRPr lang="pl-PL" b="1" dirty="0"/>
          </a:p>
        </p:txBody>
      </p:sp>
      <p:graphicFrame>
        <p:nvGraphicFramePr>
          <p:cNvPr id="4" name="Tabela 3">
            <a:extLst>
              <a:ext uri="{FF2B5EF4-FFF2-40B4-BE49-F238E27FC236}">
                <a16:creationId xmlns:a16="http://schemas.microsoft.com/office/drawing/2014/main" id="{7238414B-010A-17AD-B977-687E229BEBF3}"/>
              </a:ext>
            </a:extLst>
          </p:cNvPr>
          <p:cNvGraphicFramePr>
            <a:graphicFrameLocks noGrp="1"/>
          </p:cNvGraphicFramePr>
          <p:nvPr>
            <p:extLst>
              <p:ext uri="{D42A27DB-BD31-4B8C-83A1-F6EECF244321}">
                <p14:modId xmlns:p14="http://schemas.microsoft.com/office/powerpoint/2010/main" val="1528494895"/>
              </p:ext>
            </p:extLst>
          </p:nvPr>
        </p:nvGraphicFramePr>
        <p:xfrm>
          <a:off x="478764" y="528506"/>
          <a:ext cx="11250707" cy="6003756"/>
        </p:xfrm>
        <a:graphic>
          <a:graphicData uri="http://schemas.openxmlformats.org/drawingml/2006/table">
            <a:tbl>
              <a:tblPr>
                <a:tableStyleId>{5C22544A-7EE6-4342-B048-85BDC9FD1C3A}</a:tableStyleId>
              </a:tblPr>
              <a:tblGrid>
                <a:gridCol w="125243">
                  <a:extLst>
                    <a:ext uri="{9D8B030D-6E8A-4147-A177-3AD203B41FA5}">
                      <a16:colId xmlns:a16="http://schemas.microsoft.com/office/drawing/2014/main" val="2952386206"/>
                    </a:ext>
                  </a:extLst>
                </a:gridCol>
                <a:gridCol w="411061">
                  <a:extLst>
                    <a:ext uri="{9D8B030D-6E8A-4147-A177-3AD203B41FA5}">
                      <a16:colId xmlns:a16="http://schemas.microsoft.com/office/drawing/2014/main" val="4251402004"/>
                    </a:ext>
                  </a:extLst>
                </a:gridCol>
                <a:gridCol w="9132132">
                  <a:extLst>
                    <a:ext uri="{9D8B030D-6E8A-4147-A177-3AD203B41FA5}">
                      <a16:colId xmlns:a16="http://schemas.microsoft.com/office/drawing/2014/main" val="3654571822"/>
                    </a:ext>
                  </a:extLst>
                </a:gridCol>
                <a:gridCol w="1582271">
                  <a:extLst>
                    <a:ext uri="{9D8B030D-6E8A-4147-A177-3AD203B41FA5}">
                      <a16:colId xmlns:a16="http://schemas.microsoft.com/office/drawing/2014/main" val="86273116"/>
                    </a:ext>
                  </a:extLst>
                </a:gridCol>
              </a:tblGrid>
              <a:tr h="73005">
                <a:tc gridSpan="4">
                  <a:txBody>
                    <a:bodyPr/>
                    <a:lstStyle/>
                    <a:p>
                      <a:pPr algn="ctr" fontAlgn="ctr"/>
                      <a:r>
                        <a:rPr lang="pl-PL" sz="900" b="1" u="none" strike="noStrike" dirty="0">
                          <a:effectLst/>
                          <a:highlight>
                            <a:srgbClr val="FFFF00"/>
                          </a:highlight>
                        </a:rPr>
                        <a:t>Transport</a:t>
                      </a:r>
                      <a:endParaRPr lang="pl-PL" sz="900" b="1" i="0" u="none" strike="noStrike" dirty="0">
                        <a:solidFill>
                          <a:srgbClr val="000000"/>
                        </a:solidFill>
                        <a:effectLst/>
                        <a:highlight>
                          <a:srgbClr val="FFFF00"/>
                        </a:highlight>
                        <a:latin typeface="Calibri" panose="020F0502020204030204" pitchFamily="34" charset="0"/>
                      </a:endParaRPr>
                    </a:p>
                  </a:txBody>
                  <a:tcPr marL="3762" marR="3762" marT="3762" marB="0" anchor="ct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2126469604"/>
                  </a:ext>
                </a:extLst>
              </a:tr>
              <a:tr h="140932">
                <a:tc>
                  <a:txBody>
                    <a:bodyPr/>
                    <a:lstStyle/>
                    <a:p>
                      <a:pPr algn="ctr" fontAlgn="ctr"/>
                      <a:endParaRPr lang="pl-PL" sz="1000" b="1"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u="none" strike="noStrike">
                          <a:effectLst/>
                        </a:rPr>
                        <a:t>nr uwagi</a:t>
                      </a:r>
                      <a:endParaRPr lang="pl-PL" sz="1000" b="1" i="0" u="none" strike="noStrike">
                        <a:solidFill>
                          <a:srgbClr val="000000"/>
                        </a:solidFill>
                        <a:effectLst/>
                        <a:latin typeface="Calibri" panose="020F0502020204030204" pitchFamily="34" charset="0"/>
                      </a:endParaRPr>
                    </a:p>
                  </a:txBody>
                  <a:tcPr marL="3762" marR="3762" marT="3762" marB="0" anchor="ctr"/>
                </a:tc>
                <a:tc>
                  <a:txBody>
                    <a:bodyPr/>
                    <a:lstStyle/>
                    <a:p>
                      <a:pPr algn="ctr" fontAlgn="ctr"/>
                      <a:r>
                        <a:rPr lang="pl-PL" sz="900" u="none" strike="noStrike" dirty="0">
                          <a:effectLst/>
                        </a:rPr>
                        <a:t>TREŚĆ UWAGI</a:t>
                      </a:r>
                      <a:endParaRPr lang="pl-PL" sz="900" b="1"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u="none" strike="noStrike" dirty="0">
                          <a:effectLst/>
                        </a:rPr>
                        <a:t>KLASYFIKACJA</a:t>
                      </a:r>
                    </a:p>
                  </a:txBody>
                  <a:tcPr marL="3762" marR="3762" marT="3762" marB="0" anchor="ctr"/>
                </a:tc>
                <a:extLst>
                  <a:ext uri="{0D108BD9-81ED-4DB2-BD59-A6C34878D82A}">
                    <a16:rowId xmlns:a16="http://schemas.microsoft.com/office/drawing/2014/main" val="723023109"/>
                  </a:ext>
                </a:extLst>
              </a:tr>
              <a:tr h="324967">
                <a:tc>
                  <a:txBody>
                    <a:bodyPr/>
                    <a:lstStyle/>
                    <a:p>
                      <a:pPr algn="ctr" fontAlgn="ctr"/>
                      <a:endParaRPr lang="pl-PL" sz="10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u="none" strike="noStrike" dirty="0">
                          <a:effectLst/>
                        </a:rPr>
                        <a:t>184</a:t>
                      </a:r>
                      <a:endParaRPr lang="pl-PL" sz="10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l" fontAlgn="ctr"/>
                      <a:r>
                        <a:rPr lang="pl-PL" sz="900" u="none" strike="noStrike" dirty="0">
                          <a:effectLst/>
                        </a:rPr>
                        <a:t>Proszę rozpocząć opis interwencji w pkt SO 3.2, określając strategiczne cele programu, w tym w szczególności przesunięcie transportu pasażerskiego i towarowego z transportu indywidualnego na transport zbiorowy/zrównoważony, poprawę bezpieczeństwa drogowego, dekarbonizację transportu oraz poprawę efektywności sieci transportowych poprzez integrację multimodalną i cyfryzację. Z drugiej strony interwencja w dziedzinie infrastruktury drogowej powinna być ograniczona do inwestycji o najwyższym priorytecie, które byłyby korzystne jedynie dla indywidualnego transportu zmotoryzowanego, ale przyczyniłyby się do osiągnięcia wyżej wymienionych celów strategicznych. Jak stwierdzono w postanowieniach AP, „</a:t>
                      </a:r>
                      <a:r>
                        <a:rPr lang="pl-PL" sz="900" u="none" strike="noStrike" dirty="0" err="1">
                          <a:effectLst/>
                        </a:rPr>
                        <a:t>wprzypadku</a:t>
                      </a:r>
                      <a:r>
                        <a:rPr lang="pl-PL" sz="900" u="none" strike="noStrike" dirty="0">
                          <a:effectLst/>
                        </a:rPr>
                        <a:t> inwestycji drogowych poza siecią TEN-T działania będą ograniczone do inwestycji priorytetowych w zakresie zapewnienia niezbędnych połączeń transportowych, rozwoju transportu publicznego i mobilności zgodnej z zasadami zrównoważonego rozwoju, poprawy bezpieczeństwa ruchu drogowego i przekierowania ruchu z miast (objazdy). Zakres tych inwestycji zostanie określony w odpowiednich programach. W przypadku dróg lokalnych inwestycje będą ograniczone do inwestycji zapewniających dostępność”. W związku z tym zwiększenie przepustowości dróg, „dekapitalizacja” dróg lub potrzeby w zakresie utrzymania (renowacja dróg) nie powinny stanowić wystarczającej podstawy do uzasadnienia wsparcia dla inwestycji, ponieważ tylko jeszcze bardziej pogłębiłyby zależność od samochodów prywatnych (zwłaszcza na obszarach wiejskich), zmniejszyłyby skuteczność inwestycji w zbiorowy transport publiczny i doprowadziły do dalszego wzrostu emisji pochodzących z transportu. Z drugiej strony poprawa bezpieczeństwa ruchu drogowego, biorąc pod uwagę jego obecny niski poziom, powinna być również priorytetem programu regionalnego, a nie uzupełnieniem innych inwestycji. W związku z powyższym zakres wsparcia dla dróg regionalnych powinien być ograniczony do następujących inwestycji:</a:t>
                      </a:r>
                    </a:p>
                    <a:p>
                      <a:pPr algn="l" fontAlgn="ctr"/>
                      <a:r>
                        <a:rPr lang="pl-PL" sz="900" u="none" strike="noStrike" dirty="0">
                          <a:effectLst/>
                        </a:rPr>
                        <a:t>a.	zapewnienie niezbędnego połączenia z TEN-T, miejscami inwestycji, centrami logistycznymi i innymi zrównoważonymi środkami transportu (np. terminalami intermodalnymi, węzłami kolejowymi) – drogami regionalnymi lub lokalnymi; </a:t>
                      </a:r>
                    </a:p>
                    <a:p>
                      <a:pPr algn="l" fontAlgn="ctr"/>
                      <a:r>
                        <a:rPr lang="pl-PL" sz="900" u="none" strike="noStrike" dirty="0">
                          <a:effectLst/>
                        </a:rPr>
                        <a:t>b.	budowa lub przebudowa dróg regionalnych wykorzystywanych do wykonywania codziennych, regularnych usług transportu publicznego świadczonych w ramach wykonywania zobowiązań z tytułu świadczenia usług publicznych; </a:t>
                      </a:r>
                    </a:p>
                    <a:p>
                      <a:pPr algn="l" fontAlgn="ctr"/>
                      <a:r>
                        <a:rPr lang="pl-PL" sz="900" u="none" strike="noStrike" dirty="0">
                          <a:effectLst/>
                        </a:rPr>
                        <a:t>c.	budowa i przebudowa obwodnic w obrębie dróg wojewódzkich; </a:t>
                      </a:r>
                    </a:p>
                    <a:p>
                      <a:pPr algn="l" fontAlgn="ctr"/>
                      <a:r>
                        <a:rPr lang="pl-PL" sz="900" u="none" strike="noStrike" dirty="0">
                          <a:effectLst/>
                        </a:rPr>
                        <a:t>d.	specjalne środki zwiększające bezpieczeństwo ruchu drogowego, w tym bezpieczeństwo niezmotoryzowanych użytkowników dróg; </a:t>
                      </a:r>
                    </a:p>
                    <a:p>
                      <a:pPr algn="l" fontAlgn="ctr"/>
                      <a:r>
                        <a:rPr lang="pl-PL" sz="900" u="none" strike="noStrike" dirty="0">
                          <a:effectLst/>
                        </a:rPr>
                        <a:t>e.	Inteligentne systemy transportowe i inne narzędzia cyfrowe, w tym na potrzeby transportu publicznego i aktywnych rodzajów transportu;</a:t>
                      </a:r>
                    </a:p>
                    <a:p>
                      <a:pPr marL="228600" indent="-228600" algn="l" fontAlgn="ctr">
                        <a:buAutoNum type="alphaLcPeriod" startAt="6"/>
                      </a:pPr>
                      <a:r>
                        <a:rPr lang="pl-PL" sz="900" u="none" strike="noStrike" dirty="0">
                          <a:effectLst/>
                        </a:rPr>
                        <a:t>Infrastruktura do ładowania/do uzupełniania paliwa pojazdów </a:t>
                      </a:r>
                      <a:r>
                        <a:rPr lang="pl-PL" sz="900" u="none" strike="noStrike" dirty="0" err="1">
                          <a:effectLst/>
                        </a:rPr>
                        <a:t>bezemisyjnych</a:t>
                      </a:r>
                      <a:r>
                        <a:rPr lang="pl-PL" sz="900" u="none" strike="noStrike" dirty="0">
                          <a:effectLst/>
                        </a:rPr>
                        <a:t>.</a:t>
                      </a:r>
                    </a:p>
                    <a:p>
                      <a:pPr marL="0" indent="0" algn="l" fontAlgn="ctr">
                        <a:buNone/>
                      </a:pP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endParaRPr lang="pl-PL" sz="1000" b="1" i="0" u="none" strike="noStrike" dirty="0">
                        <a:solidFill>
                          <a:srgbClr val="00B050"/>
                        </a:solidFill>
                        <a:effectLst/>
                        <a:latin typeface="Calibri" panose="020F0502020204030204" pitchFamily="34" charset="0"/>
                      </a:endParaRPr>
                    </a:p>
                  </a:txBody>
                  <a:tcPr marL="3762" marR="3762" marT="3762" marB="0" anchor="ctr">
                    <a:solidFill>
                      <a:srgbClr val="00B050"/>
                    </a:solidFill>
                  </a:tcPr>
                </a:tc>
                <a:extLst>
                  <a:ext uri="{0D108BD9-81ED-4DB2-BD59-A6C34878D82A}">
                    <a16:rowId xmlns:a16="http://schemas.microsoft.com/office/drawing/2014/main" val="3460412736"/>
                  </a:ext>
                </a:extLst>
              </a:tr>
              <a:tr h="422795">
                <a:tc>
                  <a:txBody>
                    <a:bodyPr/>
                    <a:lstStyle/>
                    <a:p>
                      <a:pPr algn="ctr" fontAlgn="ctr"/>
                      <a:endParaRPr lang="pl-PL" sz="1000" b="1"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b="0" i="0" u="none" strike="noStrike" dirty="0">
                          <a:solidFill>
                            <a:srgbClr val="000000"/>
                          </a:solidFill>
                          <a:effectLst/>
                          <a:latin typeface="Calibri" panose="020F0502020204030204" pitchFamily="34" charset="0"/>
                        </a:rPr>
                        <a:t>188</a:t>
                      </a:r>
                    </a:p>
                  </a:txBody>
                  <a:tcPr marL="3762" marR="3762" marT="3762" marB="0" anchor="ctr"/>
                </a:tc>
                <a:tc>
                  <a:txBody>
                    <a:bodyPr/>
                    <a:lstStyle/>
                    <a:p>
                      <a:pPr algn="l" fontAlgn="ctr"/>
                      <a:r>
                        <a:rPr lang="pl-PL" sz="900" b="0" i="0" u="none" strike="noStrike" dirty="0">
                          <a:solidFill>
                            <a:srgbClr val="000000"/>
                          </a:solidFill>
                          <a:effectLst/>
                          <a:latin typeface="Calibri" panose="020F0502020204030204" pitchFamily="34" charset="0"/>
                        </a:rPr>
                        <a:t>[Zbiorowy transport publiczny i drogi rowerowe] Ponieważ rozwój zrównoważonego transportu publicznego i mobilności </a:t>
                      </a:r>
                      <a:r>
                        <a:rPr lang="pl-PL" sz="900" b="0" i="0" u="none" strike="noStrike" dirty="0" err="1">
                          <a:solidFill>
                            <a:srgbClr val="000000"/>
                          </a:solidFill>
                          <a:effectLst/>
                          <a:latin typeface="Calibri" panose="020F0502020204030204" pitchFamily="34" charset="0"/>
                        </a:rPr>
                        <a:t>bezemisyjnej</a:t>
                      </a:r>
                      <a:r>
                        <a:rPr lang="pl-PL" sz="900" b="0" i="0" u="none" strike="noStrike" dirty="0">
                          <a:solidFill>
                            <a:srgbClr val="000000"/>
                          </a:solidFill>
                          <a:effectLst/>
                          <a:latin typeface="Calibri" panose="020F0502020204030204" pitchFamily="34" charset="0"/>
                        </a:rPr>
                        <a:t> należy do najwyższych priorytetów polityki spójności, proszę rozważyć wspieranie inwestycji w infrastrukturę dla rowerów, pieszych i transportu publicznego jako samodzielne projekty, a nie tylko uzupełniające elementy większych projektów drogowych. Proszę również przenieść inwestycję w regionalną sieć dróg rowerowych z SO 2.7 do SO 3.2. </a:t>
                      </a:r>
                    </a:p>
                    <a:p>
                      <a:pPr algn="l" fontAlgn="ctr"/>
                      <a:endParaRPr lang="pl-PL" sz="9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endParaRPr lang="pl-PL" sz="1000" b="1" i="0" u="none" strike="noStrike" dirty="0">
                        <a:solidFill>
                          <a:srgbClr val="00B050"/>
                        </a:solidFill>
                        <a:effectLst/>
                        <a:latin typeface="Calibri" panose="020F0502020204030204" pitchFamily="34" charset="0"/>
                      </a:endParaRPr>
                    </a:p>
                  </a:txBody>
                  <a:tcPr marL="3762" marR="3762" marT="3762" marB="0" anchor="ctr">
                    <a:solidFill>
                      <a:schemeClr val="accent6"/>
                    </a:solidFill>
                  </a:tcPr>
                </a:tc>
                <a:extLst>
                  <a:ext uri="{0D108BD9-81ED-4DB2-BD59-A6C34878D82A}">
                    <a16:rowId xmlns:a16="http://schemas.microsoft.com/office/drawing/2014/main" val="3591842122"/>
                  </a:ext>
                </a:extLst>
              </a:tr>
              <a:tr h="1127454">
                <a:tc>
                  <a:txBody>
                    <a:bodyPr/>
                    <a:lstStyle/>
                    <a:p>
                      <a:pPr algn="ctr" fontAlgn="ctr"/>
                      <a:endParaRPr lang="pl-PL" sz="1000" b="1"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u="none" strike="noStrike" dirty="0">
                          <a:effectLst/>
                        </a:rPr>
                        <a:t>195</a:t>
                      </a:r>
                      <a:endParaRPr lang="pl-PL" sz="10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l" fontAlgn="ctr"/>
                      <a:r>
                        <a:rPr lang="pl-PL" sz="900" b="0" i="0" u="none" strike="noStrike" dirty="0">
                          <a:solidFill>
                            <a:srgbClr val="000000"/>
                          </a:solidFill>
                          <a:effectLst/>
                          <a:latin typeface="Calibri" panose="020F0502020204030204" pitchFamily="34" charset="0"/>
                        </a:rPr>
                        <a:t>W tabeli wskaźników produktu należy uwzględnić co najmniej niektóre z następujących wskaźników:</a:t>
                      </a:r>
                    </a:p>
                    <a:p>
                      <a:pPr marL="171450" indent="-171450" algn="l" fontAlgn="ctr">
                        <a:buFont typeface="Arial" panose="020B0604020202020204" pitchFamily="34" charset="0"/>
                        <a:buChar char="•"/>
                      </a:pPr>
                      <a:r>
                        <a:rPr lang="pl-PL" sz="900" b="0" i="0" u="none" strike="noStrike" dirty="0">
                          <a:solidFill>
                            <a:srgbClr val="000000"/>
                          </a:solidFill>
                          <a:effectLst/>
                          <a:latin typeface="Calibri" panose="020F0502020204030204" pitchFamily="34" charset="0"/>
                        </a:rPr>
                        <a:t>RCO 57 – Pojemność ekologicznego taboru do zbiorowego transportu publicznego</a:t>
                      </a:r>
                    </a:p>
                    <a:p>
                      <a:pPr marL="171450" indent="-171450" algn="l" fontAlgn="ctr">
                        <a:buFont typeface="Arial" panose="020B0604020202020204" pitchFamily="34" charset="0"/>
                        <a:buChar char="•"/>
                      </a:pPr>
                      <a:r>
                        <a:rPr lang="pl-PL" sz="900" b="0" i="0" u="none" strike="noStrike" dirty="0">
                          <a:solidFill>
                            <a:srgbClr val="000000"/>
                          </a:solidFill>
                          <a:effectLst/>
                          <a:latin typeface="Calibri" panose="020F0502020204030204" pitchFamily="34" charset="0"/>
                        </a:rPr>
                        <a:t>RCO 58 – Wspierana infrastruktura rowerowa</a:t>
                      </a:r>
                    </a:p>
                    <a:p>
                      <a:pPr marL="171450" indent="-171450" algn="l" fontAlgn="ctr">
                        <a:buFont typeface="Arial" panose="020B0604020202020204" pitchFamily="34" charset="0"/>
                        <a:buChar char="•"/>
                      </a:pPr>
                      <a:r>
                        <a:rPr lang="pl-PL" sz="900" b="0" i="0" u="none" strike="noStrike" dirty="0">
                          <a:solidFill>
                            <a:srgbClr val="000000"/>
                          </a:solidFill>
                          <a:effectLst/>
                          <a:latin typeface="Calibri" panose="020F0502020204030204" pitchFamily="34" charset="0"/>
                        </a:rPr>
                        <a:t>RCO 59 – Infrastruktura paliw alternatywnych (punkty tankowania/ładowania)</a:t>
                      </a:r>
                    </a:p>
                    <a:p>
                      <a:pPr marL="171450" indent="-171450" algn="l" fontAlgn="ctr">
                        <a:buFont typeface="Arial" panose="020B0604020202020204" pitchFamily="34" charset="0"/>
                        <a:buChar char="•"/>
                      </a:pPr>
                      <a:r>
                        <a:rPr lang="pl-PL" sz="900" b="0" i="0" u="none" strike="noStrike" dirty="0">
                          <a:solidFill>
                            <a:srgbClr val="000000"/>
                          </a:solidFill>
                          <a:effectLst/>
                          <a:latin typeface="Calibri" panose="020F0502020204030204" pitchFamily="34" charset="0"/>
                        </a:rPr>
                        <a:t>RCO 53 – Nowe lub zmodernizowane stacje i przystanki kolejowe.</a:t>
                      </a:r>
                    </a:p>
                  </a:txBody>
                  <a:tcPr marL="3762" marR="3762" marT="37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pl-PL" sz="1100" b="1" i="0" u="none" strike="noStrike" kern="1200" cap="none" spc="0" normalizeH="0" baseline="0" noProof="0" dirty="0">
                          <a:ln>
                            <a:noFill/>
                          </a:ln>
                          <a:solidFill>
                            <a:prstClr val="white"/>
                          </a:solidFill>
                          <a:effectLst/>
                          <a:uLnTx/>
                          <a:uFillTx/>
                          <a:latin typeface="+mn-lt"/>
                          <a:ea typeface="+mn-ea"/>
                          <a:cs typeface="+mn-cs"/>
                        </a:rPr>
                        <a:t>Wskaźniki</a:t>
                      </a:r>
                    </a:p>
                  </a:txBody>
                  <a:tcPr marL="3762" marR="3762" marT="3762" marB="0" anchor="ctr">
                    <a:solidFill>
                      <a:schemeClr val="accent6"/>
                    </a:solidFill>
                  </a:tcPr>
                </a:tc>
                <a:extLst>
                  <a:ext uri="{0D108BD9-81ED-4DB2-BD59-A6C34878D82A}">
                    <a16:rowId xmlns:a16="http://schemas.microsoft.com/office/drawing/2014/main" val="2114856860"/>
                  </a:ext>
                </a:extLst>
              </a:tr>
              <a:tr h="1127454">
                <a:tc>
                  <a:txBody>
                    <a:bodyPr/>
                    <a:lstStyle/>
                    <a:p>
                      <a:pPr algn="ctr" fontAlgn="ctr"/>
                      <a:endParaRPr lang="pl-PL" sz="1000" b="1" i="0" u="none" strike="noStrike">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b="0" i="0" u="none" strike="noStrike" dirty="0">
                          <a:solidFill>
                            <a:srgbClr val="000000"/>
                          </a:solidFill>
                          <a:effectLst/>
                          <a:latin typeface="Calibri" panose="020F0502020204030204" pitchFamily="34" charset="0"/>
                        </a:rPr>
                        <a:t>185</a:t>
                      </a:r>
                    </a:p>
                  </a:txBody>
                  <a:tcPr marL="3762" marR="3762" marT="3762" marB="0" anchor="ctr"/>
                </a:tc>
                <a:tc>
                  <a:txBody>
                    <a:bodyPr/>
                    <a:lstStyle/>
                    <a:p>
                      <a:pPr algn="l" fontAlgn="ctr"/>
                      <a:r>
                        <a:rPr lang="pl-PL" sz="900" b="0" i="0" u="none" strike="noStrike" dirty="0">
                          <a:solidFill>
                            <a:srgbClr val="000000"/>
                          </a:solidFill>
                          <a:effectLst/>
                          <a:latin typeface="Calibri" panose="020F0502020204030204" pitchFamily="34" charset="0"/>
                        </a:rPr>
                        <a:t>Ponadto w przypadku inwestycji drogowych na obszarach miejskich proszę ograniczyć wsparcie do następujących inwestycji, aby zapewnić spójność z inwestycjami realizowanymi w ramach celu szczegółowego nr 2.8:</a:t>
                      </a:r>
                    </a:p>
                    <a:p>
                      <a:pPr algn="l" fontAlgn="ctr"/>
                      <a:r>
                        <a:rPr lang="pl-PL" sz="900" b="0" i="0" u="none" strike="noStrike" dirty="0">
                          <a:solidFill>
                            <a:srgbClr val="000000"/>
                          </a:solidFill>
                          <a:effectLst/>
                          <a:latin typeface="Calibri" panose="020F0502020204030204" pitchFamily="34" charset="0"/>
                        </a:rPr>
                        <a:t>PL: Wsparcie dla obiektów P+R („parkuj i jedź”) odzwierciedlone </a:t>
                      </a:r>
                      <a:r>
                        <a:rPr lang="pl-PL" sz="900" b="0" i="0" u="none" strike="noStrike" dirty="0" err="1">
                          <a:solidFill>
                            <a:srgbClr val="000000"/>
                          </a:solidFill>
                          <a:effectLst/>
                          <a:latin typeface="Calibri" panose="020F0502020204030204" pitchFamily="34" charset="0"/>
                        </a:rPr>
                        <a:t>podkonkonfiguracja</a:t>
                      </a:r>
                      <a:r>
                        <a:rPr lang="pl-PL" sz="900" b="0" i="0" u="none" strike="noStrike" dirty="0">
                          <a:solidFill>
                            <a:srgbClr val="000000"/>
                          </a:solidFill>
                          <a:effectLst/>
                          <a:latin typeface="Calibri" panose="020F0502020204030204" pitchFamily="34" charset="0"/>
                        </a:rPr>
                        <a:t> na obrzeżach miast, własnoręczne regulowanie </a:t>
                      </a:r>
                      <a:r>
                        <a:rPr lang="pl-PL" sz="900" b="0" i="0" u="none" strike="noStrike" dirty="0" err="1">
                          <a:solidFill>
                            <a:srgbClr val="000000"/>
                          </a:solidFill>
                          <a:effectLst/>
                          <a:latin typeface="Calibri" panose="020F0502020204030204" pitchFamily="34" charset="0"/>
                        </a:rPr>
                        <a:t>zostanów</a:t>
                      </a:r>
                      <a:r>
                        <a:rPr lang="pl-PL" sz="900" b="0" i="0" u="none" strike="noStrike" dirty="0">
                          <a:solidFill>
                            <a:srgbClr val="000000"/>
                          </a:solidFill>
                          <a:effectLst/>
                          <a:latin typeface="Calibri" panose="020F0502020204030204" pitchFamily="34" charset="0"/>
                        </a:rPr>
                        <a:t> transportowych zbiorowym.</a:t>
                      </a:r>
                    </a:p>
                    <a:p>
                      <a:pPr algn="l" fontAlgn="ctr"/>
                      <a:r>
                        <a:rPr lang="pl-PL" sz="900" b="0" i="0" u="none" strike="noStrike" dirty="0">
                          <a:solidFill>
                            <a:srgbClr val="000000"/>
                          </a:solidFill>
                          <a:effectLst/>
                          <a:latin typeface="Calibri" panose="020F0502020204030204" pitchFamily="34" charset="0"/>
                        </a:rPr>
                        <a:t>EN: Wsparcie dla obiektów służących do zarządzania i zagospodarowania przestrzennego („parku i jedź”) będzie możliwe pod warunkiem, że znajdują się one na peryferiach miast, w miejscach, w których zapewniona jest odpowiednia integracja z zbiorowym transportem publicznym.</a:t>
                      </a:r>
                    </a:p>
                  </a:txBody>
                  <a:tcPr marL="3762" marR="3762" marT="3762" marB="0" anchor="ctr"/>
                </a:tc>
                <a:tc>
                  <a:txBody>
                    <a:bodyPr/>
                    <a:lstStyle/>
                    <a:p>
                      <a:pPr algn="ctr" fontAlgn="ctr"/>
                      <a:endParaRPr lang="pl-PL" sz="1000" b="1" i="0" u="none" strike="noStrike" dirty="0">
                        <a:solidFill>
                          <a:srgbClr val="00B050"/>
                        </a:solidFill>
                        <a:effectLst/>
                        <a:latin typeface="Calibri" panose="020F0502020204030204" pitchFamily="34" charset="0"/>
                      </a:endParaRPr>
                    </a:p>
                  </a:txBody>
                  <a:tcPr marL="3762" marR="3762" marT="3762" marB="0" anchor="ctr">
                    <a:solidFill>
                      <a:srgbClr val="00B050"/>
                    </a:solidFill>
                  </a:tcPr>
                </a:tc>
                <a:extLst>
                  <a:ext uri="{0D108BD9-81ED-4DB2-BD59-A6C34878D82A}">
                    <a16:rowId xmlns:a16="http://schemas.microsoft.com/office/drawing/2014/main" val="3946691632"/>
                  </a:ext>
                </a:extLst>
              </a:tr>
            </a:tbl>
          </a:graphicData>
        </a:graphic>
      </p:graphicFrame>
    </p:spTree>
    <p:extLst>
      <p:ext uri="{BB962C8B-B14F-4D97-AF65-F5344CB8AC3E}">
        <p14:creationId xmlns:p14="http://schemas.microsoft.com/office/powerpoint/2010/main" val="1305317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sp>
        <p:nvSpPr>
          <p:cNvPr id="13" name="pole tekstowe 12">
            <a:extLst>
              <a:ext uri="{FF2B5EF4-FFF2-40B4-BE49-F238E27FC236}">
                <a16:creationId xmlns:a16="http://schemas.microsoft.com/office/drawing/2014/main" id="{9063BE34-8BBE-8CF6-F102-D65C95D33D05}"/>
              </a:ext>
            </a:extLst>
          </p:cNvPr>
          <p:cNvSpPr txBox="1"/>
          <p:nvPr/>
        </p:nvSpPr>
        <p:spPr>
          <a:xfrm>
            <a:off x="380892" y="908721"/>
            <a:ext cx="11250706" cy="461665"/>
          </a:xfrm>
          <a:prstGeom prst="rect">
            <a:avLst/>
          </a:prstGeom>
          <a:noFill/>
        </p:spPr>
        <p:txBody>
          <a:bodyPr wrap="square">
            <a:spAutoFit/>
          </a:bodyPr>
          <a:lstStyle/>
          <a:p>
            <a:pPr algn="ctr"/>
            <a:r>
              <a:rPr lang="pl-PL" sz="2400" dirty="0"/>
              <a:t>Najważniejsze uwagi w podziale na zakres tematyczny FEDS 2021- 2027</a:t>
            </a:r>
            <a:endParaRPr lang="pl-PL" b="1" dirty="0"/>
          </a:p>
        </p:txBody>
      </p:sp>
      <p:graphicFrame>
        <p:nvGraphicFramePr>
          <p:cNvPr id="4" name="Tabela 3">
            <a:extLst>
              <a:ext uri="{FF2B5EF4-FFF2-40B4-BE49-F238E27FC236}">
                <a16:creationId xmlns:a16="http://schemas.microsoft.com/office/drawing/2014/main" id="{7238414B-010A-17AD-B977-687E229BEBF3}"/>
              </a:ext>
            </a:extLst>
          </p:cNvPr>
          <p:cNvGraphicFramePr>
            <a:graphicFrameLocks noGrp="1"/>
          </p:cNvGraphicFramePr>
          <p:nvPr>
            <p:extLst>
              <p:ext uri="{D42A27DB-BD31-4B8C-83A1-F6EECF244321}">
                <p14:modId xmlns:p14="http://schemas.microsoft.com/office/powerpoint/2010/main" val="113042190"/>
              </p:ext>
            </p:extLst>
          </p:nvPr>
        </p:nvGraphicFramePr>
        <p:xfrm>
          <a:off x="311256" y="1711354"/>
          <a:ext cx="11250707" cy="2423603"/>
        </p:xfrm>
        <a:graphic>
          <a:graphicData uri="http://schemas.openxmlformats.org/drawingml/2006/table">
            <a:tbl>
              <a:tblPr>
                <a:tableStyleId>{5C22544A-7EE6-4342-B048-85BDC9FD1C3A}</a:tableStyleId>
              </a:tblPr>
              <a:tblGrid>
                <a:gridCol w="125243">
                  <a:extLst>
                    <a:ext uri="{9D8B030D-6E8A-4147-A177-3AD203B41FA5}">
                      <a16:colId xmlns:a16="http://schemas.microsoft.com/office/drawing/2014/main" val="2952386206"/>
                    </a:ext>
                  </a:extLst>
                </a:gridCol>
                <a:gridCol w="411061">
                  <a:extLst>
                    <a:ext uri="{9D8B030D-6E8A-4147-A177-3AD203B41FA5}">
                      <a16:colId xmlns:a16="http://schemas.microsoft.com/office/drawing/2014/main" val="4251402004"/>
                    </a:ext>
                  </a:extLst>
                </a:gridCol>
                <a:gridCol w="9132132">
                  <a:extLst>
                    <a:ext uri="{9D8B030D-6E8A-4147-A177-3AD203B41FA5}">
                      <a16:colId xmlns:a16="http://schemas.microsoft.com/office/drawing/2014/main" val="3654571822"/>
                    </a:ext>
                  </a:extLst>
                </a:gridCol>
                <a:gridCol w="1582271">
                  <a:extLst>
                    <a:ext uri="{9D8B030D-6E8A-4147-A177-3AD203B41FA5}">
                      <a16:colId xmlns:a16="http://schemas.microsoft.com/office/drawing/2014/main" val="86273116"/>
                    </a:ext>
                  </a:extLst>
                </a:gridCol>
              </a:tblGrid>
              <a:tr h="73005">
                <a:tc gridSpan="4">
                  <a:txBody>
                    <a:bodyPr/>
                    <a:lstStyle/>
                    <a:p>
                      <a:pPr algn="ctr" fontAlgn="ctr"/>
                      <a:r>
                        <a:rPr lang="pl-PL" sz="1000" b="1" u="none" strike="noStrike" dirty="0">
                          <a:effectLst/>
                          <a:highlight>
                            <a:srgbClr val="FFFF00"/>
                          </a:highlight>
                        </a:rPr>
                        <a:t>Transport</a:t>
                      </a:r>
                      <a:endParaRPr lang="pl-PL" sz="1000" b="1" i="0" u="none" strike="noStrike" dirty="0">
                        <a:solidFill>
                          <a:srgbClr val="000000"/>
                        </a:solidFill>
                        <a:effectLst/>
                        <a:highlight>
                          <a:srgbClr val="FFFF00"/>
                        </a:highlight>
                        <a:latin typeface="Calibri" panose="020F0502020204030204" pitchFamily="34" charset="0"/>
                      </a:endParaRPr>
                    </a:p>
                  </a:txBody>
                  <a:tcPr marL="3762" marR="3762" marT="3762" marB="0" anchor="ct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2126469604"/>
                  </a:ext>
                </a:extLst>
              </a:tr>
              <a:tr h="140932">
                <a:tc>
                  <a:txBody>
                    <a:bodyPr/>
                    <a:lstStyle/>
                    <a:p>
                      <a:pPr algn="ctr" fontAlgn="ctr"/>
                      <a:endParaRPr lang="pl-PL" sz="1000" b="1"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u="none" strike="noStrike">
                          <a:effectLst/>
                        </a:rPr>
                        <a:t>nr uwagi</a:t>
                      </a:r>
                      <a:endParaRPr lang="pl-PL" sz="1000" b="1" i="0" u="none" strike="noStrike">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u="none" strike="noStrike" dirty="0">
                          <a:effectLst/>
                        </a:rPr>
                        <a:t>TREŚĆ UWAGI</a:t>
                      </a:r>
                      <a:endParaRPr lang="pl-PL" sz="1000" b="1"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u="none" strike="noStrike" dirty="0">
                          <a:effectLst/>
                        </a:rPr>
                        <a:t>KLASYFIKACJA</a:t>
                      </a:r>
                    </a:p>
                  </a:txBody>
                  <a:tcPr marL="3762" marR="3762" marT="3762" marB="0" anchor="ctr"/>
                </a:tc>
                <a:extLst>
                  <a:ext uri="{0D108BD9-81ED-4DB2-BD59-A6C34878D82A}">
                    <a16:rowId xmlns:a16="http://schemas.microsoft.com/office/drawing/2014/main" val="723023109"/>
                  </a:ext>
                </a:extLst>
              </a:tr>
              <a:tr h="617922">
                <a:tc>
                  <a:txBody>
                    <a:bodyPr/>
                    <a:lstStyle/>
                    <a:p>
                      <a:pPr algn="ctr" fontAlgn="ctr"/>
                      <a:endParaRPr lang="pl-PL" sz="10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u="none" strike="noStrike" dirty="0">
                          <a:effectLst/>
                        </a:rPr>
                        <a:t>196</a:t>
                      </a:r>
                      <a:endParaRPr lang="pl-PL" sz="10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l" fontAlgn="ctr"/>
                      <a:r>
                        <a:rPr lang="pl-PL" sz="1000" u="none" strike="noStrike" dirty="0">
                          <a:effectLst/>
                        </a:rPr>
                        <a:t>Trybunał zauważa ponadto, że wartości celów pośrednich dla wszystkich wskaźników produktu ustalono na poziomie zerowym. Proszę zwiększyć te wartości, ponieważ bardzo niskie wartości celów pośrednich mogą być dozwolone jedynie w wyjątkowych okolicznościach i przy założeniu, że metodologia zawiera solidne uzasadnienie.</a:t>
                      </a:r>
                    </a:p>
                    <a:p>
                      <a:pPr algn="l" fontAlgn="ctr"/>
                      <a:endParaRPr lang="pl-PL" sz="1000" b="0" i="0" u="none" strike="noStrike" dirty="0">
                        <a:solidFill>
                          <a:srgbClr val="000000"/>
                        </a:solidFill>
                        <a:effectLst/>
                        <a:latin typeface="Calibri" panose="020F0502020204030204" pitchFamily="34" charset="0"/>
                      </a:endParaRPr>
                    </a:p>
                  </a:txBody>
                  <a:tcPr marL="3762" marR="3762" marT="37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pl-PL" sz="1000" b="1" i="0" u="none" strike="noStrike" kern="1200" cap="none" spc="0" normalizeH="0" baseline="0" noProof="0" dirty="0">
                          <a:ln>
                            <a:noFill/>
                          </a:ln>
                          <a:solidFill>
                            <a:prstClr val="white"/>
                          </a:solidFill>
                          <a:effectLst/>
                          <a:uLnTx/>
                          <a:uFillTx/>
                          <a:latin typeface="+mn-lt"/>
                          <a:ea typeface="+mn-ea"/>
                          <a:cs typeface="+mn-cs"/>
                        </a:rPr>
                        <a:t>Wskaźniki</a:t>
                      </a:r>
                    </a:p>
                    <a:p>
                      <a:pPr algn="ctr" fontAlgn="ctr"/>
                      <a:endParaRPr lang="pl-PL" sz="1000" b="1" i="0" u="none" strike="noStrike" dirty="0">
                        <a:solidFill>
                          <a:srgbClr val="00B050"/>
                        </a:solidFill>
                        <a:effectLst/>
                        <a:latin typeface="Calibri" panose="020F0502020204030204" pitchFamily="34" charset="0"/>
                      </a:endParaRPr>
                    </a:p>
                  </a:txBody>
                  <a:tcPr marL="3762" marR="3762" marT="3762" marB="0" anchor="ctr">
                    <a:solidFill>
                      <a:srgbClr val="00B050"/>
                    </a:solidFill>
                  </a:tcPr>
                </a:tc>
                <a:extLst>
                  <a:ext uri="{0D108BD9-81ED-4DB2-BD59-A6C34878D82A}">
                    <a16:rowId xmlns:a16="http://schemas.microsoft.com/office/drawing/2014/main" val="3460412736"/>
                  </a:ext>
                </a:extLst>
              </a:tr>
              <a:tr h="422795">
                <a:tc>
                  <a:txBody>
                    <a:bodyPr/>
                    <a:lstStyle/>
                    <a:p>
                      <a:pPr algn="ctr" fontAlgn="ctr"/>
                      <a:endParaRPr lang="pl-PL" sz="1000" b="1"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b="0" i="0" u="none" strike="noStrike" dirty="0">
                          <a:solidFill>
                            <a:srgbClr val="000000"/>
                          </a:solidFill>
                          <a:effectLst/>
                          <a:latin typeface="Calibri" panose="020F0502020204030204" pitchFamily="34" charset="0"/>
                        </a:rPr>
                        <a:t>197</a:t>
                      </a:r>
                    </a:p>
                  </a:txBody>
                  <a:tcPr marL="3762" marR="3762" marT="3762" marB="0" anchor="ctr"/>
                </a:tc>
                <a:tc>
                  <a:txBody>
                    <a:bodyPr/>
                    <a:lstStyle/>
                    <a:p>
                      <a:pPr algn="l" fontAlgn="ctr"/>
                      <a:r>
                        <a:rPr lang="pl-PL" sz="1000" b="0" i="0" u="none" strike="noStrike" dirty="0">
                          <a:solidFill>
                            <a:srgbClr val="000000"/>
                          </a:solidFill>
                          <a:effectLst/>
                          <a:latin typeface="Calibri" panose="020F0502020204030204" pitchFamily="34" charset="0"/>
                        </a:rPr>
                        <a:t>  Ponadto, ze względu na skalę planowanych inwestycji drogowych, proszę dodać wskaźnik „RCR 56 – Oszczędność czasu dzięki udoskonalonej infrastrukturze drogowej”.</a:t>
                      </a:r>
                    </a:p>
                  </a:txBody>
                  <a:tcPr marL="3762" marR="3762" marT="37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pl-PL" sz="1000" b="1" i="0" u="none" strike="noStrike" kern="1200" cap="none" spc="0" normalizeH="0" baseline="0" noProof="0" dirty="0">
                          <a:ln>
                            <a:noFill/>
                          </a:ln>
                          <a:solidFill>
                            <a:prstClr val="white"/>
                          </a:solidFill>
                          <a:effectLst/>
                          <a:uLnTx/>
                          <a:uFillTx/>
                          <a:latin typeface="+mn-lt"/>
                          <a:ea typeface="+mn-ea"/>
                          <a:cs typeface="+mn-cs"/>
                        </a:rPr>
                        <a:t>Wskaźniki</a:t>
                      </a:r>
                    </a:p>
                    <a:p>
                      <a:pPr algn="ctr" fontAlgn="ctr"/>
                      <a:endParaRPr lang="pl-PL" sz="1000" b="1" i="0" u="none" strike="noStrike" dirty="0">
                        <a:solidFill>
                          <a:srgbClr val="00B050"/>
                        </a:solidFill>
                        <a:effectLst/>
                        <a:latin typeface="Calibri" panose="020F0502020204030204" pitchFamily="34" charset="0"/>
                      </a:endParaRPr>
                    </a:p>
                  </a:txBody>
                  <a:tcPr marL="3762" marR="3762" marT="3762" marB="0" anchor="ctr">
                    <a:solidFill>
                      <a:srgbClr val="00B050"/>
                    </a:solidFill>
                  </a:tcPr>
                </a:tc>
                <a:extLst>
                  <a:ext uri="{0D108BD9-81ED-4DB2-BD59-A6C34878D82A}">
                    <a16:rowId xmlns:a16="http://schemas.microsoft.com/office/drawing/2014/main" val="3591842122"/>
                  </a:ext>
                </a:extLst>
              </a:tr>
              <a:tr h="422795">
                <a:tc>
                  <a:txBody>
                    <a:bodyPr/>
                    <a:lstStyle/>
                    <a:p>
                      <a:pPr algn="ctr" fontAlgn="ctr"/>
                      <a:endParaRPr lang="pl-PL" sz="1000" b="1"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b="0" i="0" u="none" strike="noStrike" dirty="0">
                          <a:solidFill>
                            <a:srgbClr val="000000"/>
                          </a:solidFill>
                          <a:effectLst/>
                          <a:latin typeface="Calibri" panose="020F0502020204030204" pitchFamily="34" charset="0"/>
                        </a:rPr>
                        <a:t>193</a:t>
                      </a:r>
                    </a:p>
                  </a:txBody>
                  <a:tcPr marL="3762" marR="3762" marT="3762" marB="0" anchor="ctr"/>
                </a:tc>
                <a:tc>
                  <a:txBody>
                    <a:bodyPr/>
                    <a:lstStyle/>
                    <a:p>
                      <a:pPr algn="l" fontAlgn="ctr"/>
                      <a:r>
                        <a:rPr lang="pl-PL" sz="1000" b="0" i="0" u="none" strike="noStrike" dirty="0">
                          <a:solidFill>
                            <a:srgbClr val="000000"/>
                          </a:solidFill>
                          <a:effectLst/>
                          <a:latin typeface="Calibri" panose="020F0502020204030204" pitchFamily="34" charset="0"/>
                        </a:rPr>
                        <a:t>1.      [Infrastruktura paliw </a:t>
                      </a:r>
                      <a:r>
                        <a:rPr lang="pl-PL" sz="1000" b="0" i="0" u="none" strike="noStrike" dirty="0" err="1">
                          <a:solidFill>
                            <a:srgbClr val="000000"/>
                          </a:solidFill>
                          <a:effectLst/>
                          <a:latin typeface="Calibri" panose="020F0502020204030204" pitchFamily="34" charset="0"/>
                        </a:rPr>
                        <a:t>bezemisyjnych</a:t>
                      </a:r>
                      <a:r>
                        <a:rPr lang="pl-PL" sz="1000" b="0" i="0" u="none" strike="noStrike" dirty="0">
                          <a:solidFill>
                            <a:srgbClr val="000000"/>
                          </a:solidFill>
                          <a:effectLst/>
                          <a:latin typeface="Calibri" panose="020F0502020204030204" pitchFamily="34" charset="0"/>
                        </a:rPr>
                        <a:t> dla indywidualnych użytkowników] Proszę rozważyć możliwość wsparcia infrastruktury ładowania/tankowania pojazdów </a:t>
                      </a:r>
                      <a:r>
                        <a:rPr lang="pl-PL" sz="1000" b="0" i="0" u="none" strike="noStrike" dirty="0" err="1">
                          <a:solidFill>
                            <a:srgbClr val="000000"/>
                          </a:solidFill>
                          <a:effectLst/>
                          <a:latin typeface="Calibri" panose="020F0502020204030204" pitchFamily="34" charset="0"/>
                        </a:rPr>
                        <a:t>bezemisyjnych</a:t>
                      </a:r>
                      <a:r>
                        <a:rPr lang="pl-PL" sz="1000" b="0" i="0" u="none" strike="noStrike" dirty="0">
                          <a:solidFill>
                            <a:srgbClr val="000000"/>
                          </a:solidFill>
                          <a:effectLst/>
                          <a:latin typeface="Calibri" panose="020F0502020204030204" pitchFamily="34" charset="0"/>
                        </a:rPr>
                        <a:t> dla indywidualnych użytkowników. W takim przypadku proszę również określić warunek, zgodnie z którym infrastruktura będzie spełniała wymogi dyrektywy 2014/94/UE i zapewni wszystkim użytkownikom niedyskryminacyjny dostęp oraz że inwestycje będą wspierane, gdy finansowanie prywatne nie jest możliwe. W związku z tym proszę również rozważyć dodanie kodu: IF86: „Infrastruktura paliw alternatywnych” do tabeli 4 – pola interwencji. Ze względu na ewentualny zakaz sprzedaży nowych samochodów spalinowych od 2035 r. popyt na infrastrukturę dla samochodów </a:t>
                      </a:r>
                      <a:r>
                        <a:rPr lang="pl-PL" sz="1000" b="0" i="0" u="none" strike="noStrike" dirty="0" err="1">
                          <a:solidFill>
                            <a:srgbClr val="000000"/>
                          </a:solidFill>
                          <a:effectLst/>
                          <a:latin typeface="Calibri" panose="020F0502020204030204" pitchFamily="34" charset="0"/>
                        </a:rPr>
                        <a:t>bezemisyjnych</a:t>
                      </a:r>
                      <a:r>
                        <a:rPr lang="pl-PL" sz="1000" b="0" i="0" u="none" strike="noStrike" dirty="0">
                          <a:solidFill>
                            <a:srgbClr val="000000"/>
                          </a:solidFill>
                          <a:effectLst/>
                          <a:latin typeface="Calibri" panose="020F0502020204030204" pitchFamily="34" charset="0"/>
                        </a:rPr>
                        <a:t> może gwałtownie wzrosnąć w trakcie okresu programowania. </a:t>
                      </a:r>
                    </a:p>
                    <a:p>
                      <a:pPr algn="l" fontAlgn="ctr"/>
                      <a:endParaRPr lang="pl-PL" sz="10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endParaRPr lang="pl-PL" sz="1000" b="1" i="0" u="none" strike="noStrike" dirty="0">
                        <a:solidFill>
                          <a:srgbClr val="00B050"/>
                        </a:solidFill>
                        <a:effectLst/>
                        <a:latin typeface="Calibri" panose="020F0502020204030204" pitchFamily="34" charset="0"/>
                      </a:endParaRPr>
                    </a:p>
                  </a:txBody>
                  <a:tcPr marL="3762" marR="3762" marT="3762" marB="0" anchor="ctr">
                    <a:solidFill>
                      <a:srgbClr val="FF0000"/>
                    </a:solidFill>
                  </a:tcPr>
                </a:tc>
                <a:extLst>
                  <a:ext uri="{0D108BD9-81ED-4DB2-BD59-A6C34878D82A}">
                    <a16:rowId xmlns:a16="http://schemas.microsoft.com/office/drawing/2014/main" val="3334920642"/>
                  </a:ext>
                </a:extLst>
              </a:tr>
            </a:tbl>
          </a:graphicData>
        </a:graphic>
      </p:graphicFrame>
    </p:spTree>
    <p:extLst>
      <p:ext uri="{BB962C8B-B14F-4D97-AF65-F5344CB8AC3E}">
        <p14:creationId xmlns:p14="http://schemas.microsoft.com/office/powerpoint/2010/main" val="2121721806"/>
      </p:ext>
    </p:extLst>
  </p:cSld>
  <p:clrMapOvr>
    <a:masterClrMapping/>
  </p:clrMapOvr>
</p:sld>
</file>

<file path=ppt/theme/theme1.xml><?xml version="1.0" encoding="utf-8"?>
<a:theme xmlns:a="http://schemas.openxmlformats.org/drawingml/2006/main" name="1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2457</TotalTime>
  <Words>8021</Words>
  <Application>Microsoft Office PowerPoint</Application>
  <PresentationFormat>Panoramiczny</PresentationFormat>
  <Paragraphs>415</Paragraphs>
  <Slides>22</Slides>
  <Notes>22</Notes>
  <HiddenSlides>0</HiddenSlides>
  <MMClips>0</MMClips>
  <ScaleCrop>false</ScaleCrop>
  <HeadingPairs>
    <vt:vector size="6" baseType="variant">
      <vt:variant>
        <vt:lpstr>Używane czcionki</vt:lpstr>
      </vt:variant>
      <vt:variant>
        <vt:i4>2</vt:i4>
      </vt:variant>
      <vt:variant>
        <vt:lpstr>Motyw</vt:lpstr>
      </vt:variant>
      <vt:variant>
        <vt:i4>2</vt:i4>
      </vt:variant>
      <vt:variant>
        <vt:lpstr>Tytuły slajdów</vt:lpstr>
      </vt:variant>
      <vt:variant>
        <vt:i4>22</vt:i4>
      </vt:variant>
    </vt:vector>
  </HeadingPairs>
  <TitlesOfParts>
    <vt:vector size="26" baseType="lpstr">
      <vt:lpstr>Arial</vt:lpstr>
      <vt:lpstr>Calibri</vt:lpstr>
      <vt:lpstr>1_Motyw pakietu Office</vt:lpstr>
      <vt:lpstr>2_Motyw pakietu Office</vt:lpstr>
      <vt:lpstr>   Spotkanie Grupy roboczej wspierającej prace nad przygotowaniem regionalnego programu operacyjnego dla województwa dolnośląskiego na lata 2021-2027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 przygotowań Regionalnego Programu Operacyjnego Województwa Dolnośląskiego na lata 2021-2027</dc:title>
  <dc:creator>Przemysław Galkowski</dc:creator>
  <cp:lastModifiedBy>Aleksandra Gancarz</cp:lastModifiedBy>
  <cp:revision>224</cp:revision>
  <cp:lastPrinted>2022-08-01T10:06:23Z</cp:lastPrinted>
  <dcterms:created xsi:type="dcterms:W3CDTF">2020-11-10T08:45:52Z</dcterms:created>
  <dcterms:modified xsi:type="dcterms:W3CDTF">2022-08-04T07:18:18Z</dcterms:modified>
</cp:coreProperties>
</file>