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446" r:id="rId4"/>
    <p:sldId id="487" r:id="rId5"/>
    <p:sldId id="488" r:id="rId6"/>
    <p:sldId id="489" r:id="rId7"/>
    <p:sldId id="497" r:id="rId8"/>
    <p:sldId id="490" r:id="rId9"/>
    <p:sldId id="491" r:id="rId10"/>
    <p:sldId id="493" r:id="rId11"/>
    <p:sldId id="492" r:id="rId12"/>
    <p:sldId id="495" r:id="rId13"/>
    <p:sldId id="494" r:id="rId14"/>
    <p:sldId id="496" r:id="rId15"/>
    <p:sldId id="486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3250" autoAdjust="0"/>
  </p:normalViewPr>
  <p:slideViewPr>
    <p:cSldViewPr snapToGrid="0">
      <p:cViewPr varScale="1">
        <p:scale>
          <a:sx n="58" d="100"/>
          <a:sy n="58" d="100"/>
        </p:scale>
        <p:origin x="91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27.07.2022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30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50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22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60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33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1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8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13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09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77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0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27.07.2022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27.07.2022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 roboczej wspierającej prace nad przygotowaniem regionalnego programu operacyjnego dla województwa dolnośląskiego na lata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Wrocław, lipiec 2021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5" y="1099846"/>
            <a:ext cx="11250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BDB8C63-D411-38D0-932A-82BA593F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102192"/>
              </p:ext>
            </p:extLst>
          </p:nvPr>
        </p:nvGraphicFramePr>
        <p:xfrm>
          <a:off x="569257" y="2150835"/>
          <a:ext cx="11053483" cy="3989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43">
                  <a:extLst>
                    <a:ext uri="{9D8B030D-6E8A-4147-A177-3AD203B41FA5}">
                      <a16:colId xmlns:a16="http://schemas.microsoft.com/office/drawing/2014/main" val="435195674"/>
                    </a:ext>
                  </a:extLst>
                </a:gridCol>
                <a:gridCol w="528918">
                  <a:extLst>
                    <a:ext uri="{9D8B030D-6E8A-4147-A177-3AD203B41FA5}">
                      <a16:colId xmlns:a16="http://schemas.microsoft.com/office/drawing/2014/main" val="194706505"/>
                    </a:ext>
                  </a:extLst>
                </a:gridCol>
                <a:gridCol w="8848164">
                  <a:extLst>
                    <a:ext uri="{9D8B030D-6E8A-4147-A177-3AD203B41FA5}">
                      <a16:colId xmlns:a16="http://schemas.microsoft.com/office/drawing/2014/main" val="2582575971"/>
                    </a:ext>
                  </a:extLst>
                </a:gridCol>
                <a:gridCol w="1331258">
                  <a:extLst>
                    <a:ext uri="{9D8B030D-6E8A-4147-A177-3AD203B41FA5}">
                      <a16:colId xmlns:a16="http://schemas.microsoft.com/office/drawing/2014/main" val="430233166"/>
                    </a:ext>
                  </a:extLst>
                </a:gridCol>
              </a:tblGrid>
              <a:tr h="24740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EDUKACJA, łącznie 6 uwag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148048"/>
                  </a:ext>
                </a:extLst>
              </a:tr>
              <a:tr h="2474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LP.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nr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TREŚĆ UWAGI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KLASYFIKACJA</a:t>
                      </a:r>
                    </a:p>
                  </a:txBody>
                  <a:tcPr marL="6108" marR="6108" marT="6108" marB="0" anchor="ctr"/>
                </a:tc>
                <a:extLst>
                  <a:ext uri="{0D108BD9-81ED-4DB2-BD59-A6C34878D82A}">
                    <a16:rowId xmlns:a16="http://schemas.microsoft.com/office/drawing/2014/main" val="1276821878"/>
                  </a:ext>
                </a:extLst>
              </a:tr>
              <a:tr h="18110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283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zwrócić szczególną uwagę również na obszary wiejskie. W niniejszym pisemnym zgłoszeniu zastrzeżeń zasadnicze znaczenie ma promowanie równego dostępu do wysokiej jakości edukacji, wspieranie uczniów znajdujących się w trudnej sytuacji, będących zmarginalizowanymi, wykluczonymi społecznie i zagrożonych wypadnięciem z systemu edukacji. Nie przewiduje się ogólnego wsparcia dla wszystkich rodzajów szkół i dla wszystkich uczniów. Dzieci z małych szkół podstawowych, często na obszarach wiejskich, rzadziej wchodzą na studia, a ich perspektywy na rynku pracy są gorsze. Zachęcamy Państwa do programowania specjalnego wsparcia dla małych szkół. Innym ważnym aspektem, który odróżnia szanse dzieci z obszarów wiejskich i miejskich, jest umiejętność posługiwania się językiem angielskim, o czym świadczą wyniki egzaminów na koniec szkoły podstawowej. Zachęcamy Państwa do programowania działań mających na celu wypełnienie tych luk.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29273"/>
                  </a:ext>
                </a:extLst>
              </a:tr>
              <a:tr h="4852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286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dodać środki wspierające rozwój umiejętności ekologicznych i wsparcie kształcenia zawodowego w obszarach, które będą miały kluczowe znaczenie dla zapewnienia wystarczającego kapitału ludzkiego w sektorach określonych jako „zielone” w strategiach regionalnych i krajowych.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26683"/>
                  </a:ext>
                </a:extLst>
              </a:tr>
              <a:tr h="11988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287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Z uwagi na starzenie się społeczeństwa i związane z nim potrzeby w zakresie opieki, które szybko rosną, proponujemy dodanie konkretnych środków ukierunkowanych na obecnych i potencjalnych opiekunów długoterminowych. W niniejszym pisemnym zgłoszeniu zastrzeżeń [może to być również w ramach pisemnego zgłoszenia zastrzeżeń (k)] zachęcamy do dodawania wsparcia na rzecz kształcenia i szkolenia opiekunów nieformalnych: wspieranie szkolenia i walidacji umiejętności i kompetencji opiekunów nieformalnych, w tym wczesnej interwencji oraz zapewniania niezbędnych umiejętności i kompetencji.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439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25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6" y="938481"/>
            <a:ext cx="11250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BDB8C63-D411-38D0-932A-82BA593F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499678"/>
              </p:ext>
            </p:extLst>
          </p:nvPr>
        </p:nvGraphicFramePr>
        <p:xfrm>
          <a:off x="569257" y="1497976"/>
          <a:ext cx="11053483" cy="4777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755">
                  <a:extLst>
                    <a:ext uri="{9D8B030D-6E8A-4147-A177-3AD203B41FA5}">
                      <a16:colId xmlns:a16="http://schemas.microsoft.com/office/drawing/2014/main" val="435195674"/>
                    </a:ext>
                  </a:extLst>
                </a:gridCol>
                <a:gridCol w="653591">
                  <a:extLst>
                    <a:ext uri="{9D8B030D-6E8A-4147-A177-3AD203B41FA5}">
                      <a16:colId xmlns:a16="http://schemas.microsoft.com/office/drawing/2014/main" val="194706505"/>
                    </a:ext>
                  </a:extLst>
                </a:gridCol>
                <a:gridCol w="8212503">
                  <a:extLst>
                    <a:ext uri="{9D8B030D-6E8A-4147-A177-3AD203B41FA5}">
                      <a16:colId xmlns:a16="http://schemas.microsoft.com/office/drawing/2014/main" val="2582575971"/>
                    </a:ext>
                  </a:extLst>
                </a:gridCol>
                <a:gridCol w="1743634">
                  <a:extLst>
                    <a:ext uri="{9D8B030D-6E8A-4147-A177-3AD203B41FA5}">
                      <a16:colId xmlns:a16="http://schemas.microsoft.com/office/drawing/2014/main" val="430233166"/>
                    </a:ext>
                  </a:extLst>
                </a:gridCol>
              </a:tblGrid>
              <a:tr h="2459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EDUKACJA, łącznie 6 uwag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148048"/>
                  </a:ext>
                </a:extLst>
              </a:tr>
              <a:tr h="24597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LP.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nr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TREŚĆ UWAGI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KLASYFIKACJA</a:t>
                      </a:r>
                    </a:p>
                  </a:txBody>
                  <a:tcPr marL="6108" marR="6108" marT="6108" marB="0" anchor="ctr"/>
                </a:tc>
                <a:extLst>
                  <a:ext uri="{0D108BD9-81ED-4DB2-BD59-A6C34878D82A}">
                    <a16:rowId xmlns:a16="http://schemas.microsoft.com/office/drawing/2014/main" val="1276821878"/>
                  </a:ext>
                </a:extLst>
              </a:tr>
              <a:tr h="30839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288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Proponujemy rozważyć dodanie następujących działań: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a. uczestnictwo wszystkich dorosłych w edukacji, a w szczególności w ustawicznym kształceniu i szkoleniu zawodowym, w celu wspierania przystosowania się do zmian w przemyśle i produkcji;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b. wspieranie partnerstw między partnerami społecznymi, przedsiębiorstwami, organizacjami klastrów przemysłowych i edukacji, badań naukowych i innowacji, instytucjami szkoleniowymi/usługodawcami w celu: zapewnienie lepszego informowania o potrzebach rynku pracy, b) wprowadzenie metod uczenia się opartych na doświadczeniu oraz zachęcanie do eksperymentowania i dostosowywania programów nauczania; oraz c) promowanie uczenia się poprzez praktykę w miejscu pracy.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c. Ważne jest również wspieranie partnerstw między partnerami społecznymi, przedsiębiorstwami, organizacjami klastrów przemysłowych oraz edukacją, badaniami naukowymi i innowacjami, instytucjami szkoleniowymi/usługodawcami w celu: zapewnienie lepszego informowania o potrzebach rynku pracy, b) wprowadzenie metod uczenia się opartych na doświadczeniu oraz zachęcanie do eksperymentowania i dostosowywania programów nauczania; oraz c) promowanie uczenia się poprzez praktykę w miejscu pracy. 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d. Wspieranie kwalifikacji i kompetencji zgodnie z potrzebami pracodawców wymagających umiejętności w dziedzinie technologii cyfrowych i ekologicznych.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61318"/>
                  </a:ext>
                </a:extLst>
              </a:tr>
              <a:tr h="7189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284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Trybunał odnotowuje w szczególności, że EFS+ nie wspiera szkół specjalnych i segregacji w edukacji. Z drugiej strony możliwe jest wspieranie systemu edukacji włączającej, w tym przejścia od modelu obejmującego szkoły specjalne do modelu obejmującego szkoły integracyjne, w którym uczniowie i uczniowie o różnych potrzebach edukacyjnych uczą się.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265998"/>
                  </a:ext>
                </a:extLst>
              </a:tr>
              <a:tr h="4824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285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wyjaśnić, jaki jest cel programów stypendialnych/jaki problem edukacyjny zostanie rozwiązany dzięki stypendiom. Stypendia powinny być skierowane do studentów z rodzin o niskich dochodach i stanowić część szerszych programów wsparcia dla studentów.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8" marR="6108" marT="6108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92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6" y="938481"/>
            <a:ext cx="11250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EE6EF40-D2D7-2179-76CF-C45165A1F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21379"/>
              </p:ext>
            </p:extLst>
          </p:nvPr>
        </p:nvGraphicFramePr>
        <p:xfrm>
          <a:off x="470646" y="1385774"/>
          <a:ext cx="11250705" cy="5207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789">
                  <a:extLst>
                    <a:ext uri="{9D8B030D-6E8A-4147-A177-3AD203B41FA5}">
                      <a16:colId xmlns:a16="http://schemas.microsoft.com/office/drawing/2014/main" val="3998736428"/>
                    </a:ext>
                  </a:extLst>
                </a:gridCol>
                <a:gridCol w="502024">
                  <a:extLst>
                    <a:ext uri="{9D8B030D-6E8A-4147-A177-3AD203B41FA5}">
                      <a16:colId xmlns:a16="http://schemas.microsoft.com/office/drawing/2014/main" val="2016781886"/>
                    </a:ext>
                  </a:extLst>
                </a:gridCol>
                <a:gridCol w="8382000">
                  <a:extLst>
                    <a:ext uri="{9D8B030D-6E8A-4147-A177-3AD203B41FA5}">
                      <a16:colId xmlns:a16="http://schemas.microsoft.com/office/drawing/2014/main" val="473334176"/>
                    </a:ext>
                  </a:extLst>
                </a:gridCol>
                <a:gridCol w="1931892">
                  <a:extLst>
                    <a:ext uri="{9D8B030D-6E8A-4147-A177-3AD203B41FA5}">
                      <a16:colId xmlns:a16="http://schemas.microsoft.com/office/drawing/2014/main" val="3808756554"/>
                    </a:ext>
                  </a:extLst>
                </a:gridCol>
              </a:tblGrid>
              <a:tr h="25162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WPROWADZENIE DO FEDS, łącznie 16 uwag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51751"/>
                  </a:ext>
                </a:extLst>
              </a:tr>
              <a:tr h="1399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LP.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nr uwagi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TREŚĆ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KLASYFIKACJA</a:t>
                      </a:r>
                    </a:p>
                  </a:txBody>
                  <a:tcPr marL="6393" marR="6393" marT="6393" marB="0" anchor="ctr"/>
                </a:tc>
                <a:extLst>
                  <a:ext uri="{0D108BD9-81ED-4DB2-BD59-A6C34878D82A}">
                    <a16:rowId xmlns:a16="http://schemas.microsoft.com/office/drawing/2014/main" val="786652383"/>
                  </a:ext>
                </a:extLst>
              </a:tr>
              <a:tr h="13152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W następstwie porozumienia w sprawie zmniejszenia przesunięcia środków z Europejskiego Funduszu Społecznego + („EFS+”) do Funduszu Spójności oraz anulowania przesunięcia środków z EFS+ do Funduszu na rzecz Sprawiedliwej Transformacji („FST”) zmniejszenie przesunięcia środków z EFS+ zostanie ukierunkowane na programy regionalne, przeznaczone na trzy rodzaje inwestycji: wsparcie na rzecz integracji obywateli państw trzecich (ukraińskich uchodźców), inwestycje w umiejętności i inwestycje w opiekę długoterminową.  W związku z dostosowaniem programów do tych dodatkowych budżetów służby Komisji są w stanie poczynić jedynie częściowe uwagi, w szczególności w odniesieniu do alokacji i wskaźników dla EFS+, które ulegną zmianie w następstwie ponownego przydziału anulowanego przesunięcia z EFS. Dalsze dodatkowe uwagi na temat programu zostaną przekazane.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6543"/>
                  </a:ext>
                </a:extLst>
              </a:tr>
              <a:tr h="5596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Działania planowane w ramach programu powinny koncentrować się na wyzwaniach określonych w europejskim semestrze oraz zaleceniach dla poszczególnych krajów. W stosownych przypadkach temat drugorzędny związany z europejskim semestrem (10). Sprostanie wyzwaniom wskazanym w europejskim semestrze) należy wskazać w tabeli 7: Wymiar 6 – tematy drugorzędne EFS+.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20622"/>
                  </a:ext>
                </a:extLst>
              </a:tr>
              <a:tr h="4197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upewnić się, że statystyki, o których mowa w programie, są dostosowane i aktualne (przykład: jeśli chodzi o wskaźnik zatrudnienia osób niepełnosprawnych, proszę wykorzystać te same – najnowsze dane – w całym programie).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551995"/>
                  </a:ext>
                </a:extLst>
              </a:tr>
              <a:tr h="1818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upewnić się, że istnieje wyraźny związek między strategiczną częścią programu a planowanymi rodzajami środków. Na przykład jednym z wymienionych wyzwań społecznych jest dyskryminacja osób LGBTI na rynku pracy, edukacji, pomocy społecznej i zdrowotnej, jednak w programie nie przewidziano żadnych konkretnych działań mających na celu zwalczanie dyskryminacji. Można rozważyć zaproponowanie środków mających na celu wspieranie beneficjentów, pracowników i IZ, organów wykonawczych i komitetów monitorujących we wdrażaniu zasad horyzontalnych, ze szczególnym uwzględnieniem barier i potrzeb osób z grup zagrożonych dyskryminacją, a także podnoszenie świadomości na temat wartości UE, w tym równości, niedyskryminacji i włączenia społecznego, w celu zwalczania negatywnych stereotypów dotyczących grup zagrożonych dyskryminacją.  Należy wzmocnić skuteczne wdrażanie zasady niedyskryminacji za pomocą specjalnych środków w ramach rynku pracy, opieki zdrowotnej, edukacji i usług społecznych w ramach funduszy, aby zapewnić skuteczne wdrażanie zasad horyzontalnych.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539372"/>
                  </a:ext>
                </a:extLst>
              </a:tr>
              <a:tr h="2798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Sekcja dotycząca komplementarności i synergii jest bardzo ogólna i może być bardziej rozwinięta, odnosząc się do konkretnych instrumentów i sektorów finansowania.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83432"/>
                  </a:ext>
                </a:extLst>
              </a:tr>
              <a:tr h="2798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określić w programie cele liczbowe, jakie będą Państwo realizować, np.: cel dotyczący zatrudnienia, udział dzieci w edukacji przedszkolnej itp. oraz termin ich osiągnięcia.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3" marR="6393" marT="6393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688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77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6" y="938481"/>
            <a:ext cx="11250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A82DC74-672B-1205-407F-6DE8F9F70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57391"/>
              </p:ext>
            </p:extLst>
          </p:nvPr>
        </p:nvGraphicFramePr>
        <p:xfrm>
          <a:off x="470646" y="1600200"/>
          <a:ext cx="11250707" cy="5006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13">
                  <a:extLst>
                    <a:ext uri="{9D8B030D-6E8A-4147-A177-3AD203B41FA5}">
                      <a16:colId xmlns:a16="http://schemas.microsoft.com/office/drawing/2014/main" val="2756558248"/>
                    </a:ext>
                  </a:extLst>
                </a:gridCol>
                <a:gridCol w="528917">
                  <a:extLst>
                    <a:ext uri="{9D8B030D-6E8A-4147-A177-3AD203B41FA5}">
                      <a16:colId xmlns:a16="http://schemas.microsoft.com/office/drawing/2014/main" val="2267691874"/>
                    </a:ext>
                  </a:extLst>
                </a:gridCol>
                <a:gridCol w="8875059">
                  <a:extLst>
                    <a:ext uri="{9D8B030D-6E8A-4147-A177-3AD203B41FA5}">
                      <a16:colId xmlns:a16="http://schemas.microsoft.com/office/drawing/2014/main" val="3181211535"/>
                    </a:ext>
                  </a:extLst>
                </a:gridCol>
                <a:gridCol w="1519518">
                  <a:extLst>
                    <a:ext uri="{9D8B030D-6E8A-4147-A177-3AD203B41FA5}">
                      <a16:colId xmlns:a16="http://schemas.microsoft.com/office/drawing/2014/main" val="3034920926"/>
                    </a:ext>
                  </a:extLst>
                </a:gridCol>
              </a:tblGrid>
              <a:tr h="13571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STRATEGIA PROGRAMU, łącznie 10 uwag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173076"/>
                  </a:ext>
                </a:extLst>
              </a:tr>
              <a:tr h="135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LP.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nr uwagi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TREŚĆ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KLASYFIKACJA</a:t>
                      </a:r>
                    </a:p>
                  </a:txBody>
                  <a:tcPr marL="6269" marR="6269" marT="6269" marB="0" anchor="ctr"/>
                </a:tc>
                <a:extLst>
                  <a:ext uri="{0D108BD9-81ED-4DB2-BD59-A6C34878D82A}">
                    <a16:rowId xmlns:a16="http://schemas.microsoft.com/office/drawing/2014/main" val="1630486339"/>
                  </a:ext>
                </a:extLst>
              </a:tr>
              <a:tr h="46820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Przyjmujemy do wiadomości odniesienie do priorytetów określonych w załączniku D do sprawozdania krajowego w ramach europejskiego semestru 2019. Nadal można by zwrócić większą uwagę na „promowanie równości płci w zatrudnieniu, w szczególności poprzez przystępną cenowo, wysokiej jakości opiekę nad dziećmi poniżej 3 roku życia”.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49745"/>
                  </a:ext>
                </a:extLst>
              </a:tr>
              <a:tr h="4885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Zgodnie z porozumieniem zawartym na poziomie AP proszę uwzględnić w programie następujący przepis: „Inwestycyjność w szali zakonserwowanych zgodnie z art. 6 ust. 1 lit. a)” (EN: Inwestycje infrastrukturalne w placówki opieki rezydencjalnej zapewniające stacjonarną opiekę długoterminową w formach instytucjonalnych nie są dozwolone.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19855"/>
                  </a:ext>
                </a:extLst>
              </a:tr>
              <a:tr h="7260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Przyjmujemy do wiadomości brak pisemnego zgłoszenia zastrzeżeń RSO4.3 Integracja społeczna. Nie przewidziano żadnych środków infrastrukturalnych EFRR w celu deinstytucjonalizacji usług socjalnych; brak infrastruktury dla mieszkalnictwa socjalnego. IZ powinna wyjaśnić powód takiej decyzji oraz brak potrzeb w województwie dolnośląskim w tym obszarze.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1955"/>
                  </a:ext>
                </a:extLst>
              </a:tr>
              <a:tr h="29449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37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Chociaż istnieje zamiar przyspieszenia procesu deinstytucjonalizacji, inwestycje w infrastrukturę i usługi opieki społecznej i zdrowotnej muszą wykazać zgodność z istniejącą lub rozwijającą się strategią deinstytucjonalizacji. Dokument powinien zatem zawierać takie wyraźne zobowiązanie: „Rozwój usług społecznych na rzecz osób prawnych niepełnosprawnych (UNCRPD), w tym Komentarzem ogólnym Nr 5 (2017)[[1]2] oraz Uwagami Końcowe dla Polskich Komitetów ONZ ds. Prawach Osób Niepełnosprawnych (UNCRPD). Praw Osób Niepełnosprawnych (CRPD)[3], Strategią Rozwoju Usług Społecznych – Polityka Publiczna na lata 2021–2030 (z perspektywą do 2035 r.) i z kierunkami angielskimi w Krajowym Programie przeciwdziałania Ubóstwu i Ubóstwa i Kontynentu (aktualizacja 2021–2027) oraz Strategii na Rzecz Osób z Niepełnosprawnościami 2021–2030”.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[1] https://niepelnosprawni.gov.pl/a,53,konwencja-onz-o-prawach-osob-niepelnosprawnych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[2]https://www.ohchr.org/en/documents/general-comments-and-recommendations/general-comment-no5-article-19-right-live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[3]https://docstore.ohchr.org/SelfServices/FilesHandler.ashx?enc=6QkG1d%2fPPRiCAqhKb7yhsnLFjcXmd8Ilx1hLUlxYOlolNx89NMrEyKDrTPKg7T8aUMAwDVPc%2fx6%2fd5Qg%2bJxRYV2Gi33mW2TralO6fd4KvKjXpOp0ORybDYY4RQBf5HB9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(EN: Proszę uwzględnić w programie zobowiązanie, że rozwój usług socjalnych dla osób zagrożonych ubóstwem i wykluczeniem społecznym, wspieranych z EFRR, będzie zgodny z Konwencją ONZ o prawach osób niepełnosprawnych, w tym z komentarzem ogólnym nr 5 (2017) oraz uwagami końcowymi dla Polski, Strategia rozwoju usług społecznych – polityka publiczna na lata 2021–2030 z perspektywą do 2035 r. oraz z wytycznymi wskazanymi w krajowym programie przeciwdziałania ubóstwu i wykluczeniu społecznym (aktualizacja na lata 2021–2027) oraz strategiach na rzecz osób niepełnosprawnych na lata 2021–2030.'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pl-P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33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00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66165" y="1350986"/>
            <a:ext cx="11250706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Aktualne informacje dotyczące uwag przesłanych przez Komisję Europejską do projektu programu FEDS 2021 - 2027 w zakresie EFS+</a:t>
            </a:r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just"/>
            <a:r>
              <a:rPr lang="pl-PL" sz="2400" dirty="0"/>
              <a:t>Łącznie do programu FEDS 2021- 2027 zgłoszono </a:t>
            </a:r>
            <a:r>
              <a:rPr lang="pl-PL" sz="2400" b="1" dirty="0"/>
              <a:t>490 uwag</a:t>
            </a:r>
            <a:r>
              <a:rPr lang="pl-PL" sz="240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z zakresu EFS+: 68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 zakresu EFRR: 422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pl-PL" sz="2400" dirty="0"/>
              <a:t>Uwagi EFS+ w podziale na zakres tematyczny FEDS 2021- 2027</a:t>
            </a:r>
            <a:r>
              <a:rPr lang="pl-PL" sz="2800" dirty="0"/>
              <a:t>: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Rynek pracy i włączenie społeczne: </a:t>
            </a:r>
            <a:r>
              <a:rPr lang="pl-PL" b="1" dirty="0"/>
              <a:t>36</a:t>
            </a:r>
            <a:r>
              <a:rPr lang="pl-PL" dirty="0"/>
              <a:t>, w tym </a:t>
            </a:r>
            <a:r>
              <a:rPr lang="pl-PL" b="1" dirty="0"/>
              <a:t>24</a:t>
            </a:r>
            <a:r>
              <a:rPr lang="pl-PL" dirty="0"/>
              <a:t> dotyczą włączenia społecznego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Edukacja: </a:t>
            </a:r>
            <a:r>
              <a:rPr lang="pl-PL" b="1" dirty="0"/>
              <a:t>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Wprowadzenie do FEDS: </a:t>
            </a:r>
            <a:r>
              <a:rPr lang="pl-PL" b="1" dirty="0"/>
              <a:t>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Strategia Programu: </a:t>
            </a:r>
            <a:r>
              <a:rPr lang="pl-PL" b="1" dirty="0"/>
              <a:t>10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1321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66165" y="1350986"/>
            <a:ext cx="11250706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Uwagi KE do EFS + </a:t>
            </a:r>
            <a:endParaRPr lang="pl-PL" sz="2400" b="1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klasyfikacja: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•	Uwagi uwzględnione - 31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•	Uwagi do dyskusji, wyjaśnienia - 32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•	Uwagi nieuwzględnione – 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•	Uwagi horyzontalne –  1</a:t>
            </a:r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just"/>
            <a:r>
              <a:rPr lang="pl-PL" sz="2000" dirty="0"/>
              <a:t>45,5% uwag dotyczących EFS + zostało uwzględnionych lub częściowo uwzględnionych w zapisach FEDS 2021 -2027</a:t>
            </a:r>
          </a:p>
          <a:p>
            <a:pPr algn="just"/>
            <a:endParaRPr lang="pl-PL" sz="2000" dirty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0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7" y="908721"/>
            <a:ext cx="11250706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/>
              <a:t>Podział dodatkowych środków Europejskiego Funduszu Społecznego +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Środki wspierać będą trzy rodzaje inwestycji wskazane przez Komisję Europejską: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/>
              <a:t>wsparcie na rzecz integracji obywateli państw trzecich (ukraińskich uchodźców),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/>
              <a:t>inwestycje w umiejętności,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/>
              <a:t>inwestycje w opiekę długoterminową.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Cel szczegółowy h) – projekty OWES (kod 138) – 1 271 921 EUR,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Cel szczegółowy i) – integracja obywateli państw trzecich (kod 157) – 20 mln EUR,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Cel szczegółowy k) – opieka długoterminowa (kod 158) – 17 541 770 EUR,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Cel szczegółowy f) – kształcenie zawodowe (kod 149) – 5 mln EUR,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Cel szczegółowy g) – kształcenie osób dorosłych (kod 151) – 15 mln EUR.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/>
              <a:t>Rozkład alokacji na poszczególne cele szczegółowe bazuje na doświadczeniach Instytucji Zarządzającej w zakresie możliwości wydatkowania tych środków. Do przekazanej w dniu 20 czerwca br.  propozycji podziału środków EFS+ nie wpłynęły uwagi od członków niniejszej Grupy. </a:t>
            </a:r>
          </a:p>
          <a:p>
            <a:pPr algn="just"/>
            <a:endParaRPr lang="pl-PL" sz="2000" dirty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40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7" y="1407931"/>
            <a:ext cx="1125070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/>
              <a:t>Podział dodatkowych środków Europejskiego Funduszu Społecznego +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3F1DAAA-A95F-D445-A432-D0223E46B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491901"/>
              </p:ext>
            </p:extLst>
          </p:nvPr>
        </p:nvGraphicFramePr>
        <p:xfrm>
          <a:off x="1407459" y="2362039"/>
          <a:ext cx="9484658" cy="3037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1541">
                  <a:extLst>
                    <a:ext uri="{9D8B030D-6E8A-4147-A177-3AD203B41FA5}">
                      <a16:colId xmlns:a16="http://schemas.microsoft.com/office/drawing/2014/main" val="573823086"/>
                    </a:ext>
                  </a:extLst>
                </a:gridCol>
                <a:gridCol w="2481039">
                  <a:extLst>
                    <a:ext uri="{9D8B030D-6E8A-4147-A177-3AD203B41FA5}">
                      <a16:colId xmlns:a16="http://schemas.microsoft.com/office/drawing/2014/main" val="2041089181"/>
                    </a:ext>
                  </a:extLst>
                </a:gridCol>
                <a:gridCol w="2481039">
                  <a:extLst>
                    <a:ext uri="{9D8B030D-6E8A-4147-A177-3AD203B41FA5}">
                      <a16:colId xmlns:a16="http://schemas.microsoft.com/office/drawing/2014/main" val="2251098748"/>
                    </a:ext>
                  </a:extLst>
                </a:gridCol>
                <a:gridCol w="2481039">
                  <a:extLst>
                    <a:ext uri="{9D8B030D-6E8A-4147-A177-3AD203B41FA5}">
                      <a16:colId xmlns:a16="http://schemas.microsoft.com/office/drawing/2014/main" val="3095120973"/>
                    </a:ext>
                  </a:extLst>
                </a:gridCol>
              </a:tblGrid>
              <a:tr h="4841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Nazwa zadania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Alokacja FEDS  aktualna na 15.03.2022 (EUR)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Dodatkowa alokacja (EUR)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Łącznie nowa alokacja FEDS 2021-2027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5470744"/>
                  </a:ext>
                </a:extLst>
              </a:tr>
              <a:tr h="4381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Cel szczegółowy h)  (kod 138) PROJEKTY OWES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 11 000 000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1 271 921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12 271 921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6328750"/>
                  </a:ext>
                </a:extLst>
              </a:tr>
              <a:tr h="4381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Cel szczegółowy i) – integracja obywateli państw trzecich (kod 157)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9 341 403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20 000 000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29 341 403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4390402"/>
                  </a:ext>
                </a:extLst>
              </a:tr>
              <a:tr h="7262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Cel szczegółowy k) (kod 158) opieka długoterminowa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57 881 919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br>
                        <a:rPr lang="pl-PL" sz="1100" u="none" strike="noStrike">
                          <a:effectLst/>
                        </a:rPr>
                      </a:br>
                      <a:r>
                        <a:rPr lang="pl-PL" sz="1100" u="none" strike="noStrike">
                          <a:effectLst/>
                        </a:rPr>
                        <a:t>17 541 770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75 423 689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3631245"/>
                  </a:ext>
                </a:extLst>
              </a:tr>
              <a:tr h="4381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Cel szczegółowy f)  (kod 149) kształcenie zawodowe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57 892 204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                                     5 000 000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62 892 204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790719"/>
                  </a:ext>
                </a:extLst>
              </a:tr>
              <a:tr h="4381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Cel szczegółowy g) (kod 151) kształcenie osób dorosłych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br>
                        <a:rPr lang="pl-PL" sz="1100" u="none" strike="noStrike">
                          <a:effectLst/>
                        </a:rPr>
                      </a:br>
                      <a:r>
                        <a:rPr lang="pl-PL" sz="1100" u="none" strike="noStrike">
                          <a:effectLst/>
                        </a:rPr>
                        <a:t>19 297 401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                                   15 000 000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34 297 401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624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16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57201" y="1111153"/>
            <a:ext cx="1125070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/>
              <a:t>Podział dodatkowych środków Europejskiego Funduszu Społecznego +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5E0905-B5CA-C092-F5DF-94CD5D9A5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31716"/>
              </p:ext>
            </p:extLst>
          </p:nvPr>
        </p:nvGraphicFramePr>
        <p:xfrm>
          <a:off x="614084" y="1894931"/>
          <a:ext cx="10936940" cy="4395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7717">
                  <a:extLst>
                    <a:ext uri="{9D8B030D-6E8A-4147-A177-3AD203B41FA5}">
                      <a16:colId xmlns:a16="http://schemas.microsoft.com/office/drawing/2014/main" val="148150064"/>
                    </a:ext>
                  </a:extLst>
                </a:gridCol>
                <a:gridCol w="5290830">
                  <a:extLst>
                    <a:ext uri="{9D8B030D-6E8A-4147-A177-3AD203B41FA5}">
                      <a16:colId xmlns:a16="http://schemas.microsoft.com/office/drawing/2014/main" val="714826954"/>
                    </a:ext>
                  </a:extLst>
                </a:gridCol>
                <a:gridCol w="1709197">
                  <a:extLst>
                    <a:ext uri="{9D8B030D-6E8A-4147-A177-3AD203B41FA5}">
                      <a16:colId xmlns:a16="http://schemas.microsoft.com/office/drawing/2014/main" val="2198997467"/>
                    </a:ext>
                  </a:extLst>
                </a:gridCol>
                <a:gridCol w="1709196">
                  <a:extLst>
                    <a:ext uri="{9D8B030D-6E8A-4147-A177-3AD203B41FA5}">
                      <a16:colId xmlns:a16="http://schemas.microsoft.com/office/drawing/2014/main" val="2609853099"/>
                    </a:ext>
                  </a:extLst>
                </a:gridCol>
              </a:tblGrid>
              <a:tr h="3481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Nazwa zadania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Wskaźnik 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Wartość wskaźnika z projektu FEDS 15.03.2022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Wartość wskaźnika po przeliczeniu wg większej alokacji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extLst>
                  <a:ext uri="{0D108BD9-81ED-4DB2-BD59-A6C34878D82A}">
                    <a16:rowId xmlns:a16="http://schemas.microsoft.com/office/drawing/2014/main" val="3023972544"/>
                  </a:ext>
                </a:extLst>
              </a:tr>
              <a:tr h="21967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Cel szczegółowy h)  (kod 138) PROJEKTY OWES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Liczba osób biernych zawodowo objętych wsparciem w programie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6 847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7599456"/>
                  </a:ext>
                </a:extLst>
              </a:tr>
              <a:tr h="3314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Liczba osób bezrobotnych, w tym długotrwale bezrobotnych, objętych wsparciem w programie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5027932"/>
                  </a:ext>
                </a:extLst>
              </a:tr>
              <a:tr h="2677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Liczba podmiotów ekonomii społecznej objętych wsparciem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0013675"/>
                  </a:ext>
                </a:extLst>
              </a:tr>
              <a:tr h="274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Liczba osób, których sytuacja społeczna uległa poprawie po opuszczeniu programu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258145"/>
                  </a:ext>
                </a:extLst>
              </a:tr>
              <a:tr h="2613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Liczba miejsc pracy utworzonych w przedsiębiorstwach społecznych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0558651"/>
                  </a:ext>
                </a:extLst>
              </a:tr>
              <a:tr h="2741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Cel szczegółowy i) – integracja obywateli państw trzecich (kod 157)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Liczba osób z krajów trzecich objętych wsparciem w programie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18 155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58059"/>
                  </a:ext>
                </a:extLst>
              </a:tr>
              <a:tr h="3697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Liczba osób, których sytuacja społeczna uległa poprawie po opuszczeniu programu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5 447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3427930"/>
                  </a:ext>
                </a:extLst>
              </a:tr>
              <a:tr h="3251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Cel szczegółowy k) (kod 158) opieka długoterminowa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Liczba osób objętych usługami świadczonymi w społeczności lokalnej w programie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10 407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0026171"/>
                  </a:ext>
                </a:extLst>
              </a:tr>
              <a:tr h="3442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Cel szczegółowy f)  (kod 149) kształcenie zawodowe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Liczba uczniów szkół i placówek systemu oświaty prowadzących kształcenie ogólne objętych wsparciem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42 935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46 644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0388528"/>
                  </a:ext>
                </a:extLst>
              </a:tr>
              <a:tr h="29323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Liczba uczniów i słuchaczy szkół i placówek kształcenia zawodowego objętych wsparciem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15 911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095088"/>
                  </a:ext>
                </a:extLst>
              </a:tr>
              <a:tr h="3123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Liczba uczniów, którzy nabyli kompetencje lub umiejętności po opuszczeniu programu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6561079"/>
                  </a:ext>
                </a:extLst>
              </a:tr>
              <a:tr h="2996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Cel szczegółowy g) (kod 151) kształcenie osób dorosłych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Liczba osób dorosłych objętych usługami rozwojowymi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7 979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740727"/>
                  </a:ext>
                </a:extLst>
              </a:tr>
              <a:tr h="2868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Liczba osób, które uzyskały kwalifikacje po opuszczeniu programu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518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35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6" y="938481"/>
            <a:ext cx="11250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D5E33A1-A7A5-DDEF-0196-08A68EC5C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3088"/>
              </p:ext>
            </p:extLst>
          </p:nvPr>
        </p:nvGraphicFramePr>
        <p:xfrm>
          <a:off x="470645" y="1600200"/>
          <a:ext cx="11049001" cy="4982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2">
                  <a:extLst>
                    <a:ext uri="{9D8B030D-6E8A-4147-A177-3AD203B41FA5}">
                      <a16:colId xmlns:a16="http://schemas.microsoft.com/office/drawing/2014/main" val="2902703506"/>
                    </a:ext>
                  </a:extLst>
                </a:gridCol>
                <a:gridCol w="663388">
                  <a:extLst>
                    <a:ext uri="{9D8B030D-6E8A-4147-A177-3AD203B41FA5}">
                      <a16:colId xmlns:a16="http://schemas.microsoft.com/office/drawing/2014/main" val="3810641321"/>
                    </a:ext>
                  </a:extLst>
                </a:gridCol>
                <a:gridCol w="8256494">
                  <a:extLst>
                    <a:ext uri="{9D8B030D-6E8A-4147-A177-3AD203B41FA5}">
                      <a16:colId xmlns:a16="http://schemas.microsoft.com/office/drawing/2014/main" val="717686773"/>
                    </a:ext>
                  </a:extLst>
                </a:gridCol>
                <a:gridCol w="1748117">
                  <a:extLst>
                    <a:ext uri="{9D8B030D-6E8A-4147-A177-3AD203B41FA5}">
                      <a16:colId xmlns:a16="http://schemas.microsoft.com/office/drawing/2014/main" val="79794026"/>
                    </a:ext>
                  </a:extLst>
                </a:gridCol>
              </a:tblGrid>
              <a:tr h="13946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RYNEK PRACY, łącznie 12 uwag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42662"/>
                  </a:ext>
                </a:extLst>
              </a:tr>
              <a:tr h="1491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LP.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nr uwagi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TREŚĆ UWAGI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KLASYFIKACJA</a:t>
                      </a: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1158154393"/>
                  </a:ext>
                </a:extLst>
              </a:tr>
              <a:tr h="10390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247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W ramach tego priorytetu można również uwzględnić działania wspierające transformację ekologiczną, np. szkolenia w zakresie umiejętności ekologicznych lub zielonych miejsc pracy poprzez podnoszenie kwalifikacji w celu dostosowania się do nowych wymogów ekologicznych związanych m.in. z gospodarką o obiegu zamkniętym i dążeniem do osiągnięcia zerowego poziomu emisji zanieczyszczeń lub przekwalifikowanie w celu rozpoczęcia nowej kariery zawodowej w szybko rozwijających się zielonych sektorach.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83741"/>
                  </a:ext>
                </a:extLst>
              </a:tr>
              <a:tr h="6973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250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 Zaleca się uwzględnienie środków zapewniających, aby służby zatrudnienia posiadały zdolności do przewidywania zapotrzebowania na umiejętności zgodnie z transformacją ekologiczną oraz zapewnienie odpowiedniej pomocy (usługi poradnictwa zawodowego) w zakresie dostosowania umiejętności do potrzeb rynku pracy zgodnie z niniejszym pisemnym zgłoszeniem zastrzeżeń.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55611"/>
                  </a:ext>
                </a:extLst>
              </a:tr>
              <a:tr h="5578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253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W ramach niniejszego pisemnego zgłoszenia zastrzeżeń EFS+ może finansować programy zapobiegania chorobom/zagrożeniom dla zdrowia bezpośrednio związanym z miejscem pracy. Działania niezwiązane z miejscem pracy należy zaprogramować w SO (k).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72692"/>
                  </a:ext>
                </a:extLst>
              </a:tr>
              <a:tr h="11157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255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Zachęcamy do przyjrzenia się możliwościom wsparcia adaptacji pracowników i pracodawców: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a. Wspieranie dostosowania pracowników i przedsiębiorstw do zmian poprzez szkolenia i usługi doradcze (gospodarka ekologiczna, gospodarka o obiegu zamkniętym); 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b. Wspieranie MŚP w rozwijaniu zasobów ludzkich, zarządzaniu nimi i ich pełnym wykorzystaniu poprzez organizację pracy, narzędzia zasobów ludzkich lub szkolenia.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85776"/>
                  </a:ext>
                </a:extLst>
              </a:tr>
              <a:tr h="6973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251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Cel szczegółowy 4.3 nie jest obecnie uwzględniony w Państwa programie. Zgodnie ze zaktualizowaną umową o partnerstwie wzywamy do programowania działań mających na celu zwalczanie stereotypów związanych z płcią i zapobieganie dyskryminacji na rynku pracy i w edukacji, ale jesteśmy również otwarci na wszelkie innowacje społeczne w tej dziedzinie.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486584"/>
                  </a:ext>
                </a:extLst>
              </a:tr>
              <a:tr h="2789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248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rozważyć programowanie działań wdrażających nową inicjatywę UE na rzecz młodzieży – ALMA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54092"/>
                  </a:ext>
                </a:extLst>
              </a:tr>
              <a:tr h="2789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249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Działania związane z sektorem gospodarki społecznej można również zaprogramować w ramach celu szczegółowego „a”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4" marR="6384" marT="6384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12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43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6" y="938481"/>
            <a:ext cx="112507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238414B-010A-17AD-B977-687E229BE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70142"/>
              </p:ext>
            </p:extLst>
          </p:nvPr>
        </p:nvGraphicFramePr>
        <p:xfrm>
          <a:off x="470646" y="1600199"/>
          <a:ext cx="11250707" cy="4780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895">
                  <a:extLst>
                    <a:ext uri="{9D8B030D-6E8A-4147-A177-3AD203B41FA5}">
                      <a16:colId xmlns:a16="http://schemas.microsoft.com/office/drawing/2014/main" val="2952386206"/>
                    </a:ext>
                  </a:extLst>
                </a:gridCol>
                <a:gridCol w="573741">
                  <a:extLst>
                    <a:ext uri="{9D8B030D-6E8A-4147-A177-3AD203B41FA5}">
                      <a16:colId xmlns:a16="http://schemas.microsoft.com/office/drawing/2014/main" val="4251402004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3654571822"/>
                    </a:ext>
                  </a:extLst>
                </a:gridCol>
                <a:gridCol w="1582271">
                  <a:extLst>
                    <a:ext uri="{9D8B030D-6E8A-4147-A177-3AD203B41FA5}">
                      <a16:colId xmlns:a16="http://schemas.microsoft.com/office/drawing/2014/main" val="86273116"/>
                    </a:ext>
                  </a:extLst>
                </a:gridCol>
              </a:tblGrid>
              <a:tr h="1409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WŁĄCZENIE SPOŁECZNE, łącznie 24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469604"/>
                  </a:ext>
                </a:extLst>
              </a:tr>
              <a:tr h="1409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LP.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nr uwagi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TREŚĆ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KLASYFIKACJA</a:t>
                      </a:r>
                    </a:p>
                  </a:txBody>
                  <a:tcPr marL="3762" marR="3762" marT="3762" marB="0" anchor="ctr"/>
                </a:tc>
                <a:extLst>
                  <a:ext uri="{0D108BD9-81ED-4DB2-BD59-A6C34878D82A}">
                    <a16:rowId xmlns:a16="http://schemas.microsoft.com/office/drawing/2014/main" val="723023109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267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dodać odpowiednią uwagę w programie dotyczącą komplementarności z Funduszem Azylu, Migracji i Integracji oraz zapewnienia możliwych synergii.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412736"/>
                  </a:ext>
                </a:extLst>
              </a:tr>
              <a:tr h="4227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278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Proponujemy również rozważenie kompleksowego wsparcia dla osób pozostających na utrzymaniu i osób opuszczających opiekę zastępczą oraz innych 24-godzinnych placówek opieki nad dziećmi i nastolatkami.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842122"/>
                  </a:ext>
                </a:extLst>
              </a:tr>
              <a:tr h="112745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280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Jeśli chodzi o opiekę zastępczą, proszę rozważyć uwzględnienie środków koncentrujących się na zapobieganiu – zmniejszeniu liczby dzieci w rodzinie zastępczej. Może to polegać na udoskonaleniu systemu wsparcia rodziny, nasileniu współpracy z rodzicami – za pośrednictwem organizacji pozarządowych, które pracują na ulicy, w ośrodkach codziennego życia. Należy zawsze angażować rodziców i szkoły.  Pierwszorzędne znaczenie ma również zapewnienie z wyprzedzeniem opieki i dostępu do usług, aby ułatwić podejmowanie decyzji o uzyskaniu statusu rodzica zastępczego.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856860"/>
                  </a:ext>
                </a:extLst>
              </a:tr>
              <a:tr h="4227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281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Należy zauważyć, że środki mające na celu zwalczanie przemocy domowej mogłyby być również wspierane w ramach różnych pisemnego zgłoszenia zastrzeżeń (c, h, i, j, l) w zależności od kontekstu i profilu beneficjentów.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7891"/>
                  </a:ext>
                </a:extLst>
              </a:tr>
              <a:tr h="7610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9 grudnia 2021 r. Komisja przyjęła nowy plan działania na rzecz gospodarki społecznej. W dokumencie określono trzy główne obszary wymagające poprawy: Otoczenie biznesu, 2) możliwości i budowanie zdolności, 3) świadomość i uznanie. Zachęcamy Państwa do programowania wsparcia gospodarki społecznej zgodnie z planem działania i odsyłamy do niniejszego dokumentu w Państwa programie.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96739"/>
                  </a:ext>
                </a:extLst>
              </a:tr>
              <a:tr h="9794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263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Obecnie tworzenie miejsc pracy w gospodarce społecznej koncentruje się w dużym stopniu na osobach niepełnosprawnych. Grupa ta jest rzeczywiście bardzo ważna, biorąc pod uwagę obecną lukę w zatrudnieniu osób niepełnosprawnych w Polsce. Gospodarka społeczna oferuje jednak wiele możliwości aktywizacji osób nieaktywnych zawodowo. Z tego względu wsparcie powinno być ukierunkowane na szerszą kategorię: wszystkie osoby bierne zawodowo (w tym w szczególności osoby znajdujące się w najtrudniejszej sytuacji na rynku pracy).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30689"/>
                  </a:ext>
                </a:extLst>
              </a:tr>
              <a:tr h="4157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265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W ramach programów regionalnych EFS+ powinien wspierać tworzenie i jedynie początkowe utrzymanie nowych miejsc pracy w przedsiębiorstwach społecznych zgodnie ze zaktualizowanymi umowami o partnerstwie.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19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31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63BE34-8BBE-8CF6-F102-D65C95D33D05}"/>
              </a:ext>
            </a:extLst>
          </p:cNvPr>
          <p:cNvSpPr txBox="1"/>
          <p:nvPr/>
        </p:nvSpPr>
        <p:spPr>
          <a:xfrm>
            <a:off x="470646" y="938481"/>
            <a:ext cx="112507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Najważniejsze uwagi EFS+ w podziale na zakres tematyczny FEDS 2021- 2027</a:t>
            </a:r>
          </a:p>
          <a:p>
            <a:pPr algn="ctr"/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238414B-010A-17AD-B977-687E229BE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540830"/>
              </p:ext>
            </p:extLst>
          </p:nvPr>
        </p:nvGraphicFramePr>
        <p:xfrm>
          <a:off x="470646" y="1600198"/>
          <a:ext cx="11250707" cy="4908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248">
                  <a:extLst>
                    <a:ext uri="{9D8B030D-6E8A-4147-A177-3AD203B41FA5}">
                      <a16:colId xmlns:a16="http://schemas.microsoft.com/office/drawing/2014/main" val="2952386206"/>
                    </a:ext>
                  </a:extLst>
                </a:gridCol>
                <a:gridCol w="600635">
                  <a:extLst>
                    <a:ext uri="{9D8B030D-6E8A-4147-A177-3AD203B41FA5}">
                      <a16:colId xmlns:a16="http://schemas.microsoft.com/office/drawing/2014/main" val="4251402004"/>
                    </a:ext>
                  </a:extLst>
                </a:gridCol>
                <a:gridCol w="8830236">
                  <a:extLst>
                    <a:ext uri="{9D8B030D-6E8A-4147-A177-3AD203B41FA5}">
                      <a16:colId xmlns:a16="http://schemas.microsoft.com/office/drawing/2014/main" val="3654571822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86273116"/>
                    </a:ext>
                  </a:extLst>
                </a:gridCol>
              </a:tblGrid>
              <a:tr h="17012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WŁĄCZENIE SPOŁECZNE, łącznie 24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469604"/>
                  </a:ext>
                </a:extLst>
              </a:tr>
              <a:tr h="170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LP.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nr uwagi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TREŚĆ UWAGI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KLASYFIKACJA</a:t>
                      </a:r>
                    </a:p>
                  </a:txBody>
                  <a:tcPr marL="3762" marR="3762" marT="3762" marB="0" anchor="ctr"/>
                </a:tc>
                <a:extLst>
                  <a:ext uri="{0D108BD9-81ED-4DB2-BD59-A6C34878D82A}">
                    <a16:rowId xmlns:a16="http://schemas.microsoft.com/office/drawing/2014/main" val="723023109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268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uwzględnić w grupach docelowych: społeczeństwo przyjmujące i obywatele UE ze środowisk migracyjnych (którzy pochodzą ze środowisk migracyjnych z państw trzecich za pośrednictwem rodziców urodzonych za granicą).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683232"/>
                  </a:ext>
                </a:extLst>
              </a:tr>
              <a:tr h="12504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270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Państwa członkowskie mogą korzystać z celu szczegółowego nr 10, aby wyraźnie – choć nie wyłącznie – ukierunkować działania na Romów za pośrednictwem EFS+. Państwa członkowskie mogą również ukierunkować działania na Romów w ramach dowolnego celu szczegółowego EFS+, co można monitorować za pomocą wskaźnika produktu „mniejszości, w tym społeczności marginalizowane, takie jak Romowie”. Nawet wyłączne ukierunkowanie na Romów nie byłoby uznawane za dyskryminację, ponieważ dyrektywa Rady 2000/43/WE wyraźnie zezwala na działania pozytywne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63032"/>
                  </a:ext>
                </a:extLst>
              </a:tr>
              <a:tr h="12079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272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 Działania w dziedzinie zdrowia w ramach SO „k” należy opracować na podstawie dokumentów zapewniających spójne ramy strategiczne dla opieki zdrowotnej i długoterminowej (tematyczny warunek podstawowy 4.6). Proszę wskazać te relacje, w szczególności z wojewódzkim planem transformacji i strategiami deinstytucjonalizacji opieki w zakresie zdrowia psychicznego i opieki nad osobami starszymi (załączniki do polityki publicznej „Zdrowa przyszłość”), a także ze strategią rozwoju usług socjalnych.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83707"/>
                  </a:ext>
                </a:extLst>
              </a:tr>
              <a:tr h="10888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276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Zachęcamy do zaplanowania następujących rodzajów działań w ramach EFRR: 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a. Wdrożenie materialnych form wsparcia, np. przeprowadzenie prac renowacyjnych w celu poprawy warunków mieszkaniowych;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b. Usunięcie barier architektonicznych i poprawa dostępności cyfrowej oraz informacyjnej i komunikacyjnej, w szczególności w oparciu o projektowanie uniwersalne lub zastosowanie racjonalnej poprawy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441354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279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Proszę zauważyć, że schronienia (tymczasowe mieszkania) dla osób dotkniętych kryzysem bezdomności mogą być wspierane jedynie pod warunkiem, że stanowią część projektu „Najpierw mieszkalnictwo”.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62" marR="3762" marT="376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8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41074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3249</Words>
  <Application>Microsoft Office PowerPoint</Application>
  <PresentationFormat>Panoramiczny</PresentationFormat>
  <Paragraphs>312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1_Motyw pakietu Office</vt:lpstr>
      <vt:lpstr>2_Motyw pakietu Office</vt:lpstr>
      <vt:lpstr>       Spotkanie Grupy roboczej wspierającej prace nad przygotowaniem regionalnego programu operacyjnego dla województwa dolnośląskiego na lata 2021-2027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Grzegorz Mikołajczyk</cp:lastModifiedBy>
  <cp:revision>213</cp:revision>
  <dcterms:created xsi:type="dcterms:W3CDTF">2020-11-10T08:45:52Z</dcterms:created>
  <dcterms:modified xsi:type="dcterms:W3CDTF">2022-07-27T11:13:13Z</dcterms:modified>
</cp:coreProperties>
</file>