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74" r:id="rId3"/>
    <p:sldId id="285" r:id="rId4"/>
    <p:sldId id="263" r:id="rId5"/>
    <p:sldId id="286" r:id="rId6"/>
    <p:sldId id="287" r:id="rId7"/>
    <p:sldId id="288" r:id="rId8"/>
    <p:sldId id="289" r:id="rId9"/>
    <p:sldId id="277" r:id="rId10"/>
    <p:sldId id="280" r:id="rId11"/>
    <p:sldId id="282" r:id="rId12"/>
    <p:sldId id="283" r:id="rId13"/>
    <p:sldId id="284" r:id="rId14"/>
    <p:sldId id="276" r:id="rId15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howGuides="1">
      <p:cViewPr varScale="1">
        <p:scale>
          <a:sx n="96" d="100"/>
          <a:sy n="96" d="100"/>
        </p:scale>
        <p:origin x="1524" y="7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27.01.2023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4.png"/><Relationship Id="rId16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27.01.2023</a:t>
            </a:fld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8" name="Obraz 7" descr="znak Funduszy Europejskich">
            <a:extLst>
              <a:ext uri="{FF2B5EF4-FFF2-40B4-BE49-F238E27FC236}">
                <a16:creationId xmlns:a16="http://schemas.microsoft.com/office/drawing/2014/main" id="{BFD80FA4-66E0-3049-A92A-085F431CEB0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9" name="Obraz 8" descr="flaga Unii Europejskie z dopiskiem dofinansowane przez Unię Europejską">
            <a:extLst>
              <a:ext uri="{FF2B5EF4-FFF2-40B4-BE49-F238E27FC236}">
                <a16:creationId xmlns:a16="http://schemas.microsoft.com/office/drawing/2014/main" id="{695F0183-048A-AF46-A850-8C265BFACC2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0" name="Obraz 9" descr="barwy RP">
            <a:extLst>
              <a:ext uri="{FF2B5EF4-FFF2-40B4-BE49-F238E27FC236}">
                <a16:creationId xmlns:a16="http://schemas.microsoft.com/office/drawing/2014/main" id="{875F5C9C-57CB-134D-A405-3BC05A23D85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27.01.2023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 descr="flaga Unii Europejskiej z dopiskiem dofinansowane przez Unię Europejską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27.01.2023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70B23A41-17AB-76D8-3EFE-38FC22C5B5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 descr="flaga Unii Europejskie z dopiskiem dofinansowane przez Unię Europejską">
            <a:extLst>
              <a:ext uri="{FF2B5EF4-FFF2-40B4-BE49-F238E27FC236}">
                <a16:creationId xmlns:a16="http://schemas.microsoft.com/office/drawing/2014/main" id="{E8AB2AB5-3131-C310-7606-6899798511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7C93677B-A16E-82CA-7FC4-B6B51516070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48" y="3235955"/>
            <a:ext cx="7920115" cy="1087764"/>
          </a:xfrm>
        </p:spPr>
        <p:txBody>
          <a:bodyPr>
            <a:normAutofit fontScale="90000"/>
          </a:bodyPr>
          <a:lstStyle/>
          <a:p>
            <a:pPr algn="ctr"/>
            <a:r>
              <a:rPr lang="pl-PL" altLang="pl-PL" sz="3200" b="1" dirty="0">
                <a:latin typeface="Calibri" panose="020F0502020204030204" pitchFamily="34" charset="0"/>
                <a:cs typeface="Calibri Light" panose="020F0302020204030204" pitchFamily="34" charset="0"/>
              </a:rPr>
              <a:t>Podsumowanie prac Grupy roboczej wspierającej prace nad przygotowaniem regionalnego programu operacyjnego dla województwa dolnośląskiego na lata 2021-2027</a:t>
            </a:r>
            <a:endParaRPr lang="pl-PL" dirty="0"/>
          </a:p>
        </p:txBody>
      </p:sp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1A395D3-35E7-4FC6-9F13-A51704F8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6106" y="539477"/>
            <a:ext cx="2555311" cy="360040"/>
          </a:xfrm>
        </p:spPr>
        <p:txBody>
          <a:bodyPr/>
          <a:lstStyle/>
          <a:p>
            <a:r>
              <a:rPr lang="pl-PL" dirty="0"/>
              <a:t>Wrocław,  30 stycznia 2023 r.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BF8B62A6-287F-FABF-757B-102A5B6325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17" y="6338702"/>
            <a:ext cx="8748000" cy="92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8D9802DD-77D5-A584-5B4F-1A4AAF31F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346979"/>
            <a:ext cx="8640381" cy="696756"/>
          </a:xfrm>
        </p:spPr>
        <p:txBody>
          <a:bodyPr>
            <a:normAutofit fontScale="90000"/>
          </a:bodyPr>
          <a:lstStyle/>
          <a:p>
            <a:r>
              <a:rPr lang="pl-PL" sz="2800" b="1" kern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Calibri"/>
              </a:rPr>
              <a:t>Priorytety, cele szczegółowe w programie (EFRR):</a:t>
            </a:r>
            <a:br>
              <a:rPr lang="pl-PL" sz="2800" b="1" kern="0" dirty="0">
                <a:latin typeface="+mj-lt"/>
                <a:ea typeface="+mj-ea"/>
                <a:cs typeface="Arial" pitchFamily="34" charset="0"/>
                <a:sym typeface="Calibri"/>
              </a:rPr>
            </a:b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175E7F4-BA74-44F8-A965-E39C6D64EB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46C0DB9-FFA7-C246-F949-C6A3A37C7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43734"/>
            <a:ext cx="9215839" cy="6168961"/>
          </a:xfrm>
        </p:spPr>
        <p:txBody>
          <a:bodyPr>
            <a:normAutofit fontScale="92500"/>
          </a:bodyPr>
          <a:lstStyle/>
          <a:p>
            <a:pPr marL="0" lvl="1" indent="0" algn="just" eaLnBrk="1">
              <a:buNone/>
            </a:pPr>
            <a:r>
              <a:rPr lang="pl-PL" altLang="de-DE" sz="26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4. Fundusze Europejskie na rzecz mobilności Dolnego Śląska </a:t>
            </a:r>
            <a:r>
              <a:rPr lang="pl-PL" altLang="pl-PL" sz="2600" b="1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– alokacja  332 285 645 EUR</a:t>
            </a:r>
          </a:p>
          <a:p>
            <a:pPr algn="just"/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Cele szczegółowe: 3.2 Infrastruktura drogowa i kolejowa</a:t>
            </a:r>
          </a:p>
          <a:p>
            <a:pPr marL="0" indent="0" algn="just">
              <a:buNone/>
            </a:pPr>
            <a:endParaRPr lang="pl-PL" altLang="de-DE" sz="800" dirty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pl-PL" altLang="de-DE" sz="26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5. Fundusze Europejskie na rzecz zrównoważonego rozwoju społecznego na Dolnym Śląsku – alokacja  133 298 605 EUR</a:t>
            </a:r>
          </a:p>
          <a:p>
            <a:pPr algn="just"/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Cele szczegółowe: </a:t>
            </a:r>
          </a:p>
          <a:p>
            <a:pPr marL="0" indent="0" algn="just">
              <a:buNone/>
            </a:pPr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4.5 Zdrowie </a:t>
            </a:r>
          </a:p>
          <a:p>
            <a:pPr marL="0" indent="0" algn="just">
              <a:buNone/>
            </a:pPr>
            <a:r>
              <a:rPr lang="pl-PL" altLang="pl-PL" sz="26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.6 Kultura i turystyka</a:t>
            </a:r>
          </a:p>
          <a:p>
            <a:pPr marL="0" indent="0" algn="just">
              <a:buNone/>
            </a:pPr>
            <a:endParaRPr lang="pl-PL" altLang="pl-PL" sz="2600" dirty="0">
              <a:solidFill>
                <a:schemeClr val="tx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1" indent="0" algn="just" eaLnBrk="1">
              <a:buNone/>
            </a:pPr>
            <a:r>
              <a:rPr lang="pl-PL" altLang="de-DE" sz="26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6. Fundusze Europejskie bliżej mieszkańców Dolnego Śląska – alokacja 100 312 648 EUR</a:t>
            </a:r>
          </a:p>
          <a:p>
            <a:pPr algn="just"/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Cele szczegółowe: 5.1 Zintegrowane wsparcie na obszarach miejskich; </a:t>
            </a:r>
            <a:r>
              <a:rPr lang="pl-PL" altLang="pl-PL" sz="19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Instrumenty terytorialne: </a:t>
            </a:r>
            <a:r>
              <a:rPr lang="pl-PL" altLang="pl-PL" sz="1900" b="1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ZIT</a:t>
            </a:r>
            <a:r>
              <a:rPr lang="pl-PL" altLang="pl-PL" sz="19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: Wrocławski Obszar Funkcjonalny, Jeleniogórski Obszar Funkcjonalny, Wałbrzyski Obszar Funkcjonalny, Legnicko-Głogowski Obszar; Zachodni Obszar Funkcjonalny; Południowy Obszar Funkcjonalny; </a:t>
            </a:r>
            <a:r>
              <a:rPr lang="pl-PL" altLang="pl-PL" sz="1900" b="1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IIT</a:t>
            </a:r>
            <a:r>
              <a:rPr lang="pl-PL" altLang="pl-PL" sz="19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: Subregion Wrocławski.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478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8D9802DD-77D5-A584-5B4F-1A4AAF31F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346979"/>
            <a:ext cx="8640381" cy="696756"/>
          </a:xfrm>
        </p:spPr>
        <p:txBody>
          <a:bodyPr>
            <a:normAutofit fontScale="90000"/>
          </a:bodyPr>
          <a:lstStyle/>
          <a:p>
            <a:r>
              <a:rPr lang="pl-PL" sz="2800" b="1" kern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Calibri"/>
              </a:rPr>
              <a:t>Priorytety, cele szczegółowe w programie (EFS +):</a:t>
            </a:r>
            <a:br>
              <a:rPr lang="pl-PL" sz="2800" b="1" kern="0" dirty="0">
                <a:latin typeface="+mj-lt"/>
                <a:ea typeface="+mj-ea"/>
                <a:cs typeface="Arial" pitchFamily="34" charset="0"/>
                <a:sym typeface="Calibri"/>
              </a:rPr>
            </a:b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175E7F4-BA74-44F8-A965-E39C6D64EB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46C0DB9-FFA7-C246-F949-C6A3A37C7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86" y="1331565"/>
            <a:ext cx="9072911" cy="6048312"/>
          </a:xfrm>
        </p:spPr>
        <p:txBody>
          <a:bodyPr>
            <a:normAutofit/>
          </a:bodyPr>
          <a:lstStyle/>
          <a:p>
            <a:pPr marL="0" lvl="1" indent="0" algn="just" eaLnBrk="1">
              <a:buNone/>
            </a:pPr>
            <a:r>
              <a:rPr lang="pl-PL" altLang="de-DE" sz="26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7. Fundusze Europejskie na rzecz rynku pracy i włączenia społecznego na Dolnym Śląsku </a:t>
            </a:r>
            <a:r>
              <a:rPr lang="pl-PL" altLang="pl-PL" sz="2600" b="1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– alokacja  342 810 171 EUR</a:t>
            </a:r>
          </a:p>
          <a:p>
            <a:pPr algn="just"/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Cele szczegółowe: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4.1 Zatrudnienie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4.2 Instytucje rynku pracy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4.3 Wyrównywanie szans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4.4 Rozwój kompetencji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4.8  Aktywne włączenie społeczne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4.9 Integracja społeczna i zawodowa OPT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4.11 </a:t>
            </a:r>
            <a:r>
              <a:rPr lang="pl-PL" altLang="pl-PL" sz="2600" dirty="0" err="1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D</a:t>
            </a:r>
            <a:r>
              <a:rPr lang="pl-PL" altLang="pl-PL" sz="2600" dirty="0" err="1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einstytucjonalizacja</a:t>
            </a:r>
            <a:endParaRPr lang="pl-PL" altLang="pl-PL" sz="2600" dirty="0">
              <a:solidFill>
                <a:schemeClr val="tx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4.12  Rozwoju usług społecznych 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altLang="pl-PL" sz="2600" dirty="0">
              <a:solidFill>
                <a:schemeClr val="tx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altLang="de-DE" sz="26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8. Fundusze Europejskie dla edukacji na Dolnym Śląsku – alokacja  118 487 006 EUR</a:t>
            </a:r>
          </a:p>
          <a:p>
            <a:pPr algn="just">
              <a:spcBef>
                <a:spcPts val="0"/>
              </a:spcBef>
            </a:pPr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Cele szczegółowe: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4.6 Edukacja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4.7 Kształcenie osób dorosłych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8503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8D9802DD-77D5-A584-5B4F-1A4AAF31F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346979"/>
            <a:ext cx="8640381" cy="696756"/>
          </a:xfrm>
        </p:spPr>
        <p:txBody>
          <a:bodyPr>
            <a:normAutofit fontScale="90000"/>
          </a:bodyPr>
          <a:lstStyle/>
          <a:p>
            <a:r>
              <a:rPr lang="pl-PL" sz="2800" b="1" kern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Calibri"/>
              </a:rPr>
              <a:t>Priorytety, cele szczegółowe w programie (FST):</a:t>
            </a:r>
            <a:br>
              <a:rPr lang="pl-PL" sz="2800" b="1" kern="0" dirty="0">
                <a:latin typeface="+mj-lt"/>
                <a:ea typeface="+mj-ea"/>
                <a:cs typeface="Arial" pitchFamily="34" charset="0"/>
                <a:sym typeface="Calibri"/>
              </a:rPr>
            </a:b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175E7F4-BA74-44F8-A965-E39C6D64EB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46C0DB9-FFA7-C246-F949-C6A3A37C7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86" y="1331565"/>
            <a:ext cx="9072911" cy="6048312"/>
          </a:xfrm>
        </p:spPr>
        <p:txBody>
          <a:bodyPr>
            <a:normAutofit/>
          </a:bodyPr>
          <a:lstStyle/>
          <a:p>
            <a:pPr marL="0" lvl="1" indent="0" algn="just" eaLnBrk="1">
              <a:buNone/>
            </a:pPr>
            <a:r>
              <a:rPr lang="pl-PL" altLang="de-DE" sz="26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9. Fundusze Europejskie na rzecz transformacji obszarów górniczych na Dolnym Śląsku </a:t>
            </a:r>
            <a:r>
              <a:rPr lang="pl-PL" altLang="pl-PL" sz="2600" b="1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– alokacja  558 324 070 EUR</a:t>
            </a:r>
          </a:p>
          <a:p>
            <a:pPr algn="just"/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Cele szczegółowe: </a:t>
            </a:r>
          </a:p>
          <a:p>
            <a:pPr marL="0" indent="0">
              <a:buNone/>
            </a:pPr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8.1 </a:t>
            </a:r>
            <a:r>
              <a:rPr lang="pl-PL" altLang="pl-PL" sz="26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Ł</a:t>
            </a:r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agodzenie skutków transformacji w dziedzinie energii i klimatu, w obszarach:</a:t>
            </a:r>
          </a:p>
          <a:p>
            <a:pPr lvl="1" algn="just"/>
            <a:r>
              <a:rPr lang="pl-PL" altLang="pl-PL" sz="26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społecznym</a:t>
            </a:r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; </a:t>
            </a:r>
          </a:p>
          <a:p>
            <a:pPr lvl="1" algn="just"/>
            <a:r>
              <a:rPr lang="pl-PL" altLang="pl-PL" sz="26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gospodarczym;</a:t>
            </a:r>
          </a:p>
          <a:p>
            <a:pPr lvl="1" algn="just"/>
            <a:r>
              <a:rPr lang="pl-PL" altLang="pl-PL" sz="26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środowiskowym.</a:t>
            </a:r>
          </a:p>
          <a:p>
            <a:pPr lvl="1" algn="just"/>
            <a:endParaRPr lang="pl-PL" altLang="pl-PL" sz="2600" dirty="0">
              <a:solidFill>
                <a:schemeClr val="tx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pl-PL" altLang="pl-PL" sz="2600" dirty="0">
              <a:solidFill>
                <a:schemeClr val="tx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89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8D9802DD-77D5-A584-5B4F-1A4AAF31F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346979"/>
            <a:ext cx="8640381" cy="696756"/>
          </a:xfrm>
        </p:spPr>
        <p:txBody>
          <a:bodyPr>
            <a:normAutofit fontScale="90000"/>
          </a:bodyPr>
          <a:lstStyle/>
          <a:p>
            <a:r>
              <a:rPr lang="pl-PL" sz="2800" b="1" kern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Calibri"/>
              </a:rPr>
              <a:t>Priorytety, cele szczegółowe w programie:</a:t>
            </a:r>
            <a:br>
              <a:rPr lang="pl-PL" sz="2800" b="1" kern="0" dirty="0">
                <a:latin typeface="+mj-lt"/>
                <a:ea typeface="+mj-ea"/>
                <a:cs typeface="Arial" pitchFamily="34" charset="0"/>
                <a:sym typeface="Calibri"/>
              </a:rPr>
            </a:b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175E7F4-BA74-44F8-A965-E39C6D64EB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46C0DB9-FFA7-C246-F949-C6A3A37C7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86" y="1331565"/>
            <a:ext cx="9072911" cy="6048312"/>
          </a:xfrm>
        </p:spPr>
        <p:txBody>
          <a:bodyPr>
            <a:normAutofit/>
          </a:bodyPr>
          <a:lstStyle/>
          <a:p>
            <a:pPr marL="0" lvl="1" indent="0" algn="just" eaLnBrk="1">
              <a:buNone/>
            </a:pPr>
            <a:r>
              <a:rPr lang="pl-PL" altLang="de-DE" sz="26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Pomoc Techniczna </a:t>
            </a:r>
            <a:r>
              <a:rPr lang="pl-PL" altLang="pl-PL" sz="2600" b="1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– alokacja   92 777 901 EUR</a:t>
            </a:r>
          </a:p>
          <a:p>
            <a:pPr algn="just"/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Podział na fundusze:</a:t>
            </a:r>
          </a:p>
          <a:p>
            <a:pPr lvl="1" algn="just"/>
            <a:r>
              <a:rPr lang="pl-PL" altLang="pl-PL" sz="26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EFRR: 50 030 933</a:t>
            </a:r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lvl="1" algn="just"/>
            <a:r>
              <a:rPr lang="pl-PL" altLang="pl-PL" sz="26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EFS+: </a:t>
            </a:r>
            <a:r>
              <a:rPr lang="en-US" sz="26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19 483 467</a:t>
            </a:r>
            <a:endParaRPr lang="pl-PL" altLang="pl-PL" sz="2600" dirty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algn="just"/>
            <a:r>
              <a:rPr lang="pl-PL" altLang="pl-PL" sz="26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FST: 23 263 501</a:t>
            </a:r>
          </a:p>
          <a:p>
            <a:pPr lvl="1" algn="just"/>
            <a:endParaRPr lang="pl-PL" altLang="pl-PL" sz="2600" dirty="0">
              <a:solidFill>
                <a:schemeClr val="tx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pl-PL" altLang="pl-PL" sz="2600" dirty="0">
              <a:solidFill>
                <a:schemeClr val="tx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9422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8D9802DD-77D5-A584-5B4F-1A4AAF31F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410" y="2843733"/>
            <a:ext cx="8640381" cy="1080001"/>
          </a:xfrm>
        </p:spPr>
        <p:txBody>
          <a:bodyPr/>
          <a:lstStyle/>
          <a:p>
            <a:pPr algn="ctr"/>
            <a:r>
              <a:rPr lang="pl-PL" dirty="0"/>
              <a:t>Dziękuję z uwagę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175E7F4-BA74-44F8-A965-E39C6D64EB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131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62" y="395461"/>
            <a:ext cx="9288552" cy="1511849"/>
          </a:xfrm>
        </p:spPr>
        <p:txBody>
          <a:bodyPr>
            <a:noAutofit/>
          </a:bodyPr>
          <a:lstStyle/>
          <a:p>
            <a:r>
              <a:rPr lang="pl-PL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Grupa robocza wspierająca prace nad przygotowaniem regionalnego programu operacyjnego dla województwa dolnośląskiego na lata 2021-2027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907310"/>
            <a:ext cx="8640382" cy="5112887"/>
          </a:xfrm>
        </p:spPr>
        <p:txBody>
          <a:bodyPr>
            <a:normAutofit fontScale="40000" lnSpcReduction="20000"/>
          </a:bodyPr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l-PL" altLang="pl-PL" sz="4000" dirty="0">
                <a:latin typeface="+mn-lt"/>
              </a:rPr>
              <a:t>Grupa została utworzona na mocy Uchwały ZWD 29.12.2020 r.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l-PL" altLang="pl-PL" sz="4000" dirty="0">
                <a:latin typeface="+mn-lt"/>
              </a:rPr>
              <a:t> Skład grupy:</a:t>
            </a:r>
          </a:p>
          <a:p>
            <a:pPr lvl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altLang="pl-PL" sz="4000" dirty="0">
                <a:latin typeface="+mn-lt"/>
              </a:rPr>
              <a:t>59 partnerów społecznych i gospodarczych;</a:t>
            </a:r>
          </a:p>
          <a:p>
            <a:pPr lvl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altLang="pl-PL" sz="4000" dirty="0">
                <a:latin typeface="+mn-lt"/>
              </a:rPr>
              <a:t>45 przedstawicieli strony samorządowej;</a:t>
            </a:r>
          </a:p>
          <a:p>
            <a:pPr lvl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altLang="pl-PL" sz="4000" dirty="0">
                <a:latin typeface="+mn-lt"/>
              </a:rPr>
              <a:t>12 przedstawicieli strony rządowej.</a:t>
            </a:r>
          </a:p>
          <a:p>
            <a:pPr lvl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altLang="pl-PL" sz="4000" dirty="0">
              <a:latin typeface="+mn-lt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l-PL" altLang="pl-PL" sz="4000" dirty="0">
                <a:latin typeface="+mn-lt"/>
              </a:rPr>
              <a:t>Grupa spotykała się od marca 2021 r. do listopada 2022 r. – 21 spotkań.</a:t>
            </a: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SzTx/>
              <a:buNone/>
            </a:pPr>
            <a:endParaRPr lang="pl-PL" altLang="pl-PL" sz="4000" dirty="0">
              <a:latin typeface="+mn-lt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l-PL" altLang="pl-PL" sz="4000" dirty="0">
                <a:latin typeface="+mn-lt"/>
              </a:rPr>
              <a:t>Dzięki wsparciu Grupy wypracowano zapisy w zakresie:</a:t>
            </a:r>
          </a:p>
          <a:p>
            <a:pPr lvl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altLang="pl-PL" sz="4000" dirty="0">
                <a:latin typeface="+mn-lt"/>
              </a:rPr>
              <a:t>Diagnozy sytuacji </a:t>
            </a:r>
            <a:r>
              <a:rPr lang="pl-PL" altLang="pl-PL" sz="4000" dirty="0" err="1">
                <a:latin typeface="+mn-lt"/>
              </a:rPr>
              <a:t>społeczno</a:t>
            </a:r>
            <a:r>
              <a:rPr lang="pl-PL" altLang="pl-PL" sz="4000" dirty="0">
                <a:latin typeface="+mn-lt"/>
              </a:rPr>
              <a:t> - gospodarczej i ekologicznej w województwie dolnośląskim „Fundusze Europejskie Dolnego Śląska 2021-2027” – zgłoszono ponad 500 uwag;</a:t>
            </a:r>
          </a:p>
          <a:p>
            <a:pPr lvl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altLang="pl-PL" sz="4000" dirty="0">
                <a:latin typeface="+mn-lt"/>
              </a:rPr>
              <a:t>opisów wsparcia FEDS 2021-2027 – m.in. w ramach cyklu spotkań warsztatowych w grudniu 2021 r.</a:t>
            </a:r>
          </a:p>
          <a:p>
            <a:pPr lvl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altLang="pl-PL" sz="4000" dirty="0">
                <a:latin typeface="+mn-lt"/>
              </a:rPr>
              <a:t>Członkowie Grupy brali aktywny udział  w konsultacjach społecznych programu FEDS 2021-2027, które trwały od 24 stycznia 2022 r. do 28 lutego 2022 r.</a:t>
            </a:r>
            <a:r>
              <a:rPr lang="pl-PL" altLang="pl-PL" sz="4000" b="1" dirty="0">
                <a:solidFill>
                  <a:schemeClr val="tx1"/>
                </a:solidFill>
                <a:latin typeface="+mn-lt"/>
              </a:rPr>
              <a:t>	</a:t>
            </a:r>
          </a:p>
          <a:p>
            <a:pPr marL="503971" lvl="1" indent="0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pl-PL" altLang="pl-PL" sz="1800" b="1" dirty="0">
                <a:solidFill>
                  <a:schemeClr val="tx1"/>
                </a:solidFill>
                <a:latin typeface="+mn-lt"/>
              </a:rPr>
              <a:t>			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SzTx/>
              <a:buFontTx/>
              <a:buNone/>
            </a:pPr>
            <a:r>
              <a:rPr lang="pl-PL" altLang="pl-PL" sz="2000" b="1" dirty="0">
                <a:solidFill>
                  <a:schemeClr val="tx1"/>
                </a:solidFill>
              </a:rPr>
              <a:t>	</a:t>
            </a:r>
            <a:endParaRPr lang="pl-PL" altLang="pl-PL" sz="2000" dirty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2992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511849"/>
          </a:xfrm>
        </p:spPr>
        <p:txBody>
          <a:bodyPr>
            <a:noAutofit/>
          </a:bodyPr>
          <a:lstStyle/>
          <a:p>
            <a:r>
              <a:rPr lang="pl-PL" sz="2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Fundusze Europejskie dla Dolnego Śląska 2021-2027 </a:t>
            </a:r>
            <a:br>
              <a:rPr lang="pl-PL" sz="2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alokacja w podziale na fundusze:</a:t>
            </a:r>
            <a:endParaRPr lang="pl-PL" sz="2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894" y="2699717"/>
            <a:ext cx="8640382" cy="4680002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l-PL" altLang="pl-PL" sz="1800" dirty="0"/>
              <a:t>EFRR – Europejski Fundusz Rozwoju Regionalnego (projekty infrastrukturalne):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SzTx/>
              <a:buFont typeface="Arial" panose="020B0604020202020204" pitchFamily="34" charset="0"/>
              <a:buNone/>
            </a:pPr>
            <a:r>
              <a:rPr lang="pl-PL" altLang="pl-PL" sz="1800" b="1" dirty="0">
                <a:solidFill>
                  <a:srgbClr val="FF0000"/>
                </a:solidFill>
              </a:rPr>
              <a:t>			</a:t>
            </a:r>
            <a:r>
              <a:rPr lang="pl-PL" altLang="pl-PL" sz="1800" b="1" dirty="0">
                <a:solidFill>
                  <a:schemeClr val="tx1"/>
                </a:solidFill>
              </a:rPr>
              <a:t>1 253 908 097 EUR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l-PL" altLang="pl-PL" sz="1800" dirty="0"/>
              <a:t>EFS+ - Europejski Fundusz Społeczny (projekty miękkie):</a:t>
            </a:r>
            <a:r>
              <a:rPr lang="pl-PL" altLang="pl-PL" sz="1800" dirty="0">
                <a:solidFill>
                  <a:srgbClr val="FF0000"/>
                </a:solidFill>
              </a:rPr>
              <a:t> </a:t>
            </a:r>
            <a:r>
              <a:rPr lang="pl-PL" altLang="pl-PL" sz="1800" b="1" dirty="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SzTx/>
              <a:buFontTx/>
              <a:buNone/>
            </a:pPr>
            <a:r>
              <a:rPr lang="pl-PL" altLang="pl-PL" sz="1800" b="1" dirty="0">
                <a:solidFill>
                  <a:srgbClr val="FF0000"/>
                </a:solidFill>
              </a:rPr>
              <a:t>			</a:t>
            </a:r>
            <a:r>
              <a:rPr lang="pl-PL" altLang="pl-PL" sz="1800" b="1" dirty="0">
                <a:solidFill>
                  <a:schemeClr val="tx1"/>
                </a:solidFill>
              </a:rPr>
              <a:t>480 780 644 EUR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</a:pPr>
            <a:r>
              <a:rPr lang="pl-PL" altLang="pl-PL" sz="1800" dirty="0"/>
              <a:t>FST – Fundusz Sprawiedliwej Transformacji (projekty dot. przemian w regionach </a:t>
            </a:r>
            <a:r>
              <a:rPr lang="pl-PL" altLang="pl-PL" sz="1800" dirty="0" err="1"/>
              <a:t>pogórniczych</a:t>
            </a:r>
            <a:r>
              <a:rPr lang="pl-PL" altLang="pl-PL" sz="1800" dirty="0"/>
              <a:t> – subregion wałbrzyski): </a:t>
            </a:r>
            <a:r>
              <a:rPr lang="pl-PL" altLang="pl-PL" sz="1800" dirty="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SzTx/>
              <a:buFont typeface="Arial" panose="020B0604020202020204" pitchFamily="34" charset="0"/>
              <a:buNone/>
            </a:pPr>
            <a:r>
              <a:rPr lang="pl-PL" altLang="pl-PL" sz="1800" b="1" dirty="0">
                <a:solidFill>
                  <a:srgbClr val="FF0000"/>
                </a:solidFill>
              </a:rPr>
              <a:t>			</a:t>
            </a:r>
            <a:r>
              <a:rPr lang="pl-PL" altLang="pl-PL" sz="1800" b="1" dirty="0">
                <a:solidFill>
                  <a:schemeClr val="tx1"/>
                </a:solidFill>
              </a:rPr>
              <a:t>581 587 571 EUR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SzTx/>
              <a:buFontTx/>
              <a:buNone/>
            </a:pPr>
            <a:r>
              <a:rPr lang="pl-PL" altLang="pl-PL" sz="1800" b="1" dirty="0">
                <a:solidFill>
                  <a:schemeClr val="tx1"/>
                </a:solidFill>
              </a:rPr>
              <a:t>				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SzTx/>
              <a:buFontTx/>
              <a:buNone/>
            </a:pPr>
            <a:r>
              <a:rPr lang="pl-PL" altLang="pl-PL" sz="2000" b="1" dirty="0">
                <a:solidFill>
                  <a:schemeClr val="tx1"/>
                </a:solidFill>
              </a:rPr>
              <a:t>	</a:t>
            </a:r>
            <a:r>
              <a:rPr lang="pl-PL" altLang="pl-PL" sz="2000" b="1" u="sng" dirty="0">
                <a:solidFill>
                  <a:schemeClr val="tx1"/>
                </a:solidFill>
              </a:rPr>
              <a:t>ŁĄCZNIE ALOKACJA WYNOSI:  2 316 276 312 EUR</a:t>
            </a:r>
            <a:endParaRPr lang="pl-PL" altLang="pl-PL" sz="2000" dirty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6100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8D9802DD-77D5-A584-5B4F-1A4AAF31F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kern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Calibri"/>
              </a:rPr>
              <a:t>Alokacja z podziałem na formy finansowania:</a:t>
            </a:r>
            <a:br>
              <a:rPr lang="pl-PL" sz="2800" b="1" kern="0" dirty="0">
                <a:latin typeface="+mj-lt"/>
                <a:ea typeface="+mj-ea"/>
                <a:cs typeface="Arial" pitchFamily="34" charset="0"/>
                <a:sym typeface="Calibri"/>
              </a:rPr>
            </a:b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175E7F4-BA74-44F8-A965-E39C6D64EB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E6029AC-21EF-9034-98E1-ABF176044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algn="just" eaLnBrk="1"/>
            <a:endParaRPr lang="pl-PL" altLang="de-DE" sz="2000" dirty="0">
              <a:latin typeface="Calibri" panose="020F0502020204030204" pitchFamily="34" charset="0"/>
            </a:endParaRPr>
          </a:p>
          <a:p>
            <a:pPr marL="0" lvl="1" algn="just" eaLnBrk="1">
              <a:buFont typeface="Wingdings" panose="05000000000000000000" pitchFamily="2" charset="2"/>
              <a:buChar char="Ø"/>
            </a:pPr>
            <a:r>
              <a:rPr lang="pl-PL" altLang="de-DE" sz="2800" dirty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l-PL" altLang="de-DE" sz="28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Dotacje</a:t>
            </a:r>
            <a:r>
              <a:rPr lang="pl-PL" altLang="de-DE" sz="28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lang="pl-PL" altLang="de-DE" sz="28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2 160 361 633 EUR</a:t>
            </a:r>
          </a:p>
          <a:p>
            <a:pPr algn="just" eaLnBrk="1">
              <a:buFont typeface="Wingdings" panose="05000000000000000000" pitchFamily="2" charset="2"/>
              <a:buChar char="Ø"/>
            </a:pPr>
            <a:endParaRPr lang="pl-PL" altLang="de-DE" sz="2800" dirty="0">
              <a:latin typeface="+mn-lt"/>
            </a:endParaRPr>
          </a:p>
          <a:p>
            <a:pPr marL="0" lvl="1" algn="just" eaLnBrk="1">
              <a:buFont typeface="Wingdings" panose="05000000000000000000" pitchFamily="2" charset="2"/>
              <a:buChar char="Ø"/>
            </a:pPr>
            <a:r>
              <a:rPr lang="pl-PL" altLang="pl-PL" sz="2800" dirty="0">
                <a:latin typeface="+mn-lt"/>
              </a:rPr>
              <a:t> </a:t>
            </a:r>
            <a:r>
              <a:rPr lang="pl-PL" altLang="pl-PL" sz="28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Instrumenty finansowe –  155 914 679 EUR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1330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8D9802DD-77D5-A584-5B4F-1A4AAF31F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354" y="179837"/>
            <a:ext cx="10153128" cy="1080001"/>
          </a:xfrm>
        </p:spPr>
        <p:txBody>
          <a:bodyPr/>
          <a:lstStyle/>
          <a:p>
            <a:r>
              <a:rPr lang="pl-PL" sz="2800" b="1" kern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Calibri"/>
              </a:rPr>
              <a:t>Ustalenia dotyczące FEDS 2021-2027, po negocjacjach z KE </a:t>
            </a: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175E7F4-BA74-44F8-A965-E39C6D64EB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E6029AC-21EF-9034-98E1-ABF176044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331" y="683493"/>
            <a:ext cx="10297143" cy="6048672"/>
          </a:xfrm>
        </p:spPr>
        <p:txBody>
          <a:bodyPr/>
          <a:lstStyle/>
          <a:p>
            <a:pPr marL="0" lvl="1" algn="just" eaLnBrk="1"/>
            <a:endParaRPr lang="pl-PL" altLang="de-DE" sz="2000" dirty="0">
              <a:latin typeface="Calibri" panose="020F0502020204030204" pitchFamily="34" charset="0"/>
            </a:endParaRPr>
          </a:p>
          <a:p>
            <a:pPr marL="0" lvl="1" algn="just" eaLnBrk="1">
              <a:buFont typeface="Wingdings" panose="05000000000000000000" pitchFamily="2" charset="2"/>
              <a:buChar char="Ø"/>
            </a:pPr>
            <a:endParaRPr lang="pl-PL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EB48E83B-D16D-5E3A-CE35-F55507C6A0A2}"/>
              </a:ext>
            </a:extLst>
          </p:cNvPr>
          <p:cNvSpPr txBox="1"/>
          <p:nvPr/>
        </p:nvSpPr>
        <p:spPr>
          <a:xfrm>
            <a:off x="449362" y="1043533"/>
            <a:ext cx="9937104" cy="6319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 Polityki 1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Fundusze Europejskie na rzecz przedsiębiorczego Dolnego Śląska: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Przeniesienie celu szczegółowego 1.4 (wsparcie w zakresie inteligentnych specjalizacji) do 1.1 (badania i rozwój, innowacje);</a:t>
            </a:r>
          </a:p>
          <a:p>
            <a:pPr marL="285750" marR="0" lvl="0" indent="-28575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Rezygnacja z e-zdrowia w e-usługach publicznych (to możliwe jako element w CP4);</a:t>
            </a:r>
          </a:p>
          <a:p>
            <a:pPr marL="285750" marR="0" lvl="0" indent="-28575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Brak możliwość promocji gospodarczej regionu.</a:t>
            </a:r>
          </a:p>
          <a:p>
            <a:pPr marR="0" lvl="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 Polityki 2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Fundusze Europejskie na rzecz środowiska na Dolnym Śląsku:</a:t>
            </a:r>
          </a:p>
          <a:p>
            <a:pPr marL="0" marR="0" lvl="0" indent="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Efektywność energetyczna: ustalono formy wsparcia w termomodernizacji – dotacja tylko na: 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Budynki zabytkowe i komunalne (rozumiane jako budynki, w których co najmniej 30% mieszkań stanowią mieszkania komunalne, socjalne, wspomagane i chronione) oraz </a:t>
            </a:r>
            <a:endParaRPr lang="pl-PL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budynki publiczne i wielorodzinne budynki mieszkalne, jeśli dodatkowo spełniają one łącznie poniższe kryteria:</a:t>
            </a:r>
          </a:p>
          <a:p>
            <a:pPr marL="895350" marR="0" lvl="0" indent="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przyjęcie przez region POP zgodnego z art. 23 dyrektywy 2008/50/WE i egzekwowanie zapisów uchwał antysmogowych oraz niewprowadzanie do tych aktów zmian niekorzystnych z punktu widzenia ochrony powietrza, w szczególności zmian polegających na łagodzeniu ograniczeń i zakazów w zakresie eksploatacji instalacji lub odroczeniu terminów wejścia w życie tych ograniczeń i zakazów;</a:t>
            </a:r>
          </a:p>
          <a:p>
            <a:pPr marR="0" lvl="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960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8D9802DD-77D5-A584-5B4F-1A4AAF31F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354" y="179837"/>
            <a:ext cx="10153128" cy="1080001"/>
          </a:xfrm>
        </p:spPr>
        <p:txBody>
          <a:bodyPr/>
          <a:lstStyle/>
          <a:p>
            <a:r>
              <a:rPr lang="pl-PL" sz="2800" b="1" kern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Calibri"/>
              </a:rPr>
              <a:t>Ustalenia dotyczące FEDS 2021-2027, po negocjacjach z KE </a:t>
            </a: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175E7F4-BA74-44F8-A965-E39C6D64EB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E6029AC-21EF-9034-98E1-ABF176044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331" y="683493"/>
            <a:ext cx="10297143" cy="6048672"/>
          </a:xfrm>
        </p:spPr>
        <p:txBody>
          <a:bodyPr/>
          <a:lstStyle/>
          <a:p>
            <a:pPr marL="0" lvl="1" algn="just" eaLnBrk="1"/>
            <a:endParaRPr lang="pl-PL" altLang="de-DE" sz="2000" dirty="0">
              <a:latin typeface="Calibri" panose="020F0502020204030204" pitchFamily="34" charset="0"/>
            </a:endParaRPr>
          </a:p>
          <a:p>
            <a:pPr marL="0" lvl="1" algn="just" eaLnBrk="1">
              <a:buFont typeface="Wingdings" panose="05000000000000000000" pitchFamily="2" charset="2"/>
              <a:buChar char="Ø"/>
            </a:pPr>
            <a:endParaRPr lang="pl-PL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EB48E83B-D16D-5E3A-CE35-F55507C6A0A2}"/>
              </a:ext>
            </a:extLst>
          </p:cNvPr>
          <p:cNvSpPr txBox="1"/>
          <p:nvPr/>
        </p:nvSpPr>
        <p:spPr>
          <a:xfrm>
            <a:off x="233339" y="827510"/>
            <a:ext cx="9937104" cy="66158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95350" marR="0" lvl="0" indent="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znajdują się na terenie gdzie wskaźnik dochodów podatkowych gminy (G) jest niższy od uśrednionej wartości dla województwa.</a:t>
            </a:r>
          </a:p>
          <a:p>
            <a:pPr marL="0" marR="0" lvl="0" indent="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Wsparcie dotacyjne obejmie także </a:t>
            </a: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budynki demonstracyjne </a:t>
            </a: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spełniające funkcję budowania świadomości nt. konieczności oszczędzania energii i ochrony środowiska oraz wykorzystywania wszelkich metod i zasobów dla zmniejszania energochłonności budynków – (alokacja na te działania - 4,2 mln EUR).</a:t>
            </a:r>
          </a:p>
          <a:p>
            <a:pPr marL="0" marR="0" lvl="0" indent="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pozostałe przypadki instrumenty finansowe; </a:t>
            </a:r>
          </a:p>
          <a:p>
            <a:pPr marL="0" marR="0" lvl="0" indent="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OZE - w większości instrumenty finansowe, </a:t>
            </a: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dotacje tylko dla:</a:t>
            </a:r>
          </a:p>
          <a:p>
            <a:pPr marL="0" marR="0" lvl="0" indent="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projektów dot. produkcji zrównoważonego </a:t>
            </a:r>
            <a:r>
              <a:rPr kumimoji="0" lang="pl-PL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biometanu</a:t>
            </a: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projektów, które dotyczą OZE, w których brakuje wsparcia operacyjnego lub gdy technologia ta jest niewystarczająco dojrzała (np. geotermia, </a:t>
            </a:r>
            <a:r>
              <a:rPr kumimoji="0" lang="pl-PL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perowskity</a:t>
            </a: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lub charakteryzuje się wyższym ryzykiem albo niższą rentownością; projektów dot. budowy magazynów energii; projektów dot. magazynowania energii, w których elementem będzie budowa infrastruktury ładowania pojazdów elektrycznych zapewniającej niedyskryminacyjny dostęp dla wszystkich użytkowników.</a:t>
            </a:r>
          </a:p>
          <a:p>
            <a:pPr marL="0" marR="0" lvl="0" indent="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Gospodarka wodno-ściekowa </a:t>
            </a: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zwiększenie o 10 mln euro </a:t>
            </a: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(kwota wdrażana w ramach ZIT/IIT)</a:t>
            </a: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Bioróżnorodność</a:t>
            </a: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Limit 30% alokacji bez konieczności powiązania jej z czynną ochroną przyrody;</a:t>
            </a:r>
          </a:p>
          <a:p>
            <a:pPr marR="0" lvl="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276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8D9802DD-77D5-A584-5B4F-1A4AAF31F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354" y="179837"/>
            <a:ext cx="10153128" cy="1080001"/>
          </a:xfrm>
        </p:spPr>
        <p:txBody>
          <a:bodyPr/>
          <a:lstStyle/>
          <a:p>
            <a:r>
              <a:rPr lang="pl-PL" sz="2800" b="1" kern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Calibri"/>
              </a:rPr>
              <a:t>Ustalenia dotyczące FEDS 2021-2027, po negocjacjach z KE </a:t>
            </a: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175E7F4-BA74-44F8-A965-E39C6D64EB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E6029AC-21EF-9034-98E1-ABF176044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331" y="683493"/>
            <a:ext cx="10297143" cy="6048672"/>
          </a:xfrm>
        </p:spPr>
        <p:txBody>
          <a:bodyPr/>
          <a:lstStyle/>
          <a:p>
            <a:pPr marL="0" lvl="1" algn="just" eaLnBrk="1"/>
            <a:endParaRPr lang="pl-PL" altLang="de-DE" sz="2000" dirty="0">
              <a:latin typeface="Calibri" panose="020F0502020204030204" pitchFamily="34" charset="0"/>
            </a:endParaRPr>
          </a:p>
          <a:p>
            <a:pPr marL="0" lvl="1" algn="just" eaLnBrk="1">
              <a:buFont typeface="Wingdings" panose="05000000000000000000" pitchFamily="2" charset="2"/>
              <a:buChar char="Ø"/>
            </a:pPr>
            <a:endParaRPr lang="pl-PL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EB48E83B-D16D-5E3A-CE35-F55507C6A0A2}"/>
              </a:ext>
            </a:extLst>
          </p:cNvPr>
          <p:cNvSpPr txBox="1"/>
          <p:nvPr/>
        </p:nvSpPr>
        <p:spPr>
          <a:xfrm>
            <a:off x="233339" y="683493"/>
            <a:ext cx="9937104" cy="72868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 Polityki 3 - Transport</a:t>
            </a:r>
            <a:endParaRPr kumimoji="0" lang="pl-PL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Uwzględniono wsparcie infrastruktury rowerowej w wysokości 10 mln EUR;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 Polityki 4</a:t>
            </a: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Europejski Fundusz Rozwoju Regionalnego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Odejście od wsparcia szpitali na rzecz ambulatoryjnej opieki specjalistycznej (AOS) i opieki jednodniowej.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Wdrożenie standardu dostępności POZ dla osób ze szczególnymi potrzebami w obszarze architektonicznym, cyfrowym, komunikacyjnym i organizacyjnym.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 Polityki 4</a:t>
            </a: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Europejski Fundusz Społeczny +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Alokacja zwiększona o dodatkowe 60 mln EUR, po zmniejszeniu transferu na poziomie krajowym środków z EFS+ do FS. Alokacja przeznaczona na: włączenie społeczne, wsparcie migrantów i projekty związane z </a:t>
            </a:r>
            <a:r>
              <a:rPr kumimoji="0" lang="pl-PL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Long</a:t>
            </a: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Life Learning (uczenie się przez całe życie);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Wzmocnienie roli pełnomocnika ds. równości;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Dodano cel szczegółowy 4.3 (4.c) dedykowany wsparciu na rzecz równości.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 Polityki 5</a:t>
            </a: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Wymiar terytorialny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Wsparcie 6 ZIT i 1 IIT w zakresie turystyki, kultury, fizycznej odnowy przestrzeni publicznych – trwają uzgodnienia z poszczególnymi IT, jakiego typu wsparcie w ramach przygotowywanych strategii będzie realizowane;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Wyodrębniono kwoty przeznaczone na zadania ZIT związane z koordynacją działań w ramach ZIT </a:t>
            </a:r>
            <a:b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monitorowaniem strategii (5 mln EUR).</a:t>
            </a:r>
          </a:p>
          <a:p>
            <a:pPr marR="0" lvl="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32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8D9802DD-77D5-A584-5B4F-1A4AAF31F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354" y="179837"/>
            <a:ext cx="10153128" cy="1080001"/>
          </a:xfrm>
        </p:spPr>
        <p:txBody>
          <a:bodyPr/>
          <a:lstStyle/>
          <a:p>
            <a:r>
              <a:rPr lang="pl-PL" sz="2800" b="1" kern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Calibri"/>
              </a:rPr>
              <a:t>Ustalenia dotyczące FEDS 2021-2027, po negocjacjach z KE </a:t>
            </a: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175E7F4-BA74-44F8-A965-E39C6D64EB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E6029AC-21EF-9034-98E1-ABF176044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331" y="683493"/>
            <a:ext cx="10297143" cy="6048672"/>
          </a:xfrm>
        </p:spPr>
        <p:txBody>
          <a:bodyPr/>
          <a:lstStyle/>
          <a:p>
            <a:pPr marL="0" lvl="1" algn="just" eaLnBrk="1"/>
            <a:endParaRPr lang="pl-PL" altLang="de-DE" sz="2000" dirty="0">
              <a:latin typeface="Calibri" panose="020F0502020204030204" pitchFamily="34" charset="0"/>
            </a:endParaRPr>
          </a:p>
          <a:p>
            <a:pPr marL="0" lvl="1" algn="just" eaLnBrk="1">
              <a:buFont typeface="Wingdings" panose="05000000000000000000" pitchFamily="2" charset="2"/>
              <a:buChar char="Ø"/>
            </a:pPr>
            <a:endParaRPr lang="pl-PL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EB48E83B-D16D-5E3A-CE35-F55507C6A0A2}"/>
              </a:ext>
            </a:extLst>
          </p:cNvPr>
          <p:cNvSpPr txBox="1"/>
          <p:nvPr/>
        </p:nvSpPr>
        <p:spPr>
          <a:xfrm>
            <a:off x="233339" y="1250604"/>
            <a:ext cx="9937104" cy="3189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 Polityki 6 – Fundusz Sprawiedliwej Transformacji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Brak możliwości wsparcia typowej turystyki oraz rewitalizacji;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Wyłączono powiat kamiennogórski z TPST Subregionu wałbrzyskiego;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Wyłączono z programu TPST powiatu zgorzeleckiego;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Dodatkowa alokacja - 25 698 203 EUR (środki WRF – 11 252 567 EUR; środki NGEU – 14 445 636 EUR)</a:t>
            </a:r>
          </a:p>
          <a:p>
            <a:pPr marL="0" marR="0" lvl="0" indent="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530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8D9802DD-77D5-A584-5B4F-1A4AAF31F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346979"/>
            <a:ext cx="8640381" cy="696756"/>
          </a:xfrm>
        </p:spPr>
        <p:txBody>
          <a:bodyPr>
            <a:normAutofit fontScale="90000"/>
          </a:bodyPr>
          <a:lstStyle/>
          <a:p>
            <a:r>
              <a:rPr lang="pl-PL" sz="2800" b="1" kern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Calibri"/>
              </a:rPr>
              <a:t>Priorytety, cele szczegółowe w programie (EFRR):</a:t>
            </a:r>
            <a:br>
              <a:rPr lang="pl-PL" sz="2800" b="1" kern="0" dirty="0">
                <a:latin typeface="+mj-lt"/>
                <a:ea typeface="+mj-ea"/>
                <a:cs typeface="Arial" pitchFamily="34" charset="0"/>
                <a:sym typeface="Calibri"/>
              </a:rPr>
            </a:br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175E7F4-BA74-44F8-A965-E39C6D64EB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46C0DB9-FFA7-C246-F949-C6A3A37C7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370" y="1043734"/>
            <a:ext cx="9072911" cy="6168961"/>
          </a:xfrm>
        </p:spPr>
        <p:txBody>
          <a:bodyPr>
            <a:normAutofit/>
          </a:bodyPr>
          <a:lstStyle/>
          <a:p>
            <a:pPr marL="0" lvl="1" indent="0" algn="just" eaLnBrk="1">
              <a:buNone/>
            </a:pPr>
            <a:r>
              <a:rPr lang="pl-PL" altLang="de-DE" sz="26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1. Fundusze Europejskie na rzecz przedsiębiorczego Dolnego Śląska </a:t>
            </a:r>
            <a:r>
              <a:rPr lang="pl-PL" altLang="pl-PL" sz="2600" b="1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– alokacja  186 765 850 EUR</a:t>
            </a:r>
          </a:p>
          <a:p>
            <a:pPr algn="just"/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Cele szczegółowe: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1.1 Innowacyjność;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1.2 Cyfryzacja </a:t>
            </a:r>
            <a:b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1.3 Konkurencyjności MŚP</a:t>
            </a:r>
          </a:p>
          <a:p>
            <a:pPr marL="0" indent="0">
              <a:spcBef>
                <a:spcPts val="0"/>
              </a:spcBef>
              <a:buNone/>
            </a:pPr>
            <a:endParaRPr lang="pl-PL" altLang="pl-PL" sz="2600" dirty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pl-PL" altLang="de-DE" sz="26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2. Fundusze Europejskie na rzecz środowiska na Dolnym Śląsku – alokacja  382 249 471 EUR</a:t>
            </a:r>
          </a:p>
          <a:p>
            <a:pPr algn="just"/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Cele szczegółowe: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2.1 Efektywności energetyczna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2.2 OZE </a:t>
            </a:r>
            <a:b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2.5 Infrastruktura komunalna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2.7  </a:t>
            </a:r>
            <a:r>
              <a:rPr lang="pl-PL" altLang="pl-PL" sz="26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B</a:t>
            </a:r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ioróżnorodność</a:t>
            </a:r>
          </a:p>
          <a:p>
            <a:pPr marL="0" indent="0">
              <a:spcBef>
                <a:spcPts val="0"/>
              </a:spcBef>
              <a:buNone/>
            </a:pPr>
            <a:endParaRPr lang="pl-PL" altLang="pl-PL" sz="2600" dirty="0">
              <a:solidFill>
                <a:schemeClr val="tx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1" indent="0" algn="just" eaLnBrk="1">
              <a:buNone/>
            </a:pPr>
            <a:r>
              <a:rPr lang="pl-PL" altLang="de-DE" sz="26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3. Fundusze Europejskie na rzecz mobilności miejskiej Dolnego Śląska – alokacja 68 964 945 EUR</a:t>
            </a:r>
          </a:p>
          <a:p>
            <a:pPr algn="just"/>
            <a:r>
              <a:rPr lang="pl-PL" altLang="pl-PL" sz="26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Cele szczegółowe: 2.8 Mobilność miejska.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409451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509</TotalTime>
  <Words>1315</Words>
  <Application>Microsoft Office PowerPoint</Application>
  <PresentationFormat>Niestandardowy</PresentationFormat>
  <Paragraphs>144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Open Sans</vt:lpstr>
      <vt:lpstr>Symbol</vt:lpstr>
      <vt:lpstr>Wingdings</vt:lpstr>
      <vt:lpstr>Motyw pakietu Office</vt:lpstr>
      <vt:lpstr>Podsumowanie prac Grupy roboczej wspierającej prace nad przygotowaniem regionalnego programu operacyjnego dla województwa dolnośląskiego na lata 2021-2027</vt:lpstr>
      <vt:lpstr>Grupa robocza wspierająca prace nad przygotowaniem regionalnego programu operacyjnego dla województwa dolnośląskiego na lata 2021-2027</vt:lpstr>
      <vt:lpstr>Fundusze Europejskie dla Dolnego Śląska 2021-2027  – alokacja w podziale na fundusze:</vt:lpstr>
      <vt:lpstr>Alokacja z podziałem na formy finansowania: </vt:lpstr>
      <vt:lpstr>Ustalenia dotyczące FEDS 2021-2027, po negocjacjach z KE </vt:lpstr>
      <vt:lpstr>Ustalenia dotyczące FEDS 2021-2027, po negocjacjach z KE </vt:lpstr>
      <vt:lpstr>Ustalenia dotyczące FEDS 2021-2027, po negocjacjach z KE </vt:lpstr>
      <vt:lpstr>Ustalenia dotyczące FEDS 2021-2027, po negocjacjach z KE </vt:lpstr>
      <vt:lpstr>Priorytety, cele szczegółowe w programie (EFRR): </vt:lpstr>
      <vt:lpstr>Priorytety, cele szczegółowe w programie (EFRR): </vt:lpstr>
      <vt:lpstr>Priorytety, cele szczegółowe w programie (EFS +): </vt:lpstr>
      <vt:lpstr>Priorytety, cele szczegółowe w programie (FST): </vt:lpstr>
      <vt:lpstr>Priorytety, cele szczegółowe w programie: </vt:lpstr>
      <vt:lpstr>Dziękuję z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Grzegorz Mikołajczyk</cp:lastModifiedBy>
  <cp:revision>35</cp:revision>
  <dcterms:created xsi:type="dcterms:W3CDTF">2022-06-22T09:40:44Z</dcterms:created>
  <dcterms:modified xsi:type="dcterms:W3CDTF">2023-01-27T12:33:10Z</dcterms:modified>
</cp:coreProperties>
</file>