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7" r:id="rId3"/>
    <p:sldId id="446" r:id="rId4"/>
    <p:sldId id="493" r:id="rId5"/>
    <p:sldId id="543" r:id="rId6"/>
    <p:sldId id="495" r:id="rId7"/>
    <p:sldId id="496" r:id="rId8"/>
    <p:sldId id="498" r:id="rId9"/>
    <p:sldId id="497" r:id="rId10"/>
    <p:sldId id="494" r:id="rId11"/>
    <p:sldId id="492" r:id="rId12"/>
    <p:sldId id="499" r:id="rId13"/>
    <p:sldId id="542" r:id="rId14"/>
    <p:sldId id="504" r:id="rId15"/>
    <p:sldId id="506" r:id="rId16"/>
    <p:sldId id="509" r:id="rId17"/>
    <p:sldId id="513" r:id="rId18"/>
    <p:sldId id="534" r:id="rId19"/>
    <p:sldId id="517" r:id="rId20"/>
    <p:sldId id="519" r:id="rId21"/>
    <p:sldId id="525" r:id="rId22"/>
    <p:sldId id="528" r:id="rId23"/>
    <p:sldId id="532" r:id="rId24"/>
    <p:sldId id="536" r:id="rId25"/>
    <p:sldId id="539" r:id="rId26"/>
    <p:sldId id="486" r:id="rId27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  <p:cmAuthor id="3" name="Przemysław Galkowski" initials="PG" lastIdx="1" clrIdx="2">
    <p:extLst>
      <p:ext uri="{19B8F6BF-5375-455C-9EA6-DF929625EA0E}">
        <p15:presenceInfo xmlns:p15="http://schemas.microsoft.com/office/powerpoint/2012/main" userId="S-1-5-21-993268263-2097026863-2477634896-6035" providerId="AD"/>
      </p:ext>
    </p:extLst>
  </p:cmAuthor>
  <p:cmAuthor id="4" name="Maja Paszek" initials="MP" lastIdx="1" clrIdx="3">
    <p:extLst>
      <p:ext uri="{19B8F6BF-5375-455C-9EA6-DF929625EA0E}">
        <p15:presenceInfo xmlns:p15="http://schemas.microsoft.com/office/powerpoint/2012/main" userId="S-1-5-21-993268263-2097026863-2477634896-45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0994" autoAdjust="0"/>
  </p:normalViewPr>
  <p:slideViewPr>
    <p:cSldViewPr snapToGrid="0">
      <p:cViewPr varScale="1">
        <p:scale>
          <a:sx n="104" d="100"/>
          <a:sy n="104" d="100"/>
        </p:scale>
        <p:origin x="8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8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55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801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40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87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81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56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03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77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6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33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874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062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248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93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24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26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42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53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44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70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58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3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08.11.2022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08.11.2022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400" b="1" dirty="0"/>
              <a:t>Informacje dotyczące projektu FEDS 2021-2027 przesłanego do KE </a:t>
            </a:r>
            <a:br>
              <a:rPr lang="pl-PL" sz="4400" b="1" dirty="0"/>
            </a:br>
            <a:r>
              <a:rPr lang="pl-PL" sz="4400" b="1" dirty="0"/>
              <a:t>w wyniku negocjacji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 dirty="0">
                <a:solidFill>
                  <a:schemeClr val="tx1"/>
                </a:solidFill>
              </a:rPr>
              <a:t>Wrocław, listopad 2022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400" b="1" dirty="0">
                <a:latin typeface="+mn-lt"/>
                <a:ea typeface="Lato Heavy"/>
                <a:cs typeface="Lato Heavy"/>
              </a:rPr>
              <a:t>Alokacja FEDS 2021-2027 w podziale na priorytety</a:t>
            </a:r>
          </a:p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3D6610B-0CFD-E8E2-9CA9-2EF53BAFF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8547"/>
              </p:ext>
            </p:extLst>
          </p:nvPr>
        </p:nvGraphicFramePr>
        <p:xfrm>
          <a:off x="216408" y="1385774"/>
          <a:ext cx="11460480" cy="47782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151888">
                  <a:extLst>
                    <a:ext uri="{9D8B030D-6E8A-4147-A177-3AD203B41FA5}">
                      <a16:colId xmlns:a16="http://schemas.microsoft.com/office/drawing/2014/main" val="1400004262"/>
                    </a:ext>
                  </a:extLst>
                </a:gridCol>
                <a:gridCol w="7063201">
                  <a:extLst>
                    <a:ext uri="{9D8B030D-6E8A-4147-A177-3AD203B41FA5}">
                      <a16:colId xmlns:a16="http://schemas.microsoft.com/office/drawing/2014/main" val="115601011"/>
                    </a:ext>
                  </a:extLst>
                </a:gridCol>
                <a:gridCol w="2245391">
                  <a:extLst>
                    <a:ext uri="{9D8B030D-6E8A-4147-A177-3AD203B41FA5}">
                      <a16:colId xmlns:a16="http://schemas.microsoft.com/office/drawing/2014/main" val="3382932821"/>
                    </a:ext>
                  </a:extLst>
                </a:gridCol>
              </a:tblGrid>
              <a:tr h="49835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Nr celu polityki lub pomocy technicznej (PT)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Priorytet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Wkład Unii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78915526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CP 1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Fundusze Europejskie na rzecz przedsiębiorczego Dolnego Śląska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</a:t>
                      </a:r>
                      <a:r>
                        <a:rPr lang="pl-PL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186 765 850</a:t>
                      </a:r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96789515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CP 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Fundusze Europejskie na rzecz środowiska na Dolnym Śląsku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            382 249 471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67912434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CP 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Fundusze Europejskie na rzecz mobilności miejskiej Dolnego Śląska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            68 964 945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10508388"/>
                  </a:ext>
                </a:extLst>
              </a:tr>
              <a:tr h="25725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CP3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Fundusze Europejskie na rzecz mobilności Dolnego Śląska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332 285 645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98740871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CP 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Fundusze Europejskie na rzecz zrównoważonego rozwoju społecznego na Dolnym Śląsku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            133 298 605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6271246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Fundusze Europejskie bliżej mieszkańców Dolnego Śląska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100 312 648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28181315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Fundusze Europejskie na rzecz rynku pracy i włączenia społecznego na Dolnym Śląsku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            342 810 171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42482760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CP4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Fundusze Europejskie dla edukacji na Dolnym Śląsku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118 487 006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6191769"/>
                  </a:ext>
                </a:extLst>
              </a:tr>
              <a:tr h="2564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CP6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Fundusze Europejskie na rzecz transformacji obszarów górniczych na Dolnym Śląsku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pl-PL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558 324 068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4887326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PT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Pomoc techniczna EFRR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              50 030 933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42679739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PT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Pomoc techniczna EFS+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19 483 467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4217504"/>
                  </a:ext>
                </a:extLst>
              </a:tr>
              <a:tr h="2528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PT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1400" u="none" strike="noStrike" dirty="0">
                          <a:effectLst/>
                        </a:rPr>
                        <a:t>Pomoc techniczna FST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23 263 503 </a:t>
                      </a:r>
                      <a:endParaRPr lang="pl-P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7950041"/>
                  </a:ext>
                </a:extLst>
              </a:tr>
              <a:tr h="2528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EFRR ogółem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         1 253 908 097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12992397"/>
                  </a:ext>
                </a:extLst>
              </a:tr>
              <a:tr h="2528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EFS+ ogółem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480 780 644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6025238"/>
                  </a:ext>
                </a:extLst>
              </a:tr>
              <a:tr h="2528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suma EFRR + EFS+ ogółem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                              1 734 688 741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64676077"/>
                  </a:ext>
                </a:extLst>
              </a:tr>
              <a:tr h="2564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FST ogółem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                581 324 068    </a:t>
                      </a:r>
                      <a:endParaRPr lang="pl-PL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6073862"/>
                  </a:ext>
                </a:extLst>
              </a:tr>
              <a:tr h="2172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Suma całkowita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2 316 276 312</a:t>
                      </a:r>
                      <a:endParaRPr lang="pl-PL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137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14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654341" y="980274"/>
            <a:ext cx="11724644" cy="81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65DFA96-2BB3-455E-773C-88572E63F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42" y="1781649"/>
            <a:ext cx="10852558" cy="4344516"/>
          </a:xfrm>
        </p:spPr>
        <p:txBody>
          <a:bodyPr/>
          <a:lstStyle/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r>
              <a:rPr lang="pl-PL" sz="2800" b="1" dirty="0"/>
              <a:t>Przykładowe zakresy wsparcia FEDS, określone </a:t>
            </a:r>
            <a:br>
              <a:rPr lang="pl-PL" sz="2800" b="1" dirty="0"/>
            </a:br>
            <a:r>
              <a:rPr lang="pl-PL" sz="2800" b="1" dirty="0"/>
              <a:t>w poszczególnych priorytetach oraz celach szczegółowych</a:t>
            </a:r>
            <a:endParaRPr lang="pl-PL" sz="2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41035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398798" y="1004701"/>
            <a:ext cx="11060563" cy="38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F8AB3BF6-7FE5-0D6B-84A0-E5169A84D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799" y="970649"/>
            <a:ext cx="11183602" cy="421923"/>
          </a:xfrm>
        </p:spPr>
        <p:txBody>
          <a:bodyPr/>
          <a:lstStyle/>
          <a:p>
            <a:r>
              <a:rPr lang="pl-PL" sz="1800" b="1" dirty="0"/>
              <a:t>Cel Polityki 1</a:t>
            </a:r>
            <a:br>
              <a:rPr lang="pl-PL" sz="1800" dirty="0"/>
            </a:br>
            <a:endParaRPr lang="pl-PL" sz="1800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65DFA96-2BB3-455E-773C-88572E63F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21" y="1392572"/>
            <a:ext cx="10852558" cy="5285065"/>
          </a:xfrm>
        </p:spPr>
        <p:txBody>
          <a:bodyPr/>
          <a:lstStyle/>
          <a:p>
            <a:pPr marL="0" indent="0" algn="ctr">
              <a:buNone/>
            </a:pPr>
            <a:r>
              <a:rPr lang="pl-PL" sz="1600" b="1" dirty="0"/>
              <a:t>Priorytet 1 - Fundusze Europejskie na rzecz przedsiębiorczego Dolnego Śląska</a:t>
            </a:r>
          </a:p>
          <a:p>
            <a:pPr marL="0" indent="0" algn="ctr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dirty="0">
                <a:solidFill>
                  <a:srgbClr val="FF0000"/>
                </a:solidFill>
              </a:rPr>
              <a:t>1.1. Rozwijanie i wzmacnianie zdolności badawczych i innowacyjnych oraz wykorzystywanie zaawansowanych technologii (EFRR):</a:t>
            </a:r>
          </a:p>
          <a:p>
            <a:pPr marL="0" indent="0" algn="just">
              <a:buNone/>
            </a:pPr>
            <a:r>
              <a:rPr lang="pl-PL" sz="1600" dirty="0"/>
              <a:t>• finansowanie prac B+R (badań przemysłowych i eksperymentalnych prac rozwojowych), inwestycje w infrastrukturę B+R;</a:t>
            </a:r>
          </a:p>
          <a:p>
            <a:pPr marL="0" indent="0" algn="just">
              <a:buNone/>
            </a:pPr>
            <a:r>
              <a:rPr lang="pl-PL" sz="1600" dirty="0"/>
              <a:t>• wsparcie działań związanych z rozwojem potencjału badań i innowacji poprzez realizację bonów na innowacje dla MŚP;</a:t>
            </a:r>
          </a:p>
          <a:p>
            <a:pPr marL="0" indent="0" algn="just">
              <a:buNone/>
            </a:pPr>
            <a:r>
              <a:rPr lang="pl-PL" sz="1600" dirty="0"/>
              <a:t>• dofinansowanie projektów mających na celu rozwój przedsiębiorczości akademickiej (m.in. projekty uczelni wyższych);</a:t>
            </a:r>
          </a:p>
          <a:p>
            <a:pPr marL="0" indent="0" algn="just">
              <a:buNone/>
            </a:pPr>
            <a:r>
              <a:rPr lang="pl-PL" sz="1600" dirty="0"/>
              <a:t>• wsparcie potencjału klastrów regionalnych prowadzące do profesjonalizacji świadczonych przez nie usług. </a:t>
            </a:r>
          </a:p>
          <a:p>
            <a:pPr marL="0" indent="0">
              <a:buNone/>
            </a:pPr>
            <a:r>
              <a:rPr lang="pl-PL" sz="1600" b="1" dirty="0">
                <a:solidFill>
                  <a:srgbClr val="FF0000"/>
                </a:solidFill>
              </a:rPr>
              <a:t>1.2. Czerpanie korzyści z cyfryzacji dla obywateli, przedsiębiorstw, organizacji badawczych i instytucji publicznych (EFRR):</a:t>
            </a:r>
          </a:p>
          <a:p>
            <a:pPr marL="0" indent="0" algn="just">
              <a:buNone/>
            </a:pPr>
            <a:r>
              <a:rPr lang="pl-PL" sz="1600" dirty="0"/>
              <a:t>• wdrożenia nowych lub znacznie ulepszonych e-usług dla obywateli;</a:t>
            </a:r>
          </a:p>
          <a:p>
            <a:pPr marL="0" indent="0" algn="just">
              <a:buNone/>
            </a:pPr>
            <a:r>
              <a:rPr lang="pl-PL" sz="1600" dirty="0"/>
              <a:t>• tworzenie i modernizacja systemów informacji przestrzennej oraz cyfryzacja zasobów geodezyjnych;</a:t>
            </a:r>
          </a:p>
          <a:p>
            <a:pPr marL="0" indent="0" algn="just">
              <a:buNone/>
            </a:pPr>
            <a:r>
              <a:rPr lang="pl-PL" sz="1600" dirty="0"/>
              <a:t>• tworzenie, rozwijanie i integracja baz danych i zasobów cyfrowych (e-usługi JST);</a:t>
            </a:r>
          </a:p>
          <a:p>
            <a:pPr marL="0" indent="0" algn="just">
              <a:buNone/>
            </a:pPr>
            <a:r>
              <a:rPr lang="pl-PL" sz="1600" dirty="0"/>
              <a:t>• cyfryzacja zasobów kulturowych i naukowych będących w posiadaniu instytucji szczebla regionalnego i lokalnego.</a:t>
            </a:r>
          </a:p>
          <a:p>
            <a:pPr marL="0" indent="0" algn="l">
              <a:buNone/>
            </a:pPr>
            <a:r>
              <a:rPr lang="pl-PL" sz="1600" b="1" dirty="0">
                <a:solidFill>
                  <a:srgbClr val="FF0000"/>
                </a:solidFill>
              </a:rPr>
              <a:t>1.3. Wzmacnianie trwałego wzrostu i konkurencyjności MŚP oraz tworzenie miejsc pracy w MŚP, w tym poprzez inwestycje produkcyjne (EFRR):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tx1"/>
                </a:solidFill>
              </a:rPr>
              <a:t>• inwestycje ograniczające wpływ przedsiębiorstw na środowisko;</a:t>
            </a:r>
          </a:p>
          <a:p>
            <a:pPr marL="0" indent="0" algn="l">
              <a:buNone/>
            </a:pPr>
            <a:r>
              <a:rPr lang="pl-PL" sz="1600" dirty="0">
                <a:solidFill>
                  <a:schemeClr val="tx1"/>
                </a:solidFill>
              </a:rPr>
              <a:t>• </a:t>
            </a:r>
            <a:r>
              <a:rPr lang="pl-PL" sz="1600" dirty="0" err="1">
                <a:solidFill>
                  <a:schemeClr val="tx1"/>
                </a:solidFill>
              </a:rPr>
              <a:t>ekoinnowacje</a:t>
            </a:r>
            <a:r>
              <a:rPr lang="pl-PL" sz="1600" dirty="0">
                <a:solidFill>
                  <a:schemeClr val="tx1"/>
                </a:solidFill>
              </a:rPr>
              <a:t>, zarządzanie efektywnością środowiskową w kierunku gospodarki </a:t>
            </a:r>
            <a:r>
              <a:rPr lang="pl-PL" sz="1600" dirty="0" err="1">
                <a:solidFill>
                  <a:schemeClr val="tx1"/>
                </a:solidFill>
              </a:rPr>
              <a:t>zasobooszczędnej</a:t>
            </a:r>
            <a:r>
              <a:rPr lang="pl-PL" sz="1600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chemeClr val="tx1"/>
                </a:solidFill>
              </a:rPr>
              <a:t>• inwestycyjne dla MMŚP z sektora produkcyjnego i usługowego przyczyniające się do zwiększenia ich konkurencyjności.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631448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9" y="974865"/>
            <a:ext cx="10108734" cy="652599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2 </a:t>
            </a:r>
            <a:br>
              <a:rPr lang="pl-PL" sz="1600" b="1" dirty="0"/>
            </a:br>
            <a:r>
              <a:rPr lang="pl-PL" sz="1600" b="1" dirty="0"/>
              <a:t>Priorytet 2 Fundusze Europejskie na rzecz środowiska na Dolnym Śląsku</a:t>
            </a:r>
            <a:br>
              <a:rPr lang="pl-PL" sz="1800" b="1" dirty="0"/>
            </a:br>
            <a:br>
              <a:rPr lang="pl-PL" sz="1800" dirty="0"/>
            </a:br>
            <a:endParaRPr lang="pl-PL" sz="1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749025"/>
            <a:ext cx="10363200" cy="4693720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2.1. Wspieranie efektywności energetycznej i redukcji emisji gazów cieplarnianych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kompleksowa modernizacja energetyczna (instalacje grzewcze/chłodzące ze źródłami ciepła (bez możliwości projektów polegających na wymianie tylko źródeł ciepła), w tym m.in. OZE, systemy wentylacji, systemy zarządzania i magazynowania energii;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budowa nowych budynków w zakresie budynków publicznych należących do </a:t>
            </a:r>
            <a:r>
              <a:rPr lang="pl-PL" sz="1600" dirty="0" err="1">
                <a:solidFill>
                  <a:schemeClr val="tx1"/>
                </a:solidFill>
              </a:rPr>
              <a:t>jst</a:t>
            </a:r>
            <a:r>
              <a:rPr lang="pl-PL" sz="1600" dirty="0">
                <a:solidFill>
                  <a:schemeClr val="tx1"/>
                </a:solidFill>
              </a:rPr>
              <a:t>, np. jako projekty pilotażowe;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projekty w zakresie zwiększonej efektywności energetycznej w MŚP.</a:t>
            </a: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2.2. Wspieranie energii odnawialnej zgodnie z dyrektywą (UE) 2018/2001 w sprawie energii odnawialnej, w tym określonymi w niej kryteriami zrównoważonego rozwoju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budowa i rozbudowa odnawialnych źródeł energii w zakresie wytwarzania energii elektrycznej i/lub cieplnej;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projekty realizowane przez społeczności energetyczne, klastry energii, spółdzielnie energetyczne, wspólnoty mieszkaniowe działające w zakresie energii odnawialnej;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projekty grantowe dla budynków jednorodzinnych dotyczące produkcji oraz energii elektrycznej i/lub cieplnej, także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z magazynami energii.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9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74865"/>
            <a:ext cx="10117123" cy="644210"/>
          </a:xfrm>
        </p:spPr>
        <p:txBody>
          <a:bodyPr/>
          <a:lstStyle/>
          <a:p>
            <a:r>
              <a:rPr lang="pl-PL" sz="1600" b="1" dirty="0"/>
              <a:t>Cel Polityki 2 </a:t>
            </a:r>
            <a:br>
              <a:rPr lang="pl-PL" sz="1600" b="1" dirty="0"/>
            </a:br>
            <a:r>
              <a:rPr lang="pl-PL" sz="1600" b="1" dirty="0"/>
              <a:t>Priorytet 2 -Fundusze Europejskie na rzecz środowiska na Dolnym Śląsku</a:t>
            </a:r>
            <a:br>
              <a:rPr lang="pl-PL" sz="1800" b="1" dirty="0"/>
            </a:br>
            <a:r>
              <a:rPr lang="pl-PL" sz="1800" b="1" dirty="0"/>
              <a:t> </a:t>
            </a:r>
            <a:endParaRPr lang="pl-PL" sz="1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685219"/>
            <a:ext cx="10363200" cy="4606524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2.5. Wspieranie dostępu do wody oraz zrównoważonej gospodarki wodnej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budowa, rozbudowa i modernizacja zbiorczych systemów odprowadzania i oczyszczania ścieków komunalnych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aglomeracjach wskazanych w KPOŚK od 2 do 15 tys. RLM, niespełniających wymogów dyrektywy ściekowej, w tym m.in. oczyszczalnie ścieków komunalnych, sieć kanalizacji sanitarnej, zagospodarowanie osadów ściekowych, monitoring;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Uwaga: Priorytetowe będzie wsparcie dla aglomeracji od 10 tys. do 15 tys. RLM, dla których zostanie wydzielona osobna alokacja. Aglomeracje o RLM od 2 tys. do 10 tys. będą mogły uzyskać wsparcie w ramach pozostałej alokacji nieprzeznaczonej na aglomeracje od 10 tys. do 15 tys. RLM. 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realizacja projektów związanych ze wsparciem systemów zaopatrzenia w wodę.</a:t>
            </a: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2.7. Wzmacnianie ochrony i zachowania przyrody, różnorodności biologicznej oraz zielonej infrastruktury, w tym na obszarach miejskich oraz ograniczanie wszelkich rodzajów zanieczyszczenia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odtworzenie lub wzmocnienie ochrony przyrody oraz adaptacja i </a:t>
            </a:r>
            <a:r>
              <a:rPr lang="pl-PL" sz="1600" dirty="0" err="1">
                <a:solidFill>
                  <a:schemeClr val="tx1"/>
                </a:solidFill>
              </a:rPr>
              <a:t>mitygacja</a:t>
            </a:r>
            <a:r>
              <a:rPr lang="pl-PL" sz="1600" dirty="0">
                <a:solidFill>
                  <a:schemeClr val="tx1"/>
                </a:solidFill>
              </a:rPr>
              <a:t> do zmian klimatu;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działania dotyczące: zielonej i niebieskiej infrastruktury oraz ochrony przyrody, różnorodności biologicznej, dziedzictwa naturalnego i zasobów naturalnych;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czynna ochrona gatunków i siedlisk przyrodniczych;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opracowania i aktualizacji dokumentów planistycznych tj. planów ochrony, zadań ochronnych, planów zadań ochronnych - dla obszarów chronionych;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finansowanie działań edukacyjnych jako elementu uzupełniającego do ww. zakresów projektów.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88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73791"/>
            <a:ext cx="9753599" cy="447921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2 </a:t>
            </a:r>
            <a:br>
              <a:rPr lang="pl-PL" sz="1600" b="1" dirty="0"/>
            </a:br>
            <a:r>
              <a:rPr lang="pl-PL" sz="1600" b="1" dirty="0"/>
              <a:t>Priorytet 3 - Fundusze Europejskie na rzecz mobilności miejskiej Dolnego Śląska </a:t>
            </a:r>
            <a:br>
              <a:rPr lang="pl-PL" sz="1800" b="1" dirty="0"/>
            </a:br>
            <a:br>
              <a:rPr lang="pl-PL" sz="1800" dirty="0"/>
            </a:br>
            <a:endParaRPr lang="pl-PL" sz="1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288" y="1587855"/>
            <a:ext cx="10497424" cy="5140115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2.8.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b="1" dirty="0">
                <a:solidFill>
                  <a:srgbClr val="FF0000"/>
                </a:solidFill>
              </a:rPr>
              <a:t>Wspieranie zrównoważonej multimodalnej mobilności miejskiej jako elementu transformacji w kierunku gospodarki zeroemisyjnej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zakup oraz modernizacja zeroemisyjnego (elektrycznego, wodorowego) lub niskoemisyjnego taboru autobusowego dla połączeń w obszarach funkcjonalnych miast;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budowa lub modernizacja niezbędnej infrastruktury, np. stacje ładowania pojazdów elektrycznych, stacje ładowania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tankowania paliw dla pojazdów zeroemisyjnych - na potrzeby taboru komunikacji publicznej;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budowa i przebudowa infrastruktury transportu publicznego - infrastruktura punktowa: przystanki, wysepki, pętle, zatoki;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inwestycji ograniczających indywidualny ruch zmotoryzowany na terenie miast i ich obszarów funkcjonalnych.</a:t>
            </a:r>
          </a:p>
          <a:p>
            <a:r>
              <a:rPr lang="pl-PL" sz="1600" b="1" dirty="0">
                <a:solidFill>
                  <a:schemeClr val="tx1"/>
                </a:solidFill>
              </a:rPr>
              <a:t>Cel Polityki 3 </a:t>
            </a:r>
            <a:br>
              <a:rPr lang="pl-PL" sz="1600" b="1" dirty="0">
                <a:solidFill>
                  <a:schemeClr val="tx1"/>
                </a:solidFill>
              </a:rPr>
            </a:br>
            <a:r>
              <a:rPr lang="pl-PL" sz="1600" b="1" dirty="0">
                <a:solidFill>
                  <a:schemeClr val="tx1"/>
                </a:solidFill>
              </a:rPr>
              <a:t>Priorytet 4 - Fundusze Europejskie na rzecz mobilności Dolnego Śląska</a:t>
            </a:r>
            <a:endParaRPr lang="pl-PL" sz="1600" dirty="0">
              <a:solidFill>
                <a:schemeClr val="tx1"/>
              </a:solidFill>
            </a:endParaRP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3.2. Rozwój i udoskonalanie zrównoważonej, odpornej na zmiany klimatu, inteligentnej i intermodalnej mobilności na poziomie krajowym, regionalnym i lokalnym, w tym poprawa dostępu do TEN-T oraz mobilności transgranicznej (EFRR):</a:t>
            </a:r>
            <a:endParaRPr lang="pl-PL" sz="1600" dirty="0">
              <a:solidFill>
                <a:schemeClr val="tx1"/>
              </a:solidFill>
            </a:endParaRP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dla dróg wojewódzkich w zakresie: zapewnienia niezbędnego połączenia z TEN-T, centrami logistycznymi i innymi zrównoważonymi środkami transportu (np. terminalami intermodalnymi, węzłami kolejowymi), budowy i przebudowy obwodnic, budowa regionalnych dróg rowerowych, zwiększenie bezpieczeństwa ruchu drogowego;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budowa, przebudowa, remont i modernizacja dróg wojewódzkich poprawiająca spójność komunikacyjną regionu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subregionów (wyprowadzeniu ruchu tranzytowego z miast poprzez budowę obwodnic i obejść miejscowości);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rozwój transportu kolejowego poza siecią TEN-T poprzez inwestycje w linie kolejowe (budowę, przebudowę, modernizację oraz remont) poprawiające spójność komunikacyjną oraz ograniczające wykluczenie komunikacyjne.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81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064" y="918853"/>
            <a:ext cx="10695964" cy="691834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4 EFRR</a:t>
            </a:r>
            <a:br>
              <a:rPr lang="pl-PL" sz="1600" b="1" dirty="0"/>
            </a:br>
            <a:r>
              <a:rPr lang="pl-PL" sz="1600" b="1" dirty="0"/>
              <a:t>Priorytet 5 - </a:t>
            </a:r>
            <a:r>
              <a:rPr lang="pl-PL" sz="1600" b="1" u="none" strike="noStrike" dirty="0">
                <a:effectLst/>
              </a:rPr>
              <a:t>Fundusze Europejskie na rzecz zrównoważonego rozwoju społecznego na Dolnym Śląsku</a:t>
            </a:r>
            <a:br>
              <a:rPr lang="pl-PL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610688"/>
            <a:ext cx="10430312" cy="4823668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4.5. Zapewnianie równego dostępu do opieki zdrowotnej i wspieranie odporności systemów opieki zdrowotnej, w tym podstawowej opieki zdrowotnej, oraz wspieranie przechodzenia od opieki instytucjonalnej do opieki rodzinnej i środowiskowej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inwestycje w infrastrukturę ambulatoryjnej opieki specjalistycznej oraz świadczenia jednodniowe;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inwestycje w infrastrukturę dot. udzielania świadczeń psychiatrycznych dla dzieci i młodzieży poprzez zapewnienie kompleksowości opieki i zwiększenie dostępu do świadczeń; 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wdrożenie standardu dostępności POZ dla osób ze szczególnymi potrzebami w obszarze architektonicznym, cyfrowym, komunikacyjnym i organizacyjnym.</a:t>
            </a: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4.6. Wzmacnianie roli kultury i zrównoważonej turystyki w rozwoju gospodarczym, włączeniu społecznym i innowacjach społecznych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instytucji kultury o znaczeniu regionalnym w zakresie rozbudowy oraz przebudowy w celu m.in. rewitalizacji zabytkowych przestrzeni oraz modernizację obiektów; (Nowe inwestycje będą dopuszczalne tylko w wyjątkowych, uzasadnionych okolicznościach);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uzupełniająco  - przedsięwzięcia dot. nowych produktów kulturowych, usług cyfrowych, poszerzenia oferty on-line;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inwestycje w infrastrukturę turystyczną, w tym infrastrukturę rowerową oraz działania dot. rozwoju turystycznych szlaków kajakowych.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8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61019" y="1040235"/>
            <a:ext cx="8313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411061" y="974866"/>
            <a:ext cx="11418767" cy="67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74865"/>
            <a:ext cx="10175846" cy="577097"/>
          </a:xfrm>
        </p:spPr>
        <p:txBody>
          <a:bodyPr/>
          <a:lstStyle/>
          <a:p>
            <a:br>
              <a:rPr lang="pl-PL" sz="1600" b="1" dirty="0"/>
            </a:br>
            <a:r>
              <a:rPr lang="pl-PL" sz="1600" b="1" dirty="0"/>
              <a:t>Cel Polityki 5</a:t>
            </a:r>
            <a:br>
              <a:rPr lang="pl-PL" sz="1600" b="1" dirty="0"/>
            </a:br>
            <a:r>
              <a:rPr lang="pl-PL" sz="1600" b="1" dirty="0"/>
              <a:t>Priorytet 6 - </a:t>
            </a:r>
            <a:r>
              <a:rPr lang="pl-PL" sz="1600" b="1" u="none" strike="noStrike" dirty="0">
                <a:effectLst/>
              </a:rPr>
              <a:t>Fundusze Europejskie bliżej mieszkańców Dolnego Śląska</a:t>
            </a:r>
            <a:br>
              <a:rPr lang="pl-PL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551962"/>
            <a:ext cx="10430312" cy="5134065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5.1. Wspieranie zintegrowanego i sprzyjającego włączeniu społecznemu rozwoju społecznego, gospodarczego </a:t>
            </a:r>
            <a:br>
              <a:rPr lang="pl-PL" sz="1600" b="1" dirty="0">
                <a:solidFill>
                  <a:srgbClr val="FF0000"/>
                </a:solidFill>
              </a:rPr>
            </a:br>
            <a:r>
              <a:rPr lang="pl-PL" sz="1600" b="1" dirty="0">
                <a:solidFill>
                  <a:srgbClr val="FF0000"/>
                </a:solidFill>
              </a:rPr>
              <a:t>i środowiskowego, kultury, dziedzictwa naturalnego, zrównoważonej turystyki i bezpieczeństwa na obszarach miejskich (EFRR):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Działania w Celu Polityki 5 realizowane będą na obszarach miast i ich obszarach funkcjonalnych. Środki będą przeznaczone na realizację kluczowych przedsięwzięć wynikających ze strategii ZIT/IIT.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Wsparcie uzyskają projekty nienastawione na osiągniecie zysków dotyczące: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fizycznej odnowy i bezpieczeństwa przestrzeni publicznej, m.in. zagospodarowanie przestrzeni międzyblokowych, deptaków, parków, rynków, skwerów;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zachowania i rozwoju zielonej i niebieskiej infrastruktury, służące ekologii, a także działania na rzecz zwiększania powierzchni czynnych biologicznie;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poprawy kondycji psychofizycznej mieszkańców poprzez rozwój infrastruktury aktywizacji i integracji społecznej;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ochrony, rozwoju i promowania dziedzictwa naturalnego i kulturowego, w tym także w zakresie zrównoważonej turystyki. 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W ramach tego celu mogą być finansowane także projekty wpisujące się w pozostałe cele polityki spójności (uwzględniające wymogi wynikające z zapisów Umowy Partnerstwa, a w przypadku celów szczegółowych i kierunków interwencji wybranych w ramach FEDS, uwzględniające również wymogi zapisane w dokumencie programowym).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Dodatkowo w celu wsparcia funkcjonowania ZIT/ITT planowane jest finansowanie instytucji ZIT/IIT w ramach środków PT. Wsparcie zostanie ukierunkowane na utrzymanie wypracowanej w minionej perspektywie formuły oraz rozwoju potencjału nowych instrumentów. 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09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787" y="974865"/>
            <a:ext cx="10505813" cy="546847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4 EFS+</a:t>
            </a:r>
            <a:br>
              <a:rPr lang="pl-PL" sz="1600" b="1" dirty="0"/>
            </a:br>
            <a:r>
              <a:rPr lang="pl-PL" sz="1600" b="1" dirty="0"/>
              <a:t>Priorytet 7 - </a:t>
            </a:r>
            <a:r>
              <a:rPr lang="pl-PL" sz="1600" b="1" u="none" strike="noStrike" dirty="0">
                <a:effectLst/>
              </a:rPr>
              <a:t>Fundusze Europejskie na rzecz rynku pracy i włączenia społecznego na Dolnym Śląsku</a:t>
            </a:r>
            <a:br>
              <a:rPr lang="pl-PL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pl-PL" sz="1600" b="1" dirty="0"/>
            </a:br>
            <a:endParaRPr lang="pl-PL" sz="1600" b="1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288" y="1521713"/>
            <a:ext cx="10430312" cy="4768251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4.1. Poprawa dostępu do zatrudnienia i działań aktywizujących dla wszystkich osób poszukujących pracy – w szczególności osób młodych, zwłaszcza poprzez wdrażanie gwarancji dla młodzieży – dla osób długotrwale bezrobotnych oraz grup znajdujących się w niekorzystnej sytuacji na rynku pracy, jak również dla osób biernych zawodowo, a także poprzez promowanie samozatrudnienia i ekonomii społecznej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działania na rzecz większego dostępu do zatrudnienia dla wszystkich osób bezrobotnych i poszukujących pracy, w tym zwłaszcza do osób znajdujących się w trudnej sytuacji na rynku pracy;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 zakresie projektów OHP - działania kierowane do osób biernych zawodowo; 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promowanie samozatrudnienia - bezzwrotne dotacje (dystrybucja przez PUP) na rozpoczęcie działalności gospodarczej;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skierowane do osób w wieku od 18 do 30 lat w ramach „Pomost do zatrudnienia – Wzmocnienie gwarancji dla młodzieży”. </a:t>
            </a: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4.2. Modernizacja instytucji i służb rynków pracy celem oceny i przewidywania zapotrzebowania na umiejętności oraz zapewnienia terminowej i odpowiednio dopasowanej pomocy i wsparcia na rzecz dostosowania umiejętności </a:t>
            </a:r>
            <a:br>
              <a:rPr lang="pl-PL" sz="1600" b="1" dirty="0">
                <a:solidFill>
                  <a:srgbClr val="FF0000"/>
                </a:solidFill>
              </a:rPr>
            </a:br>
            <a:r>
              <a:rPr lang="pl-PL" sz="1600" b="1" dirty="0">
                <a:solidFill>
                  <a:srgbClr val="FF0000"/>
                </a:solidFill>
              </a:rPr>
              <a:t>i kwalifikacji zawodowych do potrzeb rynku pracy oraz na rzecz przepływów i mobilności na rynku pracy (EFS+):</a:t>
            </a:r>
          </a:p>
          <a:p>
            <a:pPr algn="just"/>
            <a:r>
              <a:rPr lang="pl-PL" sz="1600" b="1" dirty="0">
                <a:solidFill>
                  <a:schemeClr val="tx1"/>
                </a:solidFill>
              </a:rPr>
              <a:t>• </a:t>
            </a:r>
            <a:r>
              <a:rPr lang="pl-PL" sz="1600" dirty="0">
                <a:solidFill>
                  <a:schemeClr val="tx1"/>
                </a:solidFill>
              </a:rPr>
              <a:t>wsparcie projektów służących wzmocnieniu i rozwojowi instytucji rynku pracy poprzez rozwój kwalifikacji i kompetencji pracowników publicznej służby zatrudnienia (PSZ);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realizacja projektów dotyczących mechanizmów analizowania rynku pracy w formie tzw. obserwatorium rynku pracy. 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3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34" y="974866"/>
            <a:ext cx="10312866" cy="612990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4 – EFS+</a:t>
            </a:r>
            <a:br>
              <a:rPr lang="pl-PL" sz="1600" b="1" dirty="0"/>
            </a:br>
            <a:r>
              <a:rPr lang="pl-PL" sz="1600" b="1" dirty="0"/>
              <a:t>Priorytet 7 - </a:t>
            </a:r>
            <a:r>
              <a:rPr lang="pl-PL" sz="1600" b="1" u="none" strike="noStrike" dirty="0">
                <a:effectLst/>
              </a:rPr>
              <a:t>Fundusze Europejskie na rzecz rynku pracy i włączenia społecznego na Dolnym Śląsku</a:t>
            </a:r>
            <a:br>
              <a:rPr lang="pl-PL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844" y="1587856"/>
            <a:ext cx="10430312" cy="5038975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4.3. Wspieranie zrównoważonego pod względem płci uczestnictwa w rynku pracy, równych warunków pracy oraz lepszej równowagi między życiem zawodowym a prywatnym, w tym poprzez dostęp do przystępnej cenowo opieki nad dziećmi </a:t>
            </a:r>
            <a:br>
              <a:rPr lang="pl-PL" sz="1600" b="1" dirty="0">
                <a:solidFill>
                  <a:srgbClr val="FF0000"/>
                </a:solidFill>
              </a:rPr>
            </a:br>
            <a:r>
              <a:rPr lang="pl-PL" sz="1600" b="1" dirty="0">
                <a:solidFill>
                  <a:srgbClr val="FF0000"/>
                </a:solidFill>
              </a:rPr>
              <a:t>i osobami wymagającymi wsparcia w codziennym funkcjonowaniu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działania zapobiegające dyskryminacji i przemocy ze względu na płeć, rasę, pochodzenie etniczne, religię, światopogląd, niepełnosprawności, wiek lub orientację seksualną w placówkach edukacyjnych skierowanych do uczniów, nauczycieli, kadry pedagogicznej oraz rodziców;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psychologiczne i pedagogiczne dla osób dyskryminowanych oraz ich rodziców/opiekunów prawnych;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działania zapobiegające dyskryminacji pracowników;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zwiększenie kompetencji pracowników PSZ w zakresie usuwania barier wynikających z dyskryminacji i stereotypów.</a:t>
            </a: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4.4. Wspieranie dostosowania pracowników, przedsiębiorstw i przedsiębiorców do zmian, wspieranie aktywnego </a:t>
            </a:r>
            <a:br>
              <a:rPr lang="pl-PL" sz="1600" b="1" dirty="0">
                <a:solidFill>
                  <a:srgbClr val="FF0000"/>
                </a:solidFill>
              </a:rPr>
            </a:br>
            <a:r>
              <a:rPr lang="pl-PL" sz="1600" b="1" dirty="0">
                <a:solidFill>
                  <a:srgbClr val="FF0000"/>
                </a:solidFill>
              </a:rPr>
              <a:t>i zdrowego starzenia się oraz zdrowego i dobrze dostosowanego środowiska pracy, które uwzględnia zagrożenia dla zdrowia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rozwój kompetencji pracowników zgodnie ze zdiagnozowanymi potrzebami pracodawców;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skierowane do pracodawców na rozwój elastycznych form zatrudnienia, w tym wprowadzanie pracy zdalnej;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finansowane programów profilaktycznych chorób związanych z miejscem pracy;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finansowane będą działania dotyczące wsparcia dialogu społecznego i budowania zdolności partnerów społecznych, które przyczynią się do dostosowania pracowników, przedsiębiorstw i przedsiębiorców do zmian i wydłużania ich aktywności zawodowej</a:t>
            </a:r>
            <a:r>
              <a:rPr lang="pl-PL" sz="1600" b="1" dirty="0">
                <a:solidFill>
                  <a:schemeClr val="tx1"/>
                </a:solidFill>
              </a:rPr>
              <a:t>.</a:t>
            </a:r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6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9626" y="998290"/>
            <a:ext cx="9571838" cy="954106"/>
          </a:xfrm>
        </p:spPr>
        <p:txBody>
          <a:bodyPr/>
          <a:lstStyle/>
          <a:p>
            <a:r>
              <a:rPr lang="pl-PL" sz="2400" b="1" dirty="0">
                <a:solidFill>
                  <a:srgbClr val="FF0000"/>
                </a:solidFill>
              </a:rPr>
              <a:t>Aktualny stan negocjacji FEDS 2021-2027</a:t>
            </a:r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E8B6230C-2266-1DF6-549A-3CE646B8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1862828"/>
            <a:ext cx="11453767" cy="4579917"/>
          </a:xfrm>
        </p:spPr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Zarząd Województwa Dolnośląskiego zakończył bieżący etap negocjacji programu FEDS 2021-2027 z Komisją Europejską (trwający od przekazania uwag KE w dniu 15.06.2022 do </a:t>
            </a:r>
            <a:r>
              <a:rPr lang="pl-PL" sz="1600" b="1" dirty="0">
                <a:solidFill>
                  <a:prstClr val="black"/>
                </a:solidFill>
                <a:latin typeface="Calibri"/>
              </a:rPr>
              <a:t>dnia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przesłania do KE kolejnej wersji programu, uwzględniającej ustalenia). 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lipca do października br. odbyło się 14 spotkań roboczych z KE oraz przedstawicielami strony rządowej w celu wyjaśnienia uwag i doprecyzowania zakresu zmian w treści programu;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Zorganizowane zostały również spotkania z przedstawicielami grup roboczych, w tym: </a:t>
            </a:r>
          </a:p>
          <a:p>
            <a:pPr marL="712788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spotkania Grupy roboczej wspierającej prace nad przygotowaniem regionalnego programu operacyjnego dla województwa dolnośląskiego na lata 2021-2027 w terminach: 25.07.2022 r., 2.08.2022 r., 4.08.2022 r.;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spotkania 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Grupy Roboczej ds. Funduszu Sprawiedliwej Transformacji w dniu 27.07.2022 r. oraz 2.11.2022 r.;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dniu 25 października br. projekt FEDS uzyskał pozytywną opinię Ministra Funduszy i Polityki Regionalnej w zakresie zgodności </a:t>
            </a:r>
            <a:b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Umową Partnerstwa i Kontraktem Programowym;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Uchwałą 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Zarządu Województwa Dolnośląskiego w dniu 27 października br. przyjęty został projekt programu Fundusze Europejskie dla Dolnego Śląska 2021-2027, w celu przekazania go do Komisji Europejskiej.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dniu 28 października br. za pomocą systemu SFC projekt programu Fundusze Europejskie dla Dolnego Śląska 20211-2027 został przesłany do Komisji Europejskiej.</a:t>
            </a:r>
            <a:endParaRPr lang="pl-PL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3210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74865"/>
            <a:ext cx="10430312" cy="694545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4 – EFS+</a:t>
            </a:r>
            <a:br>
              <a:rPr lang="pl-PL" sz="1600" b="1" dirty="0"/>
            </a:br>
            <a:r>
              <a:rPr lang="pl-PL" sz="1600" b="1" dirty="0"/>
              <a:t>Priorytet 7 - </a:t>
            </a:r>
            <a:r>
              <a:rPr lang="pl-PL" sz="1600" b="1" u="none" strike="noStrike" dirty="0">
                <a:effectLst/>
              </a:rPr>
              <a:t>Fundusze Europejskie na rzecz rynku pracy i włączenia społecznego na Dolnym Śląsku</a:t>
            </a:r>
            <a:br>
              <a:rPr lang="pl-P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pl-PL" sz="1800" dirty="0"/>
            </a:br>
            <a:endParaRPr lang="pl-PL" sz="1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587856"/>
            <a:ext cx="10430312" cy="5140115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4.8. Wspieranie aktywnego włączenia społecznego w celu promowania równości szans, niedyskryminacji i aktywnego uczestnictwa, oraz zwiększanie zdolności do zatrudnienia, w szczególności grup w niekorzystnej sytuacji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osób, rodzin, społeczności lokalnych zagrożonych ubóstwem lub wykluczeniem społecznym oraz ich otoczenia;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na rzecz społeczności romskiej oraz innych mniejszości narodowych i etnicznych związane m.in. z włączaniem mniejszości do systemu edukacji powszechnej; tworzeniem punktów pomocowych (świetlic, centrów aktywności, punktów informacyjnych itp.);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dla inicjatyw lokalnych, poprzez projekty przyczyniające się do przeciwdziałania wykluczeniu społecznemu mieszkańców obszarów wiejskich i wiejsko-miejskich, w tym w szczególności grup narażonych na marginalizację (biernych zawodowo, kobiet, osób z niepełnosprawnością);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bezzwrotne wsparcie finansowe na utworzenie miejsc pracy w przedsiębiorstwach społecznych i ich utrzymanie przez 12 miesięcy.</a:t>
            </a:r>
            <a:endParaRPr lang="pl-PL" sz="1600" b="1" dirty="0">
              <a:solidFill>
                <a:schemeClr val="tx1"/>
              </a:solidFill>
            </a:endParaRP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4.9. Wspieranie integracji społeczno-gospodarczej obywateli państw trzecich, w tym migrantów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działania realizowane w formie usług pozwalających na pełniejsze funkcjonowanie w polskim społeczeństwie, w tym: integracja zawodowa i społeczna obywateli państw trzecich i ich rodzin; usługi społeczne (w mieszkania wspomagane);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budowanie potencjału instytucjonalnego i wzmacnianie współpracy międzyinstytucjonalnej struktur np. pomocy społecznej, usług medycznych, wsparcia psychologicznego, rynku pracy oraz systemu edukacji;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finansowanie tworzenia i funkcjonowania nowych punktów pomocowych i centrów integracji cudzoziemców;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w zakresie nostryfikacji dyplomów i potwierdzania kwalifikacji i umiejętności.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44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74865"/>
            <a:ext cx="10430312" cy="652599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4 – EFS+</a:t>
            </a:r>
            <a:br>
              <a:rPr lang="pl-PL" sz="1600" b="1" dirty="0"/>
            </a:br>
            <a:r>
              <a:rPr lang="pl-PL" sz="1600" b="1" dirty="0"/>
              <a:t>Priorytet 7 - </a:t>
            </a:r>
            <a:r>
              <a:rPr lang="pl-PL" sz="1600" b="1" u="none" strike="noStrike" dirty="0">
                <a:effectLst/>
              </a:rPr>
              <a:t>Fundusze Europejskie na rzecz rynku pracy i włączenia społecznego na Dolnym Śląsku</a:t>
            </a:r>
            <a:br>
              <a:rPr lang="pl-P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pl-PL" sz="1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627464"/>
            <a:ext cx="10430312" cy="5058563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4.11.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</a:t>
            </a:r>
            <a:br>
              <a:rPr lang="pl-PL" sz="1600" b="1" dirty="0">
                <a:solidFill>
                  <a:srgbClr val="FF0000"/>
                </a:solidFill>
              </a:rPr>
            </a:br>
            <a:r>
              <a:rPr lang="pl-PL" sz="1600" b="1" dirty="0">
                <a:solidFill>
                  <a:srgbClr val="FF0000"/>
                </a:solidFill>
              </a:rPr>
              <a:t>i grup w niekorzystnej sytuacji; poprawa dostępności, w tym dla osób z niepełnosprawnościami, skuteczności i odporności systemów ochrony zdrowia i usług opieki długoterminowej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</a:t>
            </a:r>
            <a:r>
              <a:rPr lang="pl-PL" sz="1600" dirty="0" err="1">
                <a:solidFill>
                  <a:schemeClr val="tx1"/>
                </a:solidFill>
              </a:rPr>
              <a:t>deinstytucjonalizacja</a:t>
            </a:r>
            <a:r>
              <a:rPr lang="pl-PL" sz="1600" dirty="0">
                <a:solidFill>
                  <a:schemeClr val="tx1"/>
                </a:solidFill>
              </a:rPr>
              <a:t> podmiotów realizujących wsparcie całodobowe; </a:t>
            </a:r>
          </a:p>
          <a:p>
            <a:pPr algn="just"/>
            <a:r>
              <a:rPr lang="pl-PL" sz="1600" b="1" dirty="0">
                <a:solidFill>
                  <a:schemeClr val="tx1"/>
                </a:solidFill>
              </a:rPr>
              <a:t>• </a:t>
            </a:r>
            <a:r>
              <a:rPr lang="pl-PL" sz="1600" dirty="0">
                <a:solidFill>
                  <a:schemeClr val="tx1"/>
                </a:solidFill>
              </a:rPr>
              <a:t>działania na rzecz usług społecznych i zdrowotnych, w tym np.: wsparcie dla opiekunów faktycznych w tym opieka </a:t>
            </a:r>
            <a:r>
              <a:rPr lang="pl-PL" sz="1600" dirty="0" err="1">
                <a:solidFill>
                  <a:schemeClr val="tx1"/>
                </a:solidFill>
              </a:rPr>
              <a:t>wytchnieniowa</a:t>
            </a:r>
            <a:r>
              <a:rPr lang="pl-PL" sz="1600" dirty="0">
                <a:solidFill>
                  <a:schemeClr val="tx1"/>
                </a:solidFill>
              </a:rPr>
              <a:t>; kształcenie kandydatów oraz kadr świadczących usługi społeczne; tworzenie centrów usług społecznych;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rozwój systemu wsparcia dla kadr instytucji pomocy i integracji społecznej w zakresie: </a:t>
            </a:r>
            <a:r>
              <a:rPr lang="pl-PL" sz="1600" dirty="0" err="1">
                <a:solidFill>
                  <a:schemeClr val="tx1"/>
                </a:solidFill>
              </a:rPr>
              <a:t>superwizji</a:t>
            </a:r>
            <a:r>
              <a:rPr lang="pl-PL" sz="1600" dirty="0">
                <a:solidFill>
                  <a:schemeClr val="tx1"/>
                </a:solidFill>
              </a:rPr>
              <a:t>, coachingu;</a:t>
            </a: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4.12. Promowanie integracji społecznej osób zagrożonych ubóstwem lub wykluczeniem społecznym, w tym osób najbardziej potrzebujących i dzieci (EFS+):</a:t>
            </a:r>
          </a:p>
          <a:p>
            <a:pPr algn="just"/>
            <a:r>
              <a:rPr lang="pl-PL" sz="1600" b="1" dirty="0">
                <a:solidFill>
                  <a:schemeClr val="tx1"/>
                </a:solidFill>
              </a:rPr>
              <a:t>• </a:t>
            </a:r>
            <a:r>
              <a:rPr lang="pl-PL" sz="1600" dirty="0">
                <a:solidFill>
                  <a:schemeClr val="tx1"/>
                </a:solidFill>
              </a:rPr>
              <a:t>wsparcie usług na rzecz rodziny, np. asystentura rodzinna, poradnictwo specjalistyczne, terapia, mediacja; 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 wsparcie usług na rzecz systemu pieczy zastępczej w tym: działania ośrodka adopcyjnego; 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 działania na rzecz profilaktyki bezdomności/wykluczenia mieszkaniowego;</a:t>
            </a:r>
            <a:endParaRPr lang="pl-PL" sz="1600" b="1" dirty="0">
              <a:solidFill>
                <a:schemeClr val="tx1"/>
              </a:solidFill>
            </a:endParaRP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</a:t>
            </a:r>
            <a:r>
              <a:rPr lang="pl-PL" sz="1600" b="1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działania skierowane do dzieci i młodzieży (oraz ich otoczenia) na rzecz profilaktyki uzależnień;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podnoszenie kompetencji kadr systemu, pomocy i integracji społecznej oraz systemu wsparcia rodziny i pieczy zastępczej;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rozwój mieszkalnictwa wspomaganego, mieszkań chronionych, mieszkań </a:t>
            </a:r>
            <a:r>
              <a:rPr lang="pl-PL" sz="1600" dirty="0" err="1">
                <a:solidFill>
                  <a:schemeClr val="tx1"/>
                </a:solidFill>
              </a:rPr>
              <a:t>wytchnieniowych</a:t>
            </a:r>
            <a:r>
              <a:rPr lang="pl-PL" sz="16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53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74865"/>
            <a:ext cx="10430312" cy="612991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4 – EFS+</a:t>
            </a:r>
            <a:br>
              <a:rPr lang="pl-PL" sz="1600" b="1" dirty="0"/>
            </a:br>
            <a:r>
              <a:rPr lang="pl-PL" sz="1600" b="1" dirty="0"/>
              <a:t>Priorytet 8 - </a:t>
            </a:r>
            <a:r>
              <a:rPr lang="pl-PL" sz="1600" b="1" u="none" strike="noStrike" dirty="0">
                <a:effectLst/>
              </a:rPr>
              <a:t>Fundusze Europejskie dla edukacji na Dolnym Śląsku</a:t>
            </a:r>
            <a:br>
              <a:rPr lang="pl-PL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587856"/>
            <a:ext cx="10430312" cy="5098171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4.6.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wsparcie na rzecz zwiększonej dostępności do edukacji przedszkolnej oraz rozwój kształcenia ogólnego i zawodowego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z uwzględnieniem edukacji włączającej;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działania wspierające zdrowie psychiczne dzieci i uczniów oraz z zakresu uzupełniania kompetencji i kwalifikacji kadry pedagogicznej i kadry zarządzającej systemem oświaty;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edukacja ekologiczna i na rzecz zrównoważonego rozwoju w wymiarze środowiskowym.</a:t>
            </a:r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4.7.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 (EFS+):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usługi rozwojowe dla osób dorosłych, przede wszystkim dla tych w niekorzystnej sytuacji, które chcą z własnej inicjatywy podnieść swoje kwalifikacje/ kompetencje lub przekwalifikować się ze szczególnym uwzględnieniem w obszarach zielonej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cyfrowej transformacji;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upowszechnienie modelu Lokalnych Ośrodków Wiedzy i Edukacji (LOWE), kształcących osoby dorosłe, w tym osoby starsze i osoby o niskich kwalifikacjach. 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74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070" y="974865"/>
            <a:ext cx="10145086" cy="628995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6 </a:t>
            </a:r>
            <a:br>
              <a:rPr lang="pl-PL" sz="1600" b="1" dirty="0"/>
            </a:br>
            <a:r>
              <a:rPr lang="pl-PL" sz="1600" b="1" dirty="0"/>
              <a:t>Priorytet 9 - </a:t>
            </a:r>
            <a:r>
              <a:rPr lang="pl-PL" sz="1600" b="1" u="none" strike="noStrike" dirty="0">
                <a:effectLst/>
              </a:rPr>
              <a:t>Fundusze Europejskie na rzecz transformacji obszarów górniczych na Dolnym Śląsku</a:t>
            </a:r>
            <a:br>
              <a:rPr lang="pl-PL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pl-PL" sz="1600" b="1" dirty="0"/>
              <a:t>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844" y="1587856"/>
            <a:ext cx="10430312" cy="5953848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rgbClr val="FF0000"/>
                </a:solidFill>
              </a:rPr>
              <a:t>8.1. Umożliwienie regionom i ludności łagodzenia wpływających na społeczeństwo, zatrudnienie, gospodarkę </a:t>
            </a:r>
            <a:br>
              <a:rPr lang="pl-PL" sz="1600" b="1" dirty="0">
                <a:solidFill>
                  <a:srgbClr val="FF0000"/>
                </a:solidFill>
              </a:rPr>
            </a:br>
            <a:r>
              <a:rPr lang="pl-PL" sz="1600" b="1" dirty="0">
                <a:solidFill>
                  <a:srgbClr val="FF0000"/>
                </a:solidFill>
              </a:rPr>
              <a:t>i środowisko skutków transformacji w kierunku osiągnięcia celów Unii na rok 2030 w dziedzinie energii i klimatu oraz </a:t>
            </a:r>
            <a:br>
              <a:rPr lang="pl-PL" sz="1600" b="1" dirty="0">
                <a:solidFill>
                  <a:srgbClr val="FF0000"/>
                </a:solidFill>
              </a:rPr>
            </a:br>
            <a:r>
              <a:rPr lang="pl-PL" sz="1600" b="1" dirty="0">
                <a:solidFill>
                  <a:srgbClr val="FF0000"/>
                </a:solidFill>
              </a:rPr>
              <a:t>w kierunku neutralnej dla klimatu gospodarki Unii do roku 2050 w oparciu o porozumienie paryskie (FST):</a:t>
            </a:r>
          </a:p>
          <a:p>
            <a:pPr algn="just"/>
            <a:r>
              <a:rPr lang="pl-PL" sz="1600" b="1" dirty="0">
                <a:solidFill>
                  <a:schemeClr val="tx1"/>
                </a:solidFill>
              </a:rPr>
              <a:t>W ramach celu społecznego planowane są działania dotyczące: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usług na rzecz wsparcia dla osób wykluczonych lub zagrożonych wykluczeniem i ich rodzin, dotkniętych negatywnymi skutkami transformacji;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podnoszenia kompetencji niezbędnych dla sprostania zmieniającym się wymogom rynku pracy wynikającym z trwającej transformacji;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infrastruktury na rzecz kształcenia i włączenia społecznego.</a:t>
            </a:r>
          </a:p>
          <a:p>
            <a:pPr algn="just"/>
            <a:r>
              <a:rPr lang="pl-PL" sz="1600" b="1" dirty="0">
                <a:solidFill>
                  <a:schemeClr val="tx1"/>
                </a:solidFill>
              </a:rPr>
              <a:t>W ramach celu gospodarczego planowane są działania dotyczące: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wsparcia dotacyjnego w inwestycje MŚP, w tym w obszarze zrównoważonej turystyki, w szczególności mające na celu tworzenie nowych miejsc pracy, ściśle powiązane z celami procesu transformacji subregionu;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inwestycji w tworzenie nowych przedsiębiorstw, w tym start-</a:t>
            </a:r>
            <a:r>
              <a:rPr lang="pl-PL" sz="1600" dirty="0" err="1">
                <a:solidFill>
                  <a:schemeClr val="tx1"/>
                </a:solidFill>
              </a:rPr>
              <a:t>upów</a:t>
            </a:r>
            <a:r>
              <a:rPr lang="pl-PL" sz="1600" dirty="0">
                <a:solidFill>
                  <a:schemeClr val="tx1"/>
                </a:solidFill>
              </a:rPr>
              <a:t>, poprzez wsparcie doradcze na rozpoczęcie działalności gospodarczej.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00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E4B6DA-AE3E-5B33-C68C-B7C4176D5F9C}"/>
              </a:ext>
            </a:extLst>
          </p:cNvPr>
          <p:cNvSpPr txBox="1">
            <a:spLocks/>
          </p:cNvSpPr>
          <p:nvPr/>
        </p:nvSpPr>
        <p:spPr bwMode="auto">
          <a:xfrm>
            <a:off x="105184" y="974865"/>
            <a:ext cx="11724644" cy="5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pl-PL" altLang="pl-PL" sz="1600" b="1" dirty="0">
              <a:latin typeface="+mn-lt"/>
              <a:ea typeface="Lato Heavy"/>
              <a:cs typeface="Lato Heavy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C1147D-F44F-F586-F020-286E2281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74865"/>
            <a:ext cx="10430312" cy="687680"/>
          </a:xfrm>
        </p:spPr>
        <p:txBody>
          <a:bodyPr/>
          <a:lstStyle/>
          <a:p>
            <a:br>
              <a:rPr lang="pl-PL" sz="1800" b="1" dirty="0"/>
            </a:br>
            <a:r>
              <a:rPr lang="pl-PL" sz="1600" b="1" dirty="0"/>
              <a:t>Cel Polityki 6 </a:t>
            </a:r>
            <a:br>
              <a:rPr lang="pl-PL" sz="1600" b="1" dirty="0"/>
            </a:br>
            <a:r>
              <a:rPr lang="pl-PL" sz="1600" b="1" dirty="0"/>
              <a:t>Priorytet 9 - </a:t>
            </a:r>
            <a:r>
              <a:rPr lang="pl-PL" sz="1600" b="1" u="none" strike="noStrike" dirty="0">
                <a:effectLst/>
              </a:rPr>
              <a:t>Fundusze Europejskie na rzecz transformacji obszarów górniczych na Dolnym Śląsku</a:t>
            </a:r>
            <a:br>
              <a:rPr lang="pl-PL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5E179BB2-5417-8138-096B-80ECDB330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761688"/>
            <a:ext cx="10430312" cy="4924339"/>
          </a:xfrm>
        </p:spPr>
        <p:txBody>
          <a:bodyPr/>
          <a:lstStyle/>
          <a:p>
            <a:pPr algn="just"/>
            <a:r>
              <a:rPr lang="pl-PL" sz="1600" b="1" dirty="0">
                <a:solidFill>
                  <a:schemeClr val="tx1"/>
                </a:solidFill>
              </a:rPr>
              <a:t>W ramach celu środowiskowego planowane są działania dotyczące: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gruntownej termomodernizacji budynków publicznych i mieszkalnych, w tym budynków stanowiących własność lub współwłasność organizacji pozarządowych, w których prowadzą swoją działalność statutową;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wsparcia inwestycji w alternatywne źródła energii i efektywności energetycznej, także w zakresie </a:t>
            </a:r>
            <a:r>
              <a:rPr lang="pl-PL" sz="1600" dirty="0" err="1">
                <a:solidFill>
                  <a:schemeClr val="tx1"/>
                </a:solidFill>
              </a:rPr>
              <a:t>prosumenckim</a:t>
            </a:r>
            <a:r>
              <a:rPr lang="pl-PL" sz="1600" dirty="0">
                <a:solidFill>
                  <a:schemeClr val="tx1"/>
                </a:solidFill>
              </a:rPr>
              <a:t> dla indywidualnych instalacji OZE, magazynów energii oraz przebudowy sieci umożliwiającej odbiór energii z OZE;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wsparcia inwestycji publicznych w zakresie budynków o znacznie podwyższonych parametrach charakterystyki energetycznej - budynki demonstracyjne użyteczności publicznej;</a:t>
            </a: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• projektów na rzecz oczyszczania obszarów </a:t>
            </a:r>
            <a:r>
              <a:rPr lang="pl-PL" sz="1600" dirty="0" err="1">
                <a:solidFill>
                  <a:schemeClr val="tx1"/>
                </a:solidFill>
              </a:rPr>
              <a:t>pogórniczych</a:t>
            </a:r>
            <a:r>
              <a:rPr lang="pl-PL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r>
              <a:rPr lang="pl-PL" sz="1600" dirty="0">
                <a:solidFill>
                  <a:schemeClr val="tx1"/>
                </a:solidFill>
              </a:rPr>
              <a:t>Warunki wsparcia w ramach FST poszczególnych typów operacji będą identyczne jak w przypadku projektów wspieranych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z EFRR i EFS+, opisanych w odpowiednich celach szczegółowych niniejszego programu i Umowy Partnerstwa, z wyjątkiem odpowiednio uzasadnionych wypadków uzgodnionych na komitecie monitorującym (z wyjątkiem form wsparcia).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75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903" y="1862828"/>
            <a:ext cx="9571838" cy="1906398"/>
          </a:xfrm>
        </p:spPr>
        <p:txBody>
          <a:bodyPr/>
          <a:lstStyle/>
          <a:p>
            <a:br>
              <a:rPr lang="pl-PL" sz="2400" b="1" dirty="0"/>
            </a:br>
            <a:r>
              <a:rPr lang="pl-PL" sz="2800" b="1" dirty="0"/>
              <a:t>Ustalenia wynikające z negocjacji z Komisją Europejską </a:t>
            </a:r>
            <a:br>
              <a:rPr lang="pl-PL" sz="2800" b="1" dirty="0"/>
            </a:br>
            <a:r>
              <a:rPr lang="pl-PL" sz="2800" b="1" dirty="0"/>
              <a:t>w zakresie poszczególnych Celów Polityki w ramach FEDS</a:t>
            </a:r>
          </a:p>
        </p:txBody>
      </p:sp>
    </p:spTree>
    <p:extLst>
      <p:ext uri="{BB962C8B-B14F-4D97-AF65-F5344CB8AC3E}">
        <p14:creationId xmlns:p14="http://schemas.microsoft.com/office/powerpoint/2010/main" val="212119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9626" y="998290"/>
            <a:ext cx="9571838" cy="662730"/>
          </a:xfrm>
        </p:spPr>
        <p:txBody>
          <a:bodyPr/>
          <a:lstStyle/>
          <a:p>
            <a:r>
              <a:rPr lang="pl-PL" sz="2400" b="1" dirty="0"/>
              <a:t>Ustalenia w wyniku negocjacji z KE w zakresie CP1</a:t>
            </a:r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E8B6230C-2266-1DF6-549A-3CE646B8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1862828"/>
            <a:ext cx="11453767" cy="4579917"/>
          </a:xfrm>
        </p:spPr>
        <p:txBody>
          <a:bodyPr/>
          <a:lstStyle/>
          <a:p>
            <a:pPr marL="342900" lvl="0" indent="-342900" algn="l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1 – Priorytet Fundusze Europejskie na rzecz przedsiębiorczego Dolnego Śląska:</a:t>
            </a:r>
          </a:p>
          <a:p>
            <a:pPr lvl="0" algn="l">
              <a:lnSpc>
                <a:spcPct val="107000"/>
              </a:lnSpc>
            </a:pP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Przeniesienie celu szczegółowego 1.4 (wsparcie w zakresie inteligentnych specjalizacji) do 1.1 (badania i rozwój, innowacje);</a:t>
            </a: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Rezygnacja z e-zdrowia w e-usługach publicznych (możliwe jako element w CP4);</a:t>
            </a: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możliwość promocji gospodarczej regionu.</a:t>
            </a:r>
          </a:p>
        </p:txBody>
      </p:sp>
    </p:spTree>
    <p:extLst>
      <p:ext uri="{BB962C8B-B14F-4D97-AF65-F5344CB8AC3E}">
        <p14:creationId xmlns:p14="http://schemas.microsoft.com/office/powerpoint/2010/main" val="53357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9626" y="998290"/>
            <a:ext cx="9571838" cy="662730"/>
          </a:xfrm>
        </p:spPr>
        <p:txBody>
          <a:bodyPr/>
          <a:lstStyle/>
          <a:p>
            <a:r>
              <a:rPr lang="pl-PL" sz="2400" b="1" dirty="0"/>
              <a:t>Ustalenia w wyniku negocjacji z KE w zakresie CP2</a:t>
            </a:r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E8B6230C-2266-1DF6-549A-3CE646B8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1862828"/>
            <a:ext cx="11453767" cy="4579917"/>
          </a:xfrm>
        </p:spPr>
        <p:txBody>
          <a:bodyPr/>
          <a:lstStyle/>
          <a:p>
            <a:pPr marL="342900" lvl="0" indent="-342900" algn="l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2 – Priorytet Fundusze Europejskie na rzecz środowiska na Dolnym Śląsku</a:t>
            </a:r>
          </a:p>
          <a:p>
            <a:pPr lvl="0" algn="just">
              <a:lnSpc>
                <a:spcPct val="107000"/>
              </a:lnSpc>
            </a:pPr>
            <a:endParaRPr lang="pl-PL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Efektywność energetyczna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-u</a:t>
            </a: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stalono formy wsparcia:</a:t>
            </a:r>
          </a:p>
          <a:p>
            <a:pPr lvl="0" algn="just">
              <a:lnSpc>
                <a:spcPct val="107000"/>
              </a:lnSpc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termomodernizacji – dotacja tylko na: 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Budynki zabytkowe i komunalne 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(rozumiane jako budynki, w których co najmniej 30% mieszkań stanowią 	mieszkania komunalne, socjalne, wspomagane i chronione)</a:t>
            </a:r>
          </a:p>
          <a:p>
            <a:pPr lvl="0" algn="just">
              <a:lnSpc>
                <a:spcPct val="107000"/>
              </a:lnSpc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oraz 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budynki publiczne i wielorodzinne budynki mieszkalne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jeśli dodatkowo spełniają one łącznie poniższe kryteria:</a:t>
            </a:r>
          </a:p>
          <a:p>
            <a:pPr marL="1238250" lvl="0" indent="-342900" algn="just">
              <a:lnSpc>
                <a:spcPct val="107000"/>
              </a:lnSpc>
              <a:buAutoNum type="alphaLcParenR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przyjęcie przez region POP zgodnego z art. 23 dyrektywy 2008/50/WE i egzekwowanie zapisów uchwał antysmogowych oraz niewprowadzanie do tych aktów zmian niekorzystnych z punktu widzenia ochrony powietrza, w szczególności zmian polegających na łagodzeniu ograniczeń i zakazów w zakresie eksploatacji instalacji lub odroczeniu terminów wejścia w życie tych ograniczeń i zakazów;</a:t>
            </a:r>
          </a:p>
          <a:p>
            <a:pPr marL="1238250" indent="-342900" algn="just">
              <a:lnSpc>
                <a:spcPct val="107000"/>
              </a:lnSpc>
              <a:buFont typeface="Arial" charset="0"/>
              <a:buAutoNum type="alphaLcParenR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znajdują się na terenie gdzie wskaźnik dochodów podatkowych gminy (G) jest niższy od uśrednionej wartości dla województwa.</a:t>
            </a:r>
          </a:p>
          <a:p>
            <a:pPr marL="895350" lvl="0" algn="just">
              <a:lnSpc>
                <a:spcPct val="107000"/>
              </a:lnSpc>
            </a:pP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8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548" y="789849"/>
            <a:ext cx="9882902" cy="662730"/>
          </a:xfrm>
        </p:spPr>
        <p:txBody>
          <a:bodyPr/>
          <a:lstStyle/>
          <a:p>
            <a:r>
              <a:rPr lang="pl-PL" sz="2400" b="1" dirty="0"/>
              <a:t>Ustalenia w wyniku negocjacji z KE w zakresie CP2 cd.</a:t>
            </a:r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E8B6230C-2266-1DF6-549A-3CE646B8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7" y="1369362"/>
            <a:ext cx="11453767" cy="4579917"/>
          </a:xfrm>
        </p:spPr>
        <p:txBody>
          <a:bodyPr/>
          <a:lstStyle/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dotacyjne obejmie także </a:t>
            </a: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budynki demonstracyjne 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spełniające funkcję budowania świadomości nt. konieczności oszczędzania energii i ochrony środowiska oraz wykorzystywania wszelkich metod i zasobów dla zmniejszania energochłonności budynków – (alokacja na te działania - 4,5 mln EUR).</a:t>
            </a:r>
          </a:p>
          <a:p>
            <a:pPr lvl="0" algn="just">
              <a:lnSpc>
                <a:spcPct val="107000"/>
              </a:lnSpc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pozostałych przypadkach – wsparcie poprzez instrumenty finansowe. </a:t>
            </a:r>
          </a:p>
          <a:p>
            <a:pPr lvl="0" algn="just">
              <a:lnSpc>
                <a:spcPct val="107000"/>
              </a:lnSpc>
            </a:pPr>
            <a:endParaRPr lang="pl-PL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OZE - w większości instrumenty finansowe, 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dotacje tylko dla: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projektów dot. produkcji zrównoważonego </a:t>
            </a:r>
            <a:r>
              <a:rPr lang="pl-PL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biometanu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projektów, które dotyczą OZE, w których brakuje wsparcia operacyjnego lub gdy technologia ta jest niewystarczająco dojrzała (np. geotermia, </a:t>
            </a:r>
            <a:r>
              <a:rPr lang="pl-PL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perowskity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lub charakteryzuje się wyższym ryzykiem albo niższą rentownością; 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projektów dot. budowy magazynów energii; 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projektów dot. magazynowania energii, w których elementem będzie budowa infrastruktury ładowania pojazdów elektrycznych zapewniającej niedyskryminacyjny dostęp dla wszystkich użytkowników.</a:t>
            </a:r>
          </a:p>
          <a:p>
            <a:pPr lvl="0" algn="just">
              <a:lnSpc>
                <a:spcPct val="107000"/>
              </a:lnSpc>
            </a:pPr>
            <a:endParaRPr lang="pl-PL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Gospodarka wodno-ściekowa 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zwiększenie alokacji o 10 mln euro </a:t>
            </a: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(kwota wdrażana w ramach ZIT/IIT)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07000"/>
              </a:lnSpc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Bioróżnorodność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limit 30% alokacji bez konieczności powiązania jej z czynną ochroną przyrody;</a:t>
            </a:r>
          </a:p>
          <a:p>
            <a:pPr marL="285750" lvl="0" indent="-285750" algn="just">
              <a:lnSpc>
                <a:spcPct val="107000"/>
              </a:lnSpc>
              <a:buFontTx/>
              <a:buChar char="-"/>
            </a:pPr>
            <a:endParaRPr lang="pl-PL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pl-PL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pl-PL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3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9626" y="998289"/>
            <a:ext cx="9429225" cy="604007"/>
          </a:xfrm>
        </p:spPr>
        <p:txBody>
          <a:bodyPr/>
          <a:lstStyle/>
          <a:p>
            <a:r>
              <a:rPr lang="pl-PL" sz="2400" b="1" dirty="0"/>
              <a:t>Ustalenia w wyniku negocjacji z KE w zakresie CP 3-5</a:t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E8B6230C-2266-1DF6-549A-3CE646B8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1378726"/>
            <a:ext cx="11453767" cy="5075341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3 – Priorytet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Fundusze Europejskie na rzecz mobilności Dolnego Śląska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Uwzględniono wsparcie infrastruktury rowerowej w wysokości 10 mln EUR;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4 – w zakresie Europejskiego Funduszu Rozwoju Regionalnego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Odejście od wsparcia szpitali na rzecz ambulatoryjnej opieki specjalistycznej (AOS) i opieki jednodniowej;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Wdrożenie standardu dostępności POZ dla osób ze szczególnymi potrzebami w obszarze architektonicznym, cyfrowym, komunikacyjnym i organizacyjnym;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4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 zakresie Europejskiego Funduszu Społecznego+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Alokacja zwiększona o dodatkowe 60 mln EUR, po zmniejszeniu transferu na poziomie krajowym środków z EFS+ do FS. Alokacja przeznaczona na: włączenie społeczne, wsparcie migrantów i projekty związane z </a:t>
            </a:r>
            <a:r>
              <a:rPr lang="pl-PL" sz="1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</a:t>
            </a: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Life Learning (uczenie się przez całe życie);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Wzmocnienie roli pełnomocnika ds. równości;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Dodano cel szczegółowy 4.3 (4.c) dedykowany wsparciu na rzecz równości;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5</a:t>
            </a:r>
            <a:r>
              <a:rPr lang="pl-PL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 zakresie wymiaru terytorialnego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6 ZIT i 1 IIT w zakresie turystyki, kultury, fizycznej odnowy przestrzeni publicznych – trwają uzgodnienia z poszczególnymi ZIT, jakiego typu wsparcie w ramach przygotowywanych strategii będzie realizowane;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Wyodrębniono kwoty przeznaczone na zadania ZIT związane z koordynacją działań w ramach ZIT i monitorowaniem strategii (5 mln EUR).</a:t>
            </a:r>
          </a:p>
          <a:p>
            <a:pPr lvl="0" algn="just">
              <a:lnSpc>
                <a:spcPct val="107000"/>
              </a:lnSpc>
            </a:pPr>
            <a:endParaRPr lang="pl-PL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pl-PL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0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2848" y="1083771"/>
            <a:ext cx="9429225" cy="604007"/>
          </a:xfrm>
        </p:spPr>
        <p:txBody>
          <a:bodyPr/>
          <a:lstStyle/>
          <a:p>
            <a:r>
              <a:rPr lang="pl-PL" sz="2400" b="1" dirty="0"/>
              <a:t>Ustalenia w wyniku negocjacji z KE w zakresie CP 6</a:t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E8B6230C-2266-1DF6-549A-3CE646B8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1862828"/>
            <a:ext cx="11453767" cy="4579917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Polityki 6 – w zakresie Funduszu Sprawiedliwej Transformacji</a:t>
            </a:r>
          </a:p>
          <a:p>
            <a:pPr lvl="0" algn="just">
              <a:lnSpc>
                <a:spcPct val="107000"/>
              </a:lnSpc>
            </a:pP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możliwości wsparcia typowej turystyki oraz rewitalizacji;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Wyłączono powiat kamiennogórski z TPST Subregionu wałbrzyskiego;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Wyłączono z programu TPST powiatu zgorzeleckiego;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Dodatkowa alokacja - 25 698 203 EUR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tym środki WRF – 11 252 567 EUR; 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5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środki NGEU – 14 445 636 EUR;</a:t>
            </a:r>
          </a:p>
          <a:p>
            <a:pPr lvl="0" algn="just">
              <a:lnSpc>
                <a:spcPct val="107000"/>
              </a:lnSpc>
            </a:pPr>
            <a:endParaRPr lang="pl-PL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69116" y="908721"/>
            <a:ext cx="10119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A6AC49F2-3119-2196-CE31-395A226A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544" y="1099431"/>
            <a:ext cx="9185945" cy="763397"/>
          </a:xfrm>
        </p:spPr>
        <p:txBody>
          <a:bodyPr/>
          <a:lstStyle/>
          <a:p>
            <a:br>
              <a:rPr lang="pl-PL" sz="2400" b="1" dirty="0"/>
            </a:br>
            <a:r>
              <a:rPr lang="pl-PL" sz="2400" b="1" dirty="0"/>
              <a:t>Fundusze Europejskie dla Dolnego Śląska 2021-2027 </a:t>
            </a:r>
            <a:br>
              <a:rPr lang="pl-PL" sz="2400" b="1" dirty="0"/>
            </a:br>
            <a:r>
              <a:rPr lang="pl-PL" sz="2400" b="1" dirty="0"/>
              <a:t>– alokacja w podziale na fundusze:</a:t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E8B6230C-2266-1DF6-549A-3CE646B8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2144870"/>
            <a:ext cx="11453767" cy="4297875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EFRR – Europejski Fundusz Rozwoju Regionalnego (projekty infrastrukturalne): </a:t>
            </a:r>
          </a:p>
          <a:p>
            <a:pPr marR="0" lvl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1 253 908 097 EUR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EFS+ - Europejski Fundusz Społeczny (projekty miękkie):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480 780 644 EUR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FST – Fundusz Sprawiedliwej Transformacji (projekty dot. przemian w regionach </a:t>
            </a: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pogórniczych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subregion wałbrzyski):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581 587 571 EUR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ŁĄCZNIE ALOKACJA WYNOSI: </a:t>
            </a: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2 316 276 312 EUR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191570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7167</TotalTime>
  <Words>4290</Words>
  <Application>Microsoft Office PowerPoint</Application>
  <PresentationFormat>Panoramiczny</PresentationFormat>
  <Paragraphs>307</Paragraphs>
  <Slides>25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1_Motyw pakietu Office</vt:lpstr>
      <vt:lpstr>2_Motyw pakietu Office</vt:lpstr>
      <vt:lpstr>Informacje dotyczące projektu FEDS 2021-2027 przesłanego do KE  w wyniku negocjacji</vt:lpstr>
      <vt:lpstr>Aktualny stan negocjacji FEDS 2021-2027</vt:lpstr>
      <vt:lpstr> Ustalenia wynikające z negocjacji z Komisją Europejską  w zakresie poszczególnych Celów Polityki w ramach FEDS</vt:lpstr>
      <vt:lpstr>Ustalenia w wyniku negocjacji z KE w zakresie CP1</vt:lpstr>
      <vt:lpstr>Ustalenia w wyniku negocjacji z KE w zakresie CP2</vt:lpstr>
      <vt:lpstr>Ustalenia w wyniku negocjacji z KE w zakresie CP2 cd.</vt:lpstr>
      <vt:lpstr>Ustalenia w wyniku negocjacji z KE w zakresie CP 3-5 </vt:lpstr>
      <vt:lpstr>Ustalenia w wyniku negocjacji z KE w zakresie CP 6 </vt:lpstr>
      <vt:lpstr> Fundusze Europejskie dla Dolnego Śląska 2021-2027  – alokacja w podziale na fundusze: </vt:lpstr>
      <vt:lpstr>Prezentacja programu PowerPoint</vt:lpstr>
      <vt:lpstr>Prezentacja programu PowerPoint</vt:lpstr>
      <vt:lpstr>Cel Polityki 1 </vt:lpstr>
      <vt:lpstr> Cel Polityki 2  Priorytet 2 Fundusze Europejskie na rzecz środowiska na Dolnym Śląsku  </vt:lpstr>
      <vt:lpstr>Cel Polityki 2  Priorytet 2 -Fundusze Europejskie na rzecz środowiska na Dolnym Śląsku  </vt:lpstr>
      <vt:lpstr> Cel Polityki 2  Priorytet 3 - Fundusze Europejskie na rzecz mobilności miejskiej Dolnego Śląska   </vt:lpstr>
      <vt:lpstr> Cel Polityki 4 EFRR Priorytet 5 - Fundusze Europejskie na rzecz zrównoważonego rozwoju społecznego na Dolnym Śląsku  </vt:lpstr>
      <vt:lpstr> Cel Polityki 5 Priorytet 6 - Fundusze Europejskie bliżej mieszkańców Dolnego Śląska  </vt:lpstr>
      <vt:lpstr> Cel Polityki 4 EFS+ Priorytet 7 - Fundusze Europejskie na rzecz rynku pracy i włączenia społecznego na Dolnym Śląsku  </vt:lpstr>
      <vt:lpstr> Cel Polityki 4 – EFS+ Priorytet 7 - Fundusze Europejskie na rzecz rynku pracy i włączenia społecznego na Dolnym Śląsku  </vt:lpstr>
      <vt:lpstr> Cel Polityki 4 – EFS+ Priorytet 7 - Fundusze Europejskie na rzecz rynku pracy i włączenia społecznego na Dolnym Śląsku  </vt:lpstr>
      <vt:lpstr> Cel Polityki 4 – EFS+ Priorytet 7 - Fundusze Europejskie na rzecz rynku pracy i włączenia społecznego na Dolnym Śląsku </vt:lpstr>
      <vt:lpstr> Cel Polityki 4 – EFS+ Priorytet 8 - Fundusze Europejskie dla edukacji na Dolnym Śląsku  </vt:lpstr>
      <vt:lpstr> Cel Polityki 6  Priorytet 9 - Fundusze Europejskie na rzecz transformacji obszarów górniczych na Dolnym Śląsku   </vt:lpstr>
      <vt:lpstr> Cel Polityki 6  Priorytet 9 - Fundusze Europejskie na rzecz transformacji obszarów górniczych na Dolnym Śląsku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Aleksandra Gancarz</cp:lastModifiedBy>
  <cp:revision>316</cp:revision>
  <cp:lastPrinted>2022-08-01T10:51:26Z</cp:lastPrinted>
  <dcterms:created xsi:type="dcterms:W3CDTF">2020-11-10T08:45:52Z</dcterms:created>
  <dcterms:modified xsi:type="dcterms:W3CDTF">2022-11-08T14:23:37Z</dcterms:modified>
</cp:coreProperties>
</file>