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485" r:id="rId4"/>
    <p:sldId id="512" r:id="rId5"/>
    <p:sldId id="497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3" r:id="rId14"/>
    <p:sldId id="511" r:id="rId15"/>
    <p:sldId id="524" r:id="rId16"/>
    <p:sldId id="514" r:id="rId17"/>
    <p:sldId id="515" r:id="rId18"/>
    <p:sldId id="517" r:id="rId19"/>
    <p:sldId id="518" r:id="rId20"/>
    <p:sldId id="519" r:id="rId21"/>
    <p:sldId id="520" r:id="rId22"/>
    <p:sldId id="525" r:id="rId23"/>
    <p:sldId id="521" r:id="rId24"/>
    <p:sldId id="522" r:id="rId25"/>
    <p:sldId id="523" r:id="rId26"/>
    <p:sldId id="486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Iwona Blak" initials="IB" lastIdx="2" clrIdx="2">
    <p:extLst>
      <p:ext uri="{19B8F6BF-5375-455C-9EA6-DF929625EA0E}">
        <p15:presenceInfo xmlns:p15="http://schemas.microsoft.com/office/powerpoint/2012/main" userId="Iwona Bl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28.09.2021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87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98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66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52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05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04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0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19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72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10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94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54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292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02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3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7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40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8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99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4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28.09.2021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(FEDŚ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2021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185359"/>
            <a:ext cx="1075998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b)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372018"/>
            <a:ext cx="1075998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służące wzmocnieniu i rozwojowi instytucji rynku pracy, w tym ukierunkowane na rozwój kwalifikacji i kompetencji pracowników PSZ i innych instytucji rynku pracy, wynikających z potrzeb regionalnego/lokalnego rynku pracy,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PSZ w świadczeniu usług w ramach sieci EURES.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pracownicy instytucji rynku pracy.</a:t>
            </a:r>
            <a:endParaRPr lang="pl-PL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b):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PLBCO01 - Liczba pracowników instytucji rynku pracy objętych wsparciem w programie (osoby).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b):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PLBCR01 - Liczba pracowników instytucji rynku pracy, którzy uzyskali kwalifikacje po opuszczeniu programu (osoby).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5002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219863"/>
            <a:ext cx="10621935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d) wspieranie dostosowania pracowników, przedsiębiorstw i przedsiębiorców do zmian, wspieranie aktywnego i zdrowego starzenia się oraz zdrowego i dobrze dostosowanego środowiska pracy, które uwzględnia zagrożenia dla zdrowia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139466"/>
            <a:ext cx="107599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ukierunkowane na rzecz MŚP oraz ich pracowników, obejmujące rozwój kompetencji pracowników zgodnie ze zdiagnozowanymi potrzebami przedsiębiorstw oraz kompleksowe usługi rozwojowe odpowiadające na potrzeby przedsiębiorstw – wsparcie udzielane z wykorzystaniem popytowego mechanizmu finansowania usług rozwojowych w przedsiębiorstwach (BUR),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pracodawców ukierunkowane na wprowadzanie elastycznych form zatrudnienia, w tym wprowadzanie pracy zdalnej,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służące wydłużeniu zdolności do pracy osób starszych, uwzględniające zarządzanie wiekiem w przedsiębiorstwach, rozwijanie kompetencji osób starszych oraz promowanie zdrowego i aktywnego starzenia się,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w zakresie realizacji procesów adaptacyjnych i modernizacyjnych w regionie poprzez wsparcie typu </a:t>
            </a:r>
            <a:r>
              <a:rPr lang="pl-PL" sz="1400" dirty="0" err="1"/>
              <a:t>outplacement</a:t>
            </a:r>
            <a:r>
              <a:rPr lang="pl-PL" sz="1400" dirty="0"/>
              <a:t> - dla pracowników zagrożonych zwolnieniem, przewidzianych do zwolnienia lub zwolnionych z przyczyn niedotyczących pracownika oraz osób odchodzących z rolnictwa,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finansowanie regionalnych programów zdrowotnych, dotyczących chorób będących istotnym problemem zdrowotnym regionu.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m</a:t>
            </a:r>
            <a:r>
              <a:rPr lang="pl-PL" sz="1400" dirty="0">
                <a:effectLst/>
                <a:ea typeface="Calibri" panose="020F0502020204030204" pitchFamily="34" charset="0"/>
              </a:rPr>
              <a:t>ieszkańcy województwa dolnośląskiego,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pracodawcy i ich pracownicy,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osoby kwalifikujące się do wsparcia typu </a:t>
            </a:r>
            <a:r>
              <a:rPr lang="pl-PL" sz="1400" dirty="0" err="1">
                <a:effectLst/>
                <a:ea typeface="Calibri" panose="020F0502020204030204" pitchFamily="34" charset="0"/>
              </a:rPr>
              <a:t>outplacement</a:t>
            </a:r>
            <a:r>
              <a:rPr lang="pl-PL" sz="1400" dirty="0">
                <a:effectLst/>
                <a:ea typeface="Calibri" panose="020F0502020204030204" pitchFamily="34" charset="0"/>
              </a:rPr>
              <a:t>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osoby wskazane do objęcia wsparciem w regionalnych programach zdrowotnyc</a:t>
            </a:r>
            <a:r>
              <a:rPr lang="pl-PL" sz="1400" dirty="0">
                <a:ea typeface="Calibri" panose="020F0502020204030204" pitchFamily="34" charset="0"/>
              </a:rPr>
              <a:t>h.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lvl="0" algn="just"/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005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697968" y="1621881"/>
            <a:ext cx="107599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l-PL" sz="1400" dirty="0"/>
              <a:t>Wskaźniki produktu wybrane do realizacji w ramach celu szczegółowego d):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PLDKCO02 - Liczba wdrożonych programów polityki zdrowotnej (</a:t>
            </a:r>
            <a:r>
              <a:rPr lang="pl-PL" sz="1400" dirty="0" err="1"/>
              <a:t>szt</a:t>
            </a:r>
            <a:r>
              <a:rPr lang="pl-PL" sz="1400" dirty="0"/>
              <a:t>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EECO05 - Liczba osób pracujących, łącznie z prowadzącymi działalność na własny rachunek objętych wsparciem w programie (osoby),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PLDC001 - Liczba mikro-, małych i średnich przedsiębiorstw (w tym spółdzielni i przedsiębiorstw społecznych) objętych usługami rozwojowymi (przedsiębiorstwa),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PLDCO06 - Liczba osób objętych wsparciem z zakresu </a:t>
            </a:r>
            <a:r>
              <a:rPr lang="pl-PL" sz="1400" dirty="0" err="1"/>
              <a:t>outplacementu</a:t>
            </a:r>
            <a:r>
              <a:rPr lang="pl-PL" sz="1400" dirty="0"/>
              <a:t> (osoby).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d):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PLDCR01 - Liczba pracowników, którzy uzyskali kwalifikacje w wyniku uczestnictwa w usłudze rozwojowej (osoby),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PLDCR02- Liczba osób, które w wyniku realizacji wsparcia z zakresu </a:t>
            </a:r>
            <a:r>
              <a:rPr lang="pl-PL" sz="1400" dirty="0" err="1"/>
              <a:t>outplacementu</a:t>
            </a:r>
            <a:r>
              <a:rPr lang="pl-PL" sz="1400" dirty="0"/>
              <a:t>/adaptacji środowiska pracy/elastycznych form zatrudnienia podjęły pracę lub kontynuowały zatrudnienie (osoby),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EECR03 - Liczba osób, które uzyskały kwalifikacje po opuszczeniu programu (osoby).</a:t>
            </a:r>
          </a:p>
        </p:txBody>
      </p:sp>
    </p:spTree>
    <p:extLst>
      <p:ext uri="{BB962C8B-B14F-4D97-AF65-F5344CB8AC3E}">
        <p14:creationId xmlns:p14="http://schemas.microsoft.com/office/powerpoint/2010/main" val="395949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215147"/>
            <a:ext cx="1075998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510302"/>
            <a:ext cx="1075998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350" dirty="0"/>
              <a:t>Planowane kierunki interwencji: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>
                <a:ea typeface="Times New Roman" panose="02020603050405020304" pitchFamily="18" charset="0"/>
              </a:rPr>
              <a:t>u</a:t>
            </a:r>
            <a:r>
              <a:rPr lang="pl-PL" sz="1350" dirty="0">
                <a:effectLst/>
                <a:ea typeface="Times New Roman" panose="02020603050405020304" pitchFamily="18" charset="0"/>
              </a:rPr>
              <a:t>powszechnianie dostępu do edukacji przedszkolnej poprzez tworzenie nowych miejsc wychowania przedszkolnego, poprawę warunków lokalowych i bazy dydaktycznej ośrodków wychowania przedszkolnego, dodatkowe zajęcia edukacyjne, wczesne wspomaganie rozwoju i pomoc </a:t>
            </a:r>
            <a:r>
              <a:rPr lang="pl-PL" sz="1400" dirty="0">
                <a:effectLst/>
                <a:ea typeface="Times New Roman" panose="02020603050405020304" pitchFamily="18" charset="0"/>
              </a:rPr>
              <a:t>psychologiczno-pedagogiczna</a:t>
            </a:r>
            <a:r>
              <a:rPr lang="pl-PL" sz="1350" dirty="0">
                <a:effectLst/>
                <a:ea typeface="Times New Roman" panose="02020603050405020304" pitchFamily="18" charset="0"/>
              </a:rPr>
              <a:t> , doskonalenie kadry pedagogicznej i zarządzającej,</a:t>
            </a:r>
            <a:endParaRPr lang="pl-PL" sz="1350" dirty="0">
              <a:effectLst/>
              <a:ea typeface="Calibri" panose="020F050202020403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>
                <a:ea typeface="Times New Roman" panose="02020603050405020304" pitchFamily="18" charset="0"/>
              </a:rPr>
              <a:t>w</a:t>
            </a:r>
            <a:r>
              <a:rPr lang="pl-PL" sz="1350" dirty="0">
                <a:effectLst/>
                <a:ea typeface="Times New Roman" panose="02020603050405020304" pitchFamily="18" charset="0"/>
              </a:rPr>
              <a:t>sparcie kształcenia ogólnego m.in. poprzez kształtowanie kompetencji kluczowych oraz umiejętności podstawowych i przekrojowych, w tym umiejętności społecznych, obywatelskich, wspieranie postaw prozdrowotnych, w tym zdrowia psychicznego, wspieranie pomocy psychologiczno-pedagogicznej, doradztwo edukacyjno-zawodowe, zwiększenie oferty form pozaszkolnych, wspieranie uczniów ze specjalnymi potrzebami edukacyjnymi i rozwojowymi, poprawa bazy dydaktycznej szkół i placówek, doskonalenie kadry pedagogicznej i zarządzającej, programy pomocy stypendialnej, programy mające na celu podniesienie zdawalności i wyników egzaminów zewnętrznych,</a:t>
            </a:r>
            <a:endParaRPr lang="pl-PL" sz="1350" dirty="0">
              <a:effectLst/>
              <a:ea typeface="Calibri" panose="020F0502020204030204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>
                <a:effectLst/>
                <a:ea typeface="Times New Roman" panose="02020603050405020304" pitchFamily="18" charset="0"/>
              </a:rPr>
              <a:t>wsparcie kształcenia zawodowego oraz dostosowanie jego kierunków do uwarunkowań rynku pracy, gospodarki i wymogów ochrony klimatu, m.in. poprzez kształtowanie umiejętności zawodowych uczniów zwiększających ich szanse na rynku pracy, tworzenie nowych kierunków kształcenia, tworzenie klas patronackich, zapewnienie aktywnego udziału pracodawców w procesie edukacyjnym, doradztwo edukacyjno-zawodowe, doposażenie szkół i placówek prowadzących kształcenie zawodowe do potrzeb nowoczesnego nauczania, doskonalenie kadr pedagogicznych i zarządzających, programy pomocy stypendialnej,</a:t>
            </a:r>
            <a:endParaRPr lang="pl-PL" sz="1350" dirty="0"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wsparcie w zakresie zapewnienia dobrostanu </a:t>
            </a:r>
            <a:r>
              <a:rPr lang="pl-PL" sz="135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psycho</a:t>
            </a:r>
            <a:r>
              <a:rPr lang="pl-PL" sz="135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-fizycznego uczniów poprzez rozwój umiejętności osobistych, społecznych, obywatelskich oraz w zakresie zdrowia, w tym zdrowia psychicznego (m.in. rozwój zdrowych nawyków żywieniowych, przeciwdziałanie wadom postawy, otyłości i chorób dzieci i młodzieży, wspieranie postaw prozdrowotnych i sportowych),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6651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48274" y="1606062"/>
            <a:ext cx="10759988" cy="507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wsparcie działań z zakresu edukacji ekologicznej i zrównoważonego rozwoju,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wsparcie działań mających na celu dostosowanie istniejących placówek edukacyjnych do potrzeb osób z niepełnosprawnościami,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wsparcie ukierunkowane dla Lokalnych Grup Działania, realizowane w trybie konkurencyjnym na wybrane rodzaje interwencji wskazane w szczegółowym opisie do programu.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350" dirty="0"/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dzieci w wieku przedszkolnym,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rodzice i opiekunowie dzieci w wieku przedszkolnym,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przedszkola i inne formy wychowania przedszkolnego,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uczniowie i słuchacze szkół i placówek edukacyjnych,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szkoły i placówki (instytucje oraz kadra pedagogiczna i zarządzająca),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instruktorzy praktycznej nauki zawodu,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opiekunowie i rodzice uczniów wspieranych szkół i placówek,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osoby, które przedwcześnie opuściły system edukacji i ich otoczenie,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50" dirty="0"/>
              <a:t>pracodawcy.</a:t>
            </a:r>
          </a:p>
          <a:p>
            <a:pPr algn="just">
              <a:spcAft>
                <a:spcPts val="600"/>
              </a:spcAft>
            </a:pPr>
            <a:endParaRPr lang="pl-PL" sz="1350" dirty="0"/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3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135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8430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28150" y="1217323"/>
            <a:ext cx="1075998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endParaRPr lang="pl-PL" sz="1400" dirty="0">
              <a:effectLst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f):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PLFCO01 - Liczba dzieci objętych dodatkowymi zajęciami zwiększającymi ich szanse edukacyjne w edukacji przedszkolnej (osoba),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PLFCO03 - Liczba uczniów objętych wsparciem (osoby),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PLFCO04</a:t>
            </a:r>
            <a:r>
              <a:rPr lang="pl-PL" sz="1400" dirty="0"/>
              <a:t> - Liczba uczniów i słuchaczy szkół i placówek kształcenia zawodowego objętych wsparciem (osoby),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Wskaźniki rezultatów wybrane do realizacji w ramach celu szczegółowego f):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PLFCR01 - Liczba uczniów, którzy nabyli kompetencje lub umiejętności po opuszczeniu programu (osoby),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PLFCR05 - Liczba miejsc wychowania przedszkolnego, które funkcjonują przez co najmniej 24 miesiące po zakończeniu dofinansowania ze środków EFS+ (szt.),</a:t>
            </a:r>
          </a:p>
          <a:p>
            <a:pPr algn="just">
              <a:spcAft>
                <a:spcPts val="600"/>
              </a:spcAft>
            </a:pPr>
            <a:endParaRPr lang="pl-PL" sz="1400" dirty="0">
              <a:effectLst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pl-PL" sz="1400" dirty="0"/>
          </a:p>
          <a:p>
            <a:pPr algn="just">
              <a:spcAft>
                <a:spcPts val="600"/>
              </a:spcAft>
            </a:pPr>
            <a:endParaRPr lang="pl-PL" sz="1400" dirty="0"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pl-PL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67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803071" y="1218139"/>
            <a:ext cx="10621935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</a:t>
            </a:r>
            <a:r>
              <a:rPr lang="pl-PL" sz="1600" b="1" i="0" u="none" strike="noStrike" baseline="0" dirty="0">
                <a:solidFill>
                  <a:srgbClr val="000000"/>
                </a:solidFill>
              </a:rPr>
              <a:t>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03071" y="2477458"/>
            <a:ext cx="1075998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usługi rozwojowe w ramach PSF z wykorzystaniem BUR dla osób dorosłych, które chcą z własnej inicjatywy podnieść swoje kwalifikacje/ kompetencje lub przekwalifikować się.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osoby dorosłe z własnej inicjatywy chcące rozwijać kompetencje i kwalifikacje.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g):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PLGCO01- Liczba osób dorosłych objętych usługami rozwojowymi (osoby).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g):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PLGCR01 - Liczba osób, które uzyskały kwalifikacje po opuszczeniu programu (osoby),</a:t>
            </a:r>
          </a:p>
          <a:p>
            <a:pPr>
              <a:spcAft>
                <a:spcPts val="600"/>
              </a:spcAft>
            </a:pPr>
            <a:endParaRPr lang="pl-PL" sz="1400" dirty="0"/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4517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185359"/>
            <a:ext cx="10621935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h) wspieranie aktywnego włączenia społecznego w celu promowania równości szans, niedyskryminacji i aktywnego uczestnictwa, oraz zwiększanie zdolności do zatrudnienia, w szczególności grup w niekorzystnej sytuacji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913643" y="1859894"/>
            <a:ext cx="107599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w zakresie aktywizacji społecznej, edukacyjnej, zdrowotnej i zawodowej osób zagrożonych ubóstwem lub wykluczeniem społecznym oraz ich otoczenia, a także osób biernych zawodowo,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towarzyszące w obszarze :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poprawy warunków mieszkaniowych,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poprawy kompetencji w zakresie spędzania czasu wolnego i rekreacji oraz uczestnictwa w kulturze,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wzmacniania świadomości w zakresie konieczności oszczędnego korzystania z energii.,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na rzecz tworzenia i funkcjonowania podmiotów reintegracyjnych tj. podmiotów zatrudnienia socjalnego (centrów integracji społecznej i klubów integracji społecznej) oraz warsztatów terapii zajęciowej i zakładów aktywności zawodowej,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skierowane na podnoszenie kompetencji i kwalifikacji kadr akredytowanych Ośrodków Wsparcia Ekonomii Społecznej działających na terenie Dolnego Śląska. 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usługi wsparcia rozwoju ekonomii społecznej – usługi animacji oraz wsparcia istniejących przedsiębiorstw społecznych, w tym wsparcie realizacji indywidualnego procesu reintegracji w przedsiębiorstwach społecznych,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bezzwrotne wsparcie finansowe na utworzenie miejsc pracy w przedsiębiorstwach społecznych.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57524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913643" y="1471705"/>
            <a:ext cx="1075998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1400" dirty="0"/>
              <a:t>Grupy docelowe: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mieszkańcy województwa dolnośląskiego, w tym osoby lub rodziny, społeczności lokalne zagrożone ubóstwem lub wykluczeniem społecznym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bierne zawodowo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należące do społeczności marginalizowanych,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z niepełnosprawnościami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przedsiębiorstwa społeczne oraz podmioty ekonomii społecznej,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Podmioty reintegracyjne,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podmioty uprawnione do tworzenia podmiotów ekonomii społecznej o charakterze reintegracyjnym,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kadry akredytowanych Ośrodków Wsparcia Ekonomii Społecznej 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h):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EECO04 - Liczba osób biernych zawodowo objętych wsparciem w programie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EECO12 - Liczba osób z niepełnosprawnościami objętych wsparciem w programie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PLHCO01 - Liczba podmiotów ekonomii społecznej objętych wsparciem  (podmioty).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h):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PLHLCR01 - Liczba osób, których sytuacja społeczna uległa poprawie po opuszczeniu programu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PLHCR01 - Liczba miejsc pracy utworzonych w przedsiębiorstwach społecznych (szt.).</a:t>
            </a:r>
          </a:p>
        </p:txBody>
      </p:sp>
    </p:spTree>
    <p:extLst>
      <p:ext uri="{BB962C8B-B14F-4D97-AF65-F5344CB8AC3E}">
        <p14:creationId xmlns:p14="http://schemas.microsoft.com/office/powerpoint/2010/main" val="3582798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431580"/>
            <a:ext cx="10621935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i) wspieranie integracji społeczno-gospodarczej obywateli państw trzecich, w tym migrantów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27379" y="2040878"/>
            <a:ext cx="1075998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wspierające integrację społeczną oraz zawodową obywateli państw trzecich, w tym m.in. nauka języka polskiego, szkolenia z zakresu wartości i kultury polskiej, szkolenia zawodowe, przedsięwzięcia z zakresu dostarczania praktycznych informacji dotyczących różnych aspektów życia w Polsce,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finansowanie tworzenia i funkcjonowania  nowych punktów pomocowych świadczących wsparcie na rzecz obywateli państw trzecich, w zależności od zdiagnozowanych potrzeb lokalnych.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obywatele państw trzecich, ich rodziny i otoczenie,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podmioty tworzące nowe punkty pomocowe świadczące wsparcie na rzecz obywateli państw trzecich.</a:t>
            </a:r>
            <a:endParaRPr lang="pl-PL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i):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EECO13 - Liczba osób z krajów trzecich objętych wsparciem w programie (osoby).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i):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EECR03 - Liczba osób, które uzyskały kwalifikacje po opuszczeniu programu (osoby).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8953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726141" y="1480061"/>
            <a:ext cx="10524565" cy="329320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44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endParaRPr lang="pl-PL" sz="4400" b="1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r>
              <a:rPr lang="pl-PL" sz="4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Europa o silniejszym wymiarze społecznym, bardziej sprzyjająca włączeniu społecznemu i wdrażająca Europejski filar praw socjalnych.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197386"/>
            <a:ext cx="10621935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550" b="1" i="0" u="none" strike="noStrike" baseline="0" dirty="0">
                <a:solidFill>
                  <a:srgbClr val="000000"/>
                </a:solidFill>
                <a:latin typeface="+mj-lt"/>
              </a:rPr>
              <a:t>Cel szczegółowy: 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dostępności</a:t>
            </a:r>
            <a:r>
              <a:rPr lang="pl-PL" sz="1550" b="1" i="0" u="none" strike="noStrike" baseline="0" dirty="0">
                <a:solidFill>
                  <a:srgbClr val="000000"/>
                </a:solidFill>
                <a:latin typeface="+mj-lt"/>
              </a:rPr>
              <a:t>, w tym dla osób z niepełnosprawnościami, skuteczności i odporności systemów ochrony zdrowia i usług opieki długoterminowej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74093" y="2701022"/>
            <a:ext cx="107599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rozwój usług asystencji osobistej oraz usług opiekuńczych (w tym specjalistycznych usług opiekuńczych) dla osób potrzebujących wsparcia w codziennym funkcjonowaniu wraz ze wsparciem towarzyszącym,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tworzenie miejsc i świadczenie usług opiekuńczych w ramach placówek zapewniających dzienną opiekę nad osobami potrzebującymi wsparcia w codziennym funkcjonowaniu,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dla opiekunów faktycznych w opiece nad osobami potrzebującymi wsparcia w codziennym funkcjonowaniu (w tym opieka </a:t>
            </a:r>
            <a:r>
              <a:rPr lang="pl-PL" sz="1400" dirty="0" err="1"/>
              <a:t>wytchnieniowa</a:t>
            </a:r>
            <a:r>
              <a:rPr lang="pl-PL" sz="1400" dirty="0"/>
              <a:t>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kształcenie kandydatów oraz kadr świadczących usługi opiekuńcze i asystenckie oraz opiekunów faktycznych w zakresie świadczenia usług w społeczności lokalnej,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mieszkalnictwo wspomagane i chronione, rozwój mieszkalnictwa adaptowalnego oraz upowszechnianie form wspólnego zamieszkiwania,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przedsięwzięcia prowadzące do powstania Centrów Usług Społecznych oraz rozwoju dostarczanych przez nie usług,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rozwój środowiskowych centrów zdrowia psychicznego i innych form środowiskowego wsparcia psychicznego dla dorosłych,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Regionalne Programy Zdrowotne kierowane do dzieci i młodzieży, w tym zagrożonych marginalizacją,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wdrażanie standardów dostępności w podmiotach leczniczych  – jako wsparcie towarzyszące,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7046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533126" y="1387698"/>
            <a:ext cx="107599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dotyczące wsparcia dialogu społecznego i obywatelskiego w ramach trybu niekonkurencyjnego, tj. na budowanie zdolności partnerów społecznych i organizacji społeczeństwa obywatelskiego,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budowanie potencjału organizacji pozarządowych działających na rzecz równości i niedyskryminacji,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związane z remontem, zakupem sprzętu i wyposażenia (jako element głównego wsparcia),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ukierunkowane dla Lokalnych Grup Działania, realizowane w trybie konkurencyjnym na wybrane rodzaje interwencji wskazane w szczegółowym opisie do programu,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mieszkańcy województwa, w szczególności osoby dotknięte/zagrożone ubóstwem i wykluczeniem społecznym oraz ich rodziny (w tym opiekunowie faktyczni osób potrzebujących wsparcia w codziennym funkcjonowaniu),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z niepełnosprawnościami, adresaci usług opiekuńczych oraz usług asystencji,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podmioty uprawnione do prowadzenia Centrów Usług Społecznych,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pracownicy Centrów Usług Społecznych,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klienci Centrów Usług Społecznych,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organizacje pozarządowe i partnerzy społeczni działający w obszarze usług publicznych,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zawodowo świadczące usługi opiekuńcze lub asystenckie oraz kandydaci do świadczenia tych usług.</a:t>
            </a:r>
          </a:p>
          <a:p>
            <a:pPr algn="just">
              <a:spcAft>
                <a:spcPts val="600"/>
              </a:spcAft>
            </a:pPr>
            <a:endParaRPr lang="pl-PL" sz="1400" dirty="0"/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650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609191" y="1387698"/>
            <a:ext cx="1075998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k):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PLKCO02 - Liczba osób objętych usługami świadczonymi w społeczności lokalnej w programie (osoby),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PLKCO03 - Liczba opiekunów faktycznych/nieformalnych objętych wsparciem w programie (osoby),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PLDKCO02 - Liczba wdrożonych programów polityki zdrowotnej (szt.).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k):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PLKCR02 - Liczba utworzonych miejsc świadczenia usług w społeczności lokalnej (szt.),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PLKCR04 - Liczba osób świadczących usługi w społeczności lokalnej dzięki wsparciu w programie (osoby),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PLKCR05 - Liczba osób, które opuściły opiekę instytucjonalną dzięki wsparciu w programie (osoby),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209823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308470"/>
            <a:ext cx="10621935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l) wspieranie integracji społecznej osób zagrożonych ubóstwem lub wykluczeniem społecznym, w tym osób najbardziej potrzebujących i dzieci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03071" y="2074399"/>
            <a:ext cx="107599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na rzecz rodziny,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na rzecz systemu pieczy zastępczej,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w zakresie przeciwdziałania przemocy, w tym przemocy w rodzinie,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dla osób w kryzysie bezdomności i zagrożonych wykluczeniem mieszkaniowym,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podnoszenie kompetencji i kwalifikacji w ramach kadry wsparcia rodziny i pieczy zastępczej na potrzeby świadczenia usług w społeczności lokalnej. Wspierane będą także kadry zajmujące się problematyką bezdomności,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projekty na rzecz integracji dla osób przebywających w Zakładach Poprawczych, Schroniskach dla Nieletnich, Ośrodkach Kuratorskich, Młodzieżowych Ośrodkach Wychowawczych, Młodzieżowych Ośrodkach Socjoterapii i ich otoczenia przy wykorzystaniu instrumentów aktywnej integracji o charakterze społecznym, edukacyjnym, zdrowotnym, zawodowym, a także związane z poprawą kompetencji w zakresie spędzania czasu wolnego i rekreacji oraz uczestnictwa w kulturze oraz poprawę warunków mieszkaniowych; wsparcie kadry realizującej działania na rzecz osób przebywających w tych podmiotach,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mieszkalnictwo wspomagane i chronione, rozwój mieszkalnictwa adaptowalnego oraz upowszechnianie form wspólnego zamieszkiwania dla usamodzielnianej młodzieży,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przedsięwzięcia w zakresie rozwoju usług opieki paliatywnej oraz chorób przewlekłych dzieci do lat 18, ich rodzin i otoczenia,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ukierunkowane dla Lokalnych Grup Działania, realizowane w trybie konkurencyjnym na wybrane rodzaje interwencji wskazane w szczegółowym opisie do programu.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650694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16006" y="1387698"/>
            <a:ext cx="1075998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mieszkańcy województwa, w szczególności osoby dotknięte/zagrożone ubóstwem i wykluczeniem społecznym oraz ich rodziny,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dzieci, młodzież i młodzi dorośli, wraz z otoczeniem wymagający wsparcia, w tym przebywający w instytucjonalnej pieczy zastępczej i innych placówkach całodobowych o charakterze długoterminowym,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osoby, do których adresowane są usługi wsparcia rodziny i systemu pieczy zastępczej,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młodzież przebywająca w ZP, </a:t>
            </a:r>
            <a:r>
              <a:rPr lang="pl-PL" sz="1400" dirty="0" err="1"/>
              <a:t>SdN</a:t>
            </a:r>
            <a:r>
              <a:rPr lang="pl-PL" sz="1400" dirty="0"/>
              <a:t>, OK, MOW i MOS oraz kadra świadcząca usługi w tych podmiotach i ich otoczenie,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w kryzysie bezdomności i zagrożone wykluczeniem mieszkaniowym, ich otoczenie oraz kadry świadczące usługi na ich rzecz,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rodziny z dziećmi doświadczające trudności opiekuńczo-wychowawcze,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kandydaci do pełnienia funkcji rodziny zastępczej, rodzinnego domu dziecka,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objęte działaniami  interwencji kryzysowej, ofiary przemocy i ich otoczenie,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 instytucje rynku pracy,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kadry instytucji pomocy i integracji społecznej,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przewlekle chore lub wymagające opieki paliatywnej.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l):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EECO01 - Całkowita liczba osób objętych wsparciem EFS+ (osoby).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l):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PLHLCR01 - Liczba osób, których sytuacja społeczna uległa poprawie po opuszczeniu programu (osoby).</a:t>
            </a:r>
          </a:p>
        </p:txBody>
      </p:sp>
    </p:spTree>
    <p:extLst>
      <p:ext uri="{BB962C8B-B14F-4D97-AF65-F5344CB8AC3E}">
        <p14:creationId xmlns:p14="http://schemas.microsoft.com/office/powerpoint/2010/main" val="1537897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798238" y="1480061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EFRR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01965" y="1653874"/>
            <a:ext cx="1061258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r>
              <a:rPr lang="pl-PL" sz="1400" b="0" i="0" u="none" strike="noStrike" baseline="0" dirty="0">
                <a:solidFill>
                  <a:srgbClr val="000000"/>
                </a:solidFill>
              </a:rPr>
              <a:t>Cele szczegółowe: </a:t>
            </a:r>
          </a:p>
          <a:p>
            <a:endParaRPr lang="pl-PL" sz="14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(i) poprawa skuteczności i poziomu włączenia społecznego rynków pracy oraz dostępu do wysokiej jakości zatrudnienia poprzez rozwój infrastruktury społecznej i wspieranie ekonomii społecznej;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(ii)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(iii)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(iv) wspieranie integracji społeczno-gospodarczej obywateli państw trzecich, w tym migrantów, dzięki zintegrowanym działaniom obejmującym usługi mieszkaniowe i usługi społeczne;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(v) zapewnianie równego dostępu do opieki zdrowotnej i wspieranie odporności systemów opieki zdrowotnej, w tym podstawowej opieki zdrowotnej, oraz wspieranie przechodzenia od opieki instytucjonalnej do opieki rodzinnej i środowiskowej;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(vi) wzmacnianie roli kultury i zrównoważonej turystyki w rozwoju gospodarczym, włączeniu społecznym i innowacjach społecznych;</a:t>
            </a:r>
          </a:p>
          <a:p>
            <a:pPr>
              <a:spcAft>
                <a:spcPts val="600"/>
              </a:spcAft>
            </a:pPr>
            <a:endParaRPr lang="pl-PL" sz="1400" b="0" i="0" u="none" strike="noStrike" baseline="0" dirty="0">
              <a:solidFill>
                <a:srgbClr val="000000"/>
              </a:solidFill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1230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185359"/>
            <a:ext cx="10759988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(v) zapewnianie równego dostępu do opieki zdrowotnej i wspieranie odporności systemów opieki zdrowotnej, w tym podstawowej opieki zdrowotnej, oraz wspieranie przechodzenia od opieki instytucjonalnej do opieki rodzinnej i środowiskowej;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076711"/>
            <a:ext cx="10759988" cy="576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/>
              <a:t>Planowane kierunki interwencji: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związane z dostosowaniem systemu ochrony zdrowia do aktualnych trendów demograficznych (intensywne starzenie się społeczeństwa)  i epidemiologicznych,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mające na celu zapewnienie równego dostępu do wysokiej jakości usług zdrowotnych, w szczególności w priorytetowych dziedzinach medycyny lub dziedzinach wynikających z potrzeb epidemicznych, zidentyfikowanych na poziomie województwa,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rozwój i modernizacja bazy obiektów służących rehabilitacji oraz podniesienie jakości świadczonych usług w tym zakresie, 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wzmocnienie odporności i zdolności systemu ochrony zdrowia do przeciwdziałania zagrożeniu epidemicznemu.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mieszkańcy województwa dolnośląskiego, w tym personel medyczny oraz pacjenci podmiotów medycznych.</a:t>
            </a:r>
          </a:p>
          <a:p>
            <a:pPr algn="just">
              <a:spcAft>
                <a:spcPts val="600"/>
              </a:spcAft>
            </a:pPr>
            <a:r>
              <a:rPr lang="pl-PL" sz="1400" dirty="0"/>
              <a:t>Interwencja będzie zaadresowana do wybranych podmiotów leczniczych, udzielających świadczeń </a:t>
            </a:r>
            <a:r>
              <a:rPr lang="pl-PL" sz="1400" dirty="0" err="1"/>
              <a:t>zdrowontych</a:t>
            </a:r>
            <a:r>
              <a:rPr lang="pl-PL" sz="1400" dirty="0"/>
              <a:t> w poszczególnych zakresach, w których zidentyfikowano występowanie deficytów.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1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produktu wybrane do realizacji w ramach celu szczegółowego (v):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WLWK - Liczba wspartych podmiotów leczniczych (szt.)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(v):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RCR72 - Roczna liczba użytkowników nowych lub zmodernizowanych elektronicznych usług opieki zdrowotnej (użytkownicy/rok)</a:t>
            </a:r>
          </a:p>
          <a:p>
            <a:pPr lvl="0" algn="just">
              <a:spcAft>
                <a:spcPts val="600"/>
              </a:spcAft>
            </a:pPr>
            <a:endParaRPr lang="pl-PL" sz="1400" dirty="0">
              <a:effectLst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21428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095310"/>
            <a:ext cx="10759988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(vi) wzmacnianie roli kultury i zrównoważonej turystyki w rozwoju gospodarczym, włączeniu społecznym i innowacjach społecznych;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1680085"/>
            <a:ext cx="107599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Times New Roman" panose="02020603050405020304" pitchFamily="18" charset="0"/>
              </a:rPr>
              <a:t>d</a:t>
            </a:r>
            <a:r>
              <a:rPr lang="pl-PL" sz="1400" dirty="0">
                <a:effectLst/>
                <a:ea typeface="Times New Roman" panose="02020603050405020304" pitchFamily="18" charset="0"/>
              </a:rPr>
              <a:t>ziałania w zakresie rozbudowy, przebudowy (wraz z niezbędnym wyposażeniem) oraz działania związane z rozwojem </a:t>
            </a:r>
            <a:r>
              <a:rPr lang="pl-PL" sz="1400" dirty="0"/>
              <a:t>instytucji kultury o znaczeniu regionalnym, prowadzonych lub współprowadzonych przez samorząd województwa,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Times New Roman" panose="02020603050405020304" pitchFamily="18" charset="0"/>
              </a:rPr>
              <a:t>działania skierowane na inwestycje w infrastrukturę rowerową sprzyjającą rozwojowi ruchu turystycznego wraz z infrastrukturą towarzyszącą, podnoszącą funkcjonalność dróg </a:t>
            </a:r>
            <a:r>
              <a:rPr lang="pl-PL" sz="1400" dirty="0"/>
              <a:t>rowerowych (m.in. toalety, wiaty, punkty naprawy rowerów, parkingi),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 działania dotyczące rozwoju turystycznych szlaków kajakowych wraz ze wsparciem infrastruktury towarzyszącej.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mieszkańcy województwa dolnośląskiego,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turyści,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osoby podróżujące,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pracownicy instytucji i przedsiębiorstw korzystających z rezultatów projektu.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Wskaźniki produktu wybrane do realizacji w ramach celu szczegółowego (vi):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WLWK - Liczba instytucji kultury objętych wsparciem (szt.),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RCO58 - Wspierana infrastruktura rowerowa (szt.).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Wskaźniki rezultatów wybrane do realizacji w ramach celu szczegółowego (vi):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RCR77 - Liczba osób odwiedzających obiekty kulturalne i turystyczne objęte wsparciem (użytkownicy/rok),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RCR64 - Roczna liczba użytkowników infrastruktury rowerowej (użytkownicy).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lvl="0" algn="just">
              <a:spcAft>
                <a:spcPts val="600"/>
              </a:spcAft>
            </a:pPr>
            <a:endParaRPr lang="pl-PL" sz="1400" dirty="0">
              <a:effectLst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17183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71672" y="1098995"/>
            <a:ext cx="106125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r>
              <a:rPr lang="pl-PL" sz="1400" b="0" i="0" u="none" strike="noStrike" baseline="0" dirty="0">
                <a:solidFill>
                  <a:srgbClr val="000000"/>
                </a:solidFill>
              </a:rPr>
              <a:t>Cele szczegółowe: </a:t>
            </a:r>
          </a:p>
          <a:p>
            <a:pPr algn="just"/>
            <a:endParaRPr lang="pl-PL" sz="14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społecznej;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b)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  <a:latin typeface="+mj-lt"/>
              </a:rPr>
              <a:t>c) wspieranie zrównoważonego pod względem płci uczestnictwa w rynku pracy, równych warunków pracy oraz lepszej równowagi między życiem zawodowym a prywatnym, w tym poprzez dostęp do przystępnej cenowo opieki nad dziećmi i osobami wymagającymi wsparcia w codziennym funkcjonowaniu;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d) wspieranie dostosowania pracowników, przedsiębiorstw i przedsiębiorców do zmian, wspieranie aktywnego i zdrowego starzenia się oraz zdrowego i dobrze dostosowanego środowiska pracy, które uwzględnia zagrożenia dla zdrowia;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  <a:latin typeface="+mj-lt"/>
              </a:rPr>
              <a:t>e) poprawa jakości, poziomu włączenia społecznego i skuteczności systemów kształcenia i szkolenia oraz ich powiązania z rynkiem pracy – w tym przez walidację uczenia się </a:t>
            </a:r>
            <a:r>
              <a:rPr lang="pl-PL" sz="1400" b="0" i="0" u="none" strike="noStrike" baseline="0" dirty="0" err="1">
                <a:solidFill>
                  <a:srgbClr val="000000"/>
                </a:solidFill>
                <a:latin typeface="+mj-lt"/>
              </a:rPr>
              <a:t>pozaformalnego</a:t>
            </a:r>
            <a:r>
              <a:rPr lang="pl-PL" sz="1400" b="0" i="0" u="none" strike="noStrike" baseline="0" dirty="0">
                <a:solidFill>
                  <a:srgbClr val="000000"/>
                </a:solidFill>
                <a:latin typeface="+mj-lt"/>
              </a:rPr>
              <a:t> i nieformalnego, w celu wspierania nabywania kompetencji kluczowych, w tym umiejętności w zakresie przedsiębiorczości i kompetencji cyfrowych, oraz przez wspieranie wprowadzania dualnych systemów szkolenia i przygotowania zawodowego;</a:t>
            </a:r>
          </a:p>
          <a:p>
            <a:pPr algn="just"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latin typeface="+mj-lt"/>
              </a:rPr>
              <a:t>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niepełnosprawnościami;</a:t>
            </a: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780309" y="1095310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</a:p>
        </p:txBody>
      </p:sp>
    </p:spTree>
    <p:extLst>
      <p:ext uri="{BB962C8B-B14F-4D97-AF65-F5344CB8AC3E}">
        <p14:creationId xmlns:p14="http://schemas.microsoft.com/office/powerpoint/2010/main" val="318609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780309" y="1095310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71672" y="2048669"/>
            <a:ext cx="10612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h) wspieranie aktywnego włączenia społecznego w celu promowania równości szans, niedyskryminacji i aktywnego uczestnictwa, oraz zwiększanie zdolności do zatrudnienia, w szczególności grup w niekorzystnej sytuacji;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i) wspieranie integracji społeczno-gospodarczej obywateli państw trzecich, w tym migrantów;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j) wspieranie integracji społeczno-gospodarczej społeczności marginalizowanych, takich jak Romowie;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l) wspieranie integracji społecznej osób zagrożonych ubóstwem lub wykluczeniem społecznym, w tym osób najbardziej potrzebujących i dzieci;</a:t>
            </a:r>
          </a:p>
          <a:p>
            <a:pPr algn="just">
              <a:spcAft>
                <a:spcPts val="600"/>
              </a:spcAft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m) przeciwdziałanie deprywacji materialnej przez udzielanie pomocy żywnościowej lub podstawowej pomocy materialnej osobom najbardziej potrzebującym, w tym dzieciom, oraz zapewnianie środków towarzyszących wspierających ich włączenie społeczne.</a:t>
            </a:r>
          </a:p>
        </p:txBody>
      </p:sp>
    </p:spTree>
    <p:extLst>
      <p:ext uri="{BB962C8B-B14F-4D97-AF65-F5344CB8AC3E}">
        <p14:creationId xmlns:p14="http://schemas.microsoft.com/office/powerpoint/2010/main" val="270719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062249"/>
            <a:ext cx="1066300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Cel szczegółowy: 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społecznej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372018"/>
            <a:ext cx="107599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na rzecz większego dostępu do zatrudnienia kierowane do wszystkich osób bezrobotnych i poszukujących pracy, w tym zwłaszcza do osób znajdujących się w trudnej sytuacji na rynku pracy: kobiet, osób młodych (w tym NEET), osób starszych, osób długotrwale bezrobotnych, osób o niskich kwalifikacjach i kompetencjach oraz osób z niepełnosprawnościami,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na rzecz promowania samozatrudnienia (bezzwrotne dotacje w zakresie tworzenia przedsiębiorstw i rozpoczynania działalności gospodarczej - dystrybucja dotacji oraz towarzyszących im usług i instrumentów rynku pracy określonych w przepisach prawa będzie prowadzona wyłącznie przez Powiatowe Urzędy Pracy),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pomostowe na pomoc w funkcjonowaniu mikro- i małych przedsiębiorstw prowadzących działalność nie dłużej niż 24 miesiące,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realizacja ukierunkowanych schematów mobilności transnarodowej (USMT) EURES zdiagnozowanych na podstawie analiz społeczno- gospodarczych regionu,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realizowane przez Samorząd Województwa w trybie niekonkurencyjnym, dotyczące doskonalenia mechanizmów diagnozowania, prognozowania i analizowania (tzw. obserwatorium rynku pracy), których celem ma być dostarczenie rzetelnych informacji w różnych obszarach rynku pracy i edukacji.</a:t>
            </a:r>
          </a:p>
          <a:p>
            <a:pPr lvl="0" algn="just"/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76743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16006" y="1268199"/>
            <a:ext cx="10759988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l-PL" sz="1400" dirty="0"/>
          </a:p>
          <a:p>
            <a:pPr lvl="0" algn="just"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o</a:t>
            </a:r>
            <a:r>
              <a:rPr lang="pl-PL" sz="1400" dirty="0">
                <a:effectLst/>
                <a:ea typeface="Calibri" panose="020F0502020204030204" pitchFamily="34" charset="0"/>
              </a:rPr>
              <a:t>soby kwalifikujące się do wsparcia Powiatowych Urzędów Pracy zgodnie z przepisami prawa, 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osoby kwalifikujące się do wsparcia Ochotniczych Hufców Pracy,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mikro i małe przedsiębiorstwa prowadzące działalność nie dłużej niż 24 miesiące,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osoby kwalifikujące się do wsparcia w ramach Sieci EURES zgodnie z przepisami prawa, 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Calibri" panose="020F0502020204030204" pitchFamily="34" charset="0"/>
              </a:rPr>
              <a:t>Wojewódzki Urząd Pracy (w zakresie Obserwatorium rynku pracy).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400" dirty="0"/>
              <a:t>Wskaźniki produktu wybrane do realizacji w ramach celu szczegółowego a):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EECO02 - Liczba osób bezrobotnych, w tym długotrwale bezrobotnych,  objętych wsparciem w programie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EECO07 - Liczba osób w wieku 18-29 lat objętych wsparciem w programie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PLACO01 - Liczba osób, które otrzymały bezzwrotne środki na podjęcie działalności gospodarczej w programie (osoby).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400" dirty="0"/>
              <a:t>Wskaźniki rezultatów wybrane do realizacji w ramach celu szczegółowego a):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EECR03 - Liczba osób, które uzyskały kwalifikacje po opuszczeniu programu (osoby),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EECR04 - Liczba osób pracujących, łącznie z prowadzącymi działalność na własny rachunek, po opuszczeniu programu (osoby).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625376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4246</Words>
  <Application>Microsoft Office PowerPoint</Application>
  <PresentationFormat>Panoramiczny</PresentationFormat>
  <Paragraphs>286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EUAlbertina</vt:lpstr>
      <vt:lpstr>Wingdings</vt:lpstr>
      <vt:lpstr>1_Motyw pakietu Office</vt:lpstr>
      <vt:lpstr>2_Motyw pakietu Office</vt:lpstr>
      <vt:lpstr>  Fundusze Europejskie  dla Dolnego Śląska 2021-2027 (FEDŚ 2021-2027)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276</cp:revision>
  <dcterms:created xsi:type="dcterms:W3CDTF">2020-11-10T08:45:52Z</dcterms:created>
  <dcterms:modified xsi:type="dcterms:W3CDTF">2021-09-28T12:40:48Z</dcterms:modified>
</cp:coreProperties>
</file>