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7" r:id="rId3"/>
    <p:sldId id="606" r:id="rId4"/>
    <p:sldId id="608" r:id="rId5"/>
    <p:sldId id="607" r:id="rId6"/>
    <p:sldId id="609" r:id="rId7"/>
    <p:sldId id="610" r:id="rId8"/>
    <p:sldId id="611" r:id="rId9"/>
    <p:sldId id="612" r:id="rId10"/>
    <p:sldId id="613" r:id="rId11"/>
    <p:sldId id="614" r:id="rId12"/>
    <p:sldId id="615" r:id="rId13"/>
    <p:sldId id="565" r:id="rId14"/>
  </p:sldIdLst>
  <p:sldSz cx="12192000" cy="6858000"/>
  <p:notesSz cx="7010400" cy="9296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olina Pasik" initials="KP" lastIdx="6" clrIdx="0"/>
  <p:cmAuthor id="2" name="Grzegorz Mikołajczyk" initials="GM" lastIdx="6" clrIdx="1"/>
  <p:cmAuthor id="3" name="Łukasz Kasprzak" initials="ŁK" lastIdx="3" clrIdx="2">
    <p:extLst>
      <p:ext uri="{19B8F6BF-5375-455C-9EA6-DF929625EA0E}">
        <p15:presenceInfo xmlns:p15="http://schemas.microsoft.com/office/powerpoint/2012/main" userId="S-1-5-21-993268263-2097026863-2477634896-44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3440" autoAdjust="0"/>
  </p:normalViewPr>
  <p:slideViewPr>
    <p:cSldViewPr snapToGrid="0">
      <p:cViewPr varScale="1">
        <p:scale>
          <a:sx n="107" d="100"/>
          <a:sy n="107" d="100"/>
        </p:scale>
        <p:origin x="74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pl-PL"/>
          </a:p>
        </p:txBody>
      </p:sp>
      <p:sp>
        <p:nvSpPr>
          <p:cNvPr id="3" name="Symbol zastępczy daty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AF69911-753A-4668-9D37-6675C4072E5E}" type="datetimeFigureOut">
              <a:rPr lang="pl-PL" smtClean="0"/>
              <a:t>17.01.2022</a:t>
            </a:fld>
            <a:endParaRPr lang="pl-PL"/>
          </a:p>
        </p:txBody>
      </p:sp>
      <p:sp>
        <p:nvSpPr>
          <p:cNvPr id="4" name="Symbol zastępczy obrazu slajdu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pl-PL"/>
          </a:p>
        </p:txBody>
      </p:sp>
      <p:sp>
        <p:nvSpPr>
          <p:cNvPr id="5" name="Symbol zastępczy notatek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pl-PL"/>
          </a:p>
        </p:txBody>
      </p:sp>
      <p:sp>
        <p:nvSpPr>
          <p:cNvPr id="7" name="Symbol zastępczy numeru slajdu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A924205-6B8F-456D-9FD8-3C71ABEEF645}" type="slidenum">
              <a:rPr lang="pl-PL" smtClean="0"/>
              <a:t>‹#›</a:t>
            </a:fld>
            <a:endParaRPr lang="pl-PL"/>
          </a:p>
        </p:txBody>
      </p:sp>
    </p:spTree>
    <p:extLst>
      <p:ext uri="{BB962C8B-B14F-4D97-AF65-F5344CB8AC3E}">
        <p14:creationId xmlns:p14="http://schemas.microsoft.com/office/powerpoint/2010/main" val="158668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ymbol zastępczy notatek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a:p>
        </p:txBody>
      </p:sp>
      <p:sp>
        <p:nvSpPr>
          <p:cNvPr id="27652" name="Symbol zastępczy numeru slajd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71450" indent="-296711">
              <a:defRPr>
                <a:solidFill>
                  <a:schemeClr val="tx1"/>
                </a:solidFill>
                <a:latin typeface="Arial" charset="0"/>
                <a:cs typeface="Arial" charset="0"/>
              </a:defRPr>
            </a:lvl2pPr>
            <a:lvl3pPr marL="1186847" indent="-237369">
              <a:defRPr>
                <a:solidFill>
                  <a:schemeClr val="tx1"/>
                </a:solidFill>
                <a:latin typeface="Arial" charset="0"/>
                <a:cs typeface="Arial" charset="0"/>
              </a:defRPr>
            </a:lvl3pPr>
            <a:lvl4pPr marL="1661585" indent="-237369">
              <a:defRPr>
                <a:solidFill>
                  <a:schemeClr val="tx1"/>
                </a:solidFill>
                <a:latin typeface="Arial" charset="0"/>
                <a:cs typeface="Arial" charset="0"/>
              </a:defRPr>
            </a:lvl4pPr>
            <a:lvl5pPr marL="2136324" indent="-237369">
              <a:defRPr>
                <a:solidFill>
                  <a:schemeClr val="tx1"/>
                </a:solidFill>
                <a:latin typeface="Arial" charset="0"/>
                <a:cs typeface="Arial" charset="0"/>
              </a:defRPr>
            </a:lvl5pPr>
            <a:lvl6pPr marL="2611062" indent="-237369" eaLnBrk="0" fontAlgn="base" hangingPunct="0">
              <a:spcBef>
                <a:spcPct val="0"/>
              </a:spcBef>
              <a:spcAft>
                <a:spcPct val="0"/>
              </a:spcAft>
              <a:defRPr>
                <a:solidFill>
                  <a:schemeClr val="tx1"/>
                </a:solidFill>
                <a:latin typeface="Arial" charset="0"/>
                <a:cs typeface="Arial" charset="0"/>
              </a:defRPr>
            </a:lvl6pPr>
            <a:lvl7pPr marL="3085801" indent="-237369" eaLnBrk="0" fontAlgn="base" hangingPunct="0">
              <a:spcBef>
                <a:spcPct val="0"/>
              </a:spcBef>
              <a:spcAft>
                <a:spcPct val="0"/>
              </a:spcAft>
              <a:defRPr>
                <a:solidFill>
                  <a:schemeClr val="tx1"/>
                </a:solidFill>
                <a:latin typeface="Arial" charset="0"/>
                <a:cs typeface="Arial" charset="0"/>
              </a:defRPr>
            </a:lvl7pPr>
            <a:lvl8pPr marL="3560540" indent="-237369" eaLnBrk="0" fontAlgn="base" hangingPunct="0">
              <a:spcBef>
                <a:spcPct val="0"/>
              </a:spcBef>
              <a:spcAft>
                <a:spcPct val="0"/>
              </a:spcAft>
              <a:defRPr>
                <a:solidFill>
                  <a:schemeClr val="tx1"/>
                </a:solidFill>
                <a:latin typeface="Arial" charset="0"/>
                <a:cs typeface="Arial" charset="0"/>
              </a:defRPr>
            </a:lvl8pPr>
            <a:lvl9pPr marL="4035279" indent="-237369" eaLnBrk="0" fontAlgn="base" hangingPunct="0">
              <a:spcBef>
                <a:spcPct val="0"/>
              </a:spcBef>
              <a:spcAft>
                <a:spcPct val="0"/>
              </a:spcAft>
              <a:defRPr>
                <a:solidFill>
                  <a:schemeClr val="tx1"/>
                </a:solidFill>
                <a:latin typeface="Arial" charset="0"/>
                <a:cs typeface="Arial" charset="0"/>
              </a:defRPr>
            </a:lvl9pPr>
          </a:lstStyle>
          <a:p>
            <a:pPr defTabSz="931774" fontAlgn="base">
              <a:spcBef>
                <a:spcPct val="0"/>
              </a:spcBef>
              <a:spcAft>
                <a:spcPct val="0"/>
              </a:spcAft>
              <a:defRPr/>
            </a:pPr>
            <a:fld id="{E8AD901F-4647-4EFD-A1C3-827697F3D947}" type="slidenum">
              <a:rPr lang="pl-PL" altLang="pl-PL">
                <a:solidFill>
                  <a:prstClr val="black"/>
                </a:solidFill>
                <a:latin typeface="Calibri" pitchFamily="34" charset="0"/>
              </a:rPr>
              <a:pPr defTabSz="931774" fontAlgn="base">
                <a:spcBef>
                  <a:spcPct val="0"/>
                </a:spcBef>
                <a:spcAft>
                  <a:spcPct val="0"/>
                </a:spcAft>
                <a:defRPr/>
              </a:pPr>
              <a:t>1</a:t>
            </a:fld>
            <a:endParaRPr lang="pl-PL" altLang="pl-PL">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804085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642789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defTabSz="931774" fontAlgn="base">
              <a:spcBef>
                <a:spcPct val="0"/>
              </a:spcBef>
              <a:spcAft>
                <a:spcPct val="0"/>
              </a:spcAft>
              <a:defRPr/>
            </a:pPr>
            <a:fld id="{0DA6E039-83FE-4C65-869F-6DE1470A665D}" type="slidenum">
              <a:rPr lang="pl-PL" altLang="pl-PL">
                <a:solidFill>
                  <a:prstClr val="black"/>
                </a:solidFill>
                <a:latin typeface="Calibri" pitchFamily="34" charset="0"/>
                <a:cs typeface="Arial" charset="0"/>
              </a:rPr>
              <a:pPr defTabSz="931774" fontAlgn="base">
                <a:spcBef>
                  <a:spcPct val="0"/>
                </a:spcBef>
                <a:spcAft>
                  <a:spcPct val="0"/>
                </a:spcAft>
                <a:defRPr/>
              </a:pPr>
              <a:t>12</a:t>
            </a:fld>
            <a:endParaRPr lang="pl-PL" altLang="pl-PL">
              <a:solidFill>
                <a:prstClr val="black"/>
              </a:solidFill>
              <a:latin typeface="Calibri" pitchFamily="34" charset="0"/>
              <a:cs typeface="Arial" charset="0"/>
            </a:endParaRPr>
          </a:p>
        </p:txBody>
      </p:sp>
    </p:spTree>
    <p:extLst>
      <p:ext uri="{BB962C8B-B14F-4D97-AF65-F5344CB8AC3E}">
        <p14:creationId xmlns:p14="http://schemas.microsoft.com/office/powerpoint/2010/main" val="155441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813803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80260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288678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31031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117310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569491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06329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0911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pPr>
                <a:defRPr/>
              </a:pPr>
              <a:t>17.01.2022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249082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pPr>
                <a:defRPr/>
              </a:pPr>
              <a:t>17.01.2022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350313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pPr>
                <a:defRPr/>
              </a:pPr>
              <a:t>17.01.2022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77789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425803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205664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853733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56560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3839268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837289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1516088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96314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pPr>
                <a:defRPr/>
              </a:pPr>
              <a:t>17.01.2022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3871245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1098974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2791498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392638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pPr>
                <a:defRPr/>
              </a:pPr>
              <a:t>17.01.2022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7838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pPr>
                <a:defRPr/>
              </a:pPr>
              <a:t>17.01.2022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0229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pPr>
                <a:defRPr/>
              </a:pPr>
              <a:t>17.01.2022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184449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pPr>
                <a:defRPr/>
              </a:pPr>
              <a:t>17.01.2022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52229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pPr>
                <a:defRPr/>
              </a:pPr>
              <a:t>17.01.2022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707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pPr>
                <a:defRPr/>
              </a:pPr>
              <a:t>17.01.2022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12249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pPr>
                <a:defRPr/>
              </a:pPr>
              <a:t>17.01.2022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42594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pPr>
                <a:defRPr/>
              </a:pPr>
              <a:t>17.01.2022</a:t>
            </a:fld>
            <a:endParaRPr lang="pl-PL" dirty="0"/>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1045078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solidFill>
                  <a:prstClr val="black">
                    <a:tint val="75000"/>
                  </a:prstClr>
                </a:solidFill>
              </a:rPr>
              <a:pPr>
                <a:defRPr/>
              </a:pPr>
              <a:t>17.01.2022</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3424741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90575"/>
            <a:ext cx="9144000" cy="4941888"/>
          </a:xfrm>
        </p:spPr>
        <p:txBody>
          <a:bodyPr rtlCol="0">
            <a:normAutofit/>
          </a:bodyPr>
          <a:lstStyle/>
          <a:p>
            <a:pPr eaLnBrk="1" fontAlgn="auto" hangingPunct="1">
              <a:spcAft>
                <a:spcPts val="0"/>
              </a:spcAft>
              <a:defRPr/>
            </a:pPr>
            <a:r>
              <a:rPr lang="pl-PL" b="1" dirty="0">
                <a:effectLst>
                  <a:outerShdw blurRad="38100" dist="38100" dir="2700000" algn="tl">
                    <a:srgbClr val="000000">
                      <a:alpha val="43137"/>
                    </a:srgbClr>
                  </a:outerShdw>
                </a:effectLst>
              </a:rPr>
              <a:t>Fundusze Europejskie </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dla Dolnego Śląska 2021-2027</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(FEDS 2021-2027)</a:t>
            </a:r>
            <a:br>
              <a:rPr lang="pl-PL" b="1" dirty="0">
                <a:effectLst>
                  <a:outerShdw blurRad="38100" dist="38100" dir="2700000" algn="tl">
                    <a:srgbClr val="000000">
                      <a:alpha val="43137"/>
                    </a:srgbClr>
                  </a:outerShdw>
                </a:effectLst>
              </a:rPr>
            </a:br>
            <a:endParaRPr lang="pl-PL" b="1" dirty="0">
              <a:effectLst>
                <a:outerShdw blurRad="38100" dist="38100" dir="2700000" algn="tl">
                  <a:srgbClr val="000000">
                    <a:alpha val="43137"/>
                  </a:srgbClr>
                </a:outerShdw>
              </a:effectLst>
            </a:endParaRPr>
          </a:p>
        </p:txBody>
      </p:sp>
      <p:sp>
        <p:nvSpPr>
          <p:cNvPr id="2051" name="Podtytuł 2"/>
          <p:cNvSpPr>
            <a:spLocks noGrp="1"/>
          </p:cNvSpPr>
          <p:nvPr>
            <p:ph type="subTitle" idx="1"/>
          </p:nvPr>
        </p:nvSpPr>
        <p:spPr>
          <a:xfrm>
            <a:off x="7896202" y="6453188"/>
            <a:ext cx="2771798" cy="404812"/>
          </a:xfrm>
        </p:spPr>
        <p:txBody>
          <a:bodyPr/>
          <a:lstStyle/>
          <a:p>
            <a:pPr eaLnBrk="1" hangingPunct="1"/>
            <a:r>
              <a:rPr lang="pl-PL" altLang="pl-PL" sz="1400" dirty="0">
                <a:solidFill>
                  <a:schemeClr val="tx1"/>
                </a:solidFill>
              </a:rPr>
              <a:t>Wrocław 2022</a:t>
            </a:r>
          </a:p>
        </p:txBody>
      </p:sp>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9" y="188914"/>
            <a:ext cx="42497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FE_PR-DS-UE_EFSI-poziom-PL-kolor">
            <a:extLst>
              <a:ext uri="{FF2B5EF4-FFF2-40B4-BE49-F238E27FC236}">
                <a16:creationId xmlns:a16="http://schemas.microsoft.com/office/drawing/2014/main" id="{DC665684-3F6B-4227-A146-139EDDB98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496" y="158502"/>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37306" y="1641189"/>
            <a:ext cx="11537878" cy="4185761"/>
          </a:xfrm>
          <a:prstGeom prst="rect">
            <a:avLst/>
          </a:prstGeom>
        </p:spPr>
        <p:txBody>
          <a:bodyPr wrap="square" anchor="ctr">
            <a:spAutoFit/>
          </a:bodyPr>
          <a:lstStyle/>
          <a:p>
            <a:pPr algn="l" fontAlgn="base"/>
            <a:endParaRPr lang="pl-PL" b="1" i="0" dirty="0">
              <a:solidFill>
                <a:srgbClr val="1D1F21"/>
              </a:solidFill>
              <a:effectLst/>
              <a:latin typeface="Ubuntu"/>
            </a:endParaRPr>
          </a:p>
          <a:p>
            <a:pPr algn="l" fontAlgn="base"/>
            <a:r>
              <a:rPr lang="pl-PL" b="1" i="0" dirty="0">
                <a:solidFill>
                  <a:srgbClr val="1D1F21"/>
                </a:solidFill>
                <a:effectLst/>
                <a:latin typeface="Ubuntu"/>
              </a:rPr>
              <a:t>CP4 EFS+</a:t>
            </a:r>
          </a:p>
          <a:p>
            <a:pPr algn="just"/>
            <a:endParaRPr lang="pl-PL" sz="1400" dirty="0">
              <a:latin typeface="Calibri" panose="020F0502020204030204" pitchFamily="34" charset="0"/>
              <a:ea typeface="Calibri" panose="020F0502020204030204" pitchFamily="34" charset="0"/>
            </a:endParaRPr>
          </a:p>
          <a:p>
            <a:pPr algn="just"/>
            <a:r>
              <a:rPr lang="pl-PL" sz="1800" dirty="0">
                <a:effectLst/>
                <a:latin typeface="Calibri" panose="020F0502020204030204" pitchFamily="34" charset="0"/>
                <a:ea typeface="Calibri" panose="020F0502020204030204" pitchFamily="34" charset="0"/>
              </a:rPr>
              <a:t>- rozszerzenie katalogu usług opiekuńczych i asystenckich o inne działania towarzyszące, realizacja e-usług w tym obszarze, rozszerzenie grupy docelowej usług opiekuńczych i asystenckich do wszystkich osób (nie tylko dorosłych).</a:t>
            </a:r>
          </a:p>
          <a:p>
            <a:pPr algn="just"/>
            <a:endParaRPr lang="pl-PL" sz="1800" dirty="0">
              <a:solidFill>
                <a:srgbClr val="0D0D0D"/>
              </a:solidFill>
              <a:effectLst/>
              <a:latin typeface="Calibri" panose="020F0502020204030204" pitchFamily="34" charset="0"/>
              <a:ea typeface="Calibri" panose="020F0502020204030204" pitchFamily="34" charset="0"/>
            </a:endParaRPr>
          </a:p>
          <a:p>
            <a:pPr algn="just"/>
            <a:r>
              <a:rPr lang="pl-PL" sz="1800" dirty="0">
                <a:solidFill>
                  <a:srgbClr val="FF0000"/>
                </a:solidFill>
                <a:effectLst/>
                <a:latin typeface="Calibri" panose="020F0502020204030204" pitchFamily="34" charset="0"/>
                <a:ea typeface="Calibri" panose="020F0502020204030204" pitchFamily="34" charset="0"/>
              </a:rPr>
              <a:t>W FEDŚ zostanie dookreślone</a:t>
            </a:r>
            <a:r>
              <a:rPr lang="pl-PL" dirty="0">
                <a:solidFill>
                  <a:srgbClr val="FF0000"/>
                </a:solidFill>
                <a:latin typeface="Calibri" panose="020F0502020204030204" pitchFamily="34" charset="0"/>
                <a:ea typeface="Calibri" panose="020F0502020204030204" pitchFamily="34" charset="0"/>
              </a:rPr>
              <a:t>, że dopuszcza się świadczenie działań w formie e-usług. P</a:t>
            </a:r>
            <a:r>
              <a:rPr lang="pl-PL" sz="1800" dirty="0">
                <a:solidFill>
                  <a:srgbClr val="FF0000"/>
                </a:solidFill>
                <a:effectLst/>
                <a:latin typeface="Calibri" panose="020F0502020204030204" pitchFamily="34" charset="0"/>
                <a:ea typeface="Calibri" panose="020F0502020204030204" pitchFamily="34" charset="0"/>
              </a:rPr>
              <a:t>onadto uzupełnione zostanie zdanie dotyczące wsparcia towarzyszącego dookreślić, że możliwe jest </a:t>
            </a:r>
            <a:r>
              <a:rPr lang="pl-PL" dirty="0">
                <a:solidFill>
                  <a:srgbClr val="FF0000"/>
                </a:solidFill>
                <a:latin typeface="Calibri" panose="020F0502020204030204" pitchFamily="34" charset="0"/>
                <a:ea typeface="Calibri" panose="020F0502020204030204" pitchFamily="34" charset="0"/>
              </a:rPr>
              <a:t>wsparcie towarzyszące </a:t>
            </a:r>
            <a:r>
              <a:rPr lang="pl-PL" sz="1800" dirty="0">
                <a:solidFill>
                  <a:srgbClr val="FF0000"/>
                </a:solidFill>
                <a:effectLst/>
                <a:latin typeface="Calibri" panose="020F0502020204030204" pitchFamily="34" charset="0"/>
                <a:ea typeface="Times New Roman" panose="02020603050405020304" pitchFamily="18" charset="0"/>
              </a:rPr>
              <a:t>zwiększające szanse na niezależne życie. W ramach </a:t>
            </a:r>
            <a:r>
              <a:rPr lang="pl-PL" sz="1800" dirty="0" err="1">
                <a:solidFill>
                  <a:srgbClr val="FF0000"/>
                </a:solidFill>
                <a:effectLst/>
                <a:latin typeface="Calibri" panose="020F0502020204030204" pitchFamily="34" charset="0"/>
                <a:ea typeface="Times New Roman" panose="02020603050405020304" pitchFamily="18" charset="0"/>
              </a:rPr>
              <a:t>SzOP</a:t>
            </a:r>
            <a:r>
              <a:rPr lang="pl-PL" sz="1800" dirty="0">
                <a:solidFill>
                  <a:srgbClr val="FF0000"/>
                </a:solidFill>
                <a:effectLst/>
                <a:latin typeface="Calibri" panose="020F0502020204030204" pitchFamily="34" charset="0"/>
                <a:ea typeface="Times New Roman" panose="02020603050405020304" pitchFamily="18" charset="0"/>
              </a:rPr>
              <a:t> lub Regulaminu konkursu zostanie dookreślony </a:t>
            </a:r>
            <a:r>
              <a:rPr lang="pl-PL" dirty="0">
                <a:solidFill>
                  <a:srgbClr val="FF0000"/>
                </a:solidFill>
                <a:latin typeface="Calibri" panose="020F0502020204030204" pitchFamily="34" charset="0"/>
                <a:ea typeface="Times New Roman" panose="02020603050405020304" pitchFamily="18" charset="0"/>
              </a:rPr>
              <a:t>zakres wsparcia towarzyszącego. </a:t>
            </a:r>
            <a:r>
              <a:rPr lang="pl-PL" sz="1800" dirty="0">
                <a:solidFill>
                  <a:srgbClr val="FF0000"/>
                </a:solidFill>
                <a:effectLst/>
                <a:latin typeface="Calibri" panose="020F0502020204030204" pitchFamily="34" charset="0"/>
                <a:ea typeface="Times New Roman" panose="02020603050405020304" pitchFamily="18" charset="0"/>
              </a:rPr>
              <a:t>Dopuszcza się możliwość świadczenia tych działań w formie e-usług. </a:t>
            </a:r>
          </a:p>
          <a:p>
            <a:pPr algn="just"/>
            <a:endParaRPr lang="pl-PL" sz="1800" dirty="0">
              <a:solidFill>
                <a:srgbClr val="FF0000"/>
              </a:solidFill>
              <a:effectLst/>
              <a:latin typeface="Calibri" panose="020F0502020204030204" pitchFamily="34" charset="0"/>
              <a:ea typeface="Calibri" panose="020F0502020204030204" pitchFamily="34" charset="0"/>
            </a:endParaRPr>
          </a:p>
          <a:p>
            <a:pPr algn="just"/>
            <a:r>
              <a:rPr lang="pl-PL" sz="1800" dirty="0">
                <a:solidFill>
                  <a:srgbClr val="FF0000"/>
                </a:solidFill>
                <a:effectLst/>
                <a:latin typeface="Calibri" panose="020F0502020204030204" pitchFamily="34" charset="0"/>
                <a:ea typeface="Calibri" panose="020F0502020204030204" pitchFamily="34" charset="0"/>
              </a:rPr>
              <a:t>Jednocześnie nie uważamy za konieczne akcentowanie rozwoju narzędzi informatycznych obsługujących e-usługi, jak również akcentowanie e-usług w sposób, który świadczyłby o zrównaniu usług świadczonych stacjonarnie do e-usług. </a:t>
            </a:r>
          </a:p>
          <a:p>
            <a:pPr algn="just"/>
            <a:endParaRPr lang="pl-PL" sz="1800" dirty="0">
              <a:solidFill>
                <a:srgbClr val="FF0000"/>
              </a:solidFill>
              <a:effectLst/>
              <a:latin typeface="Calibri" panose="020F0502020204030204" pitchFamily="34" charset="0"/>
              <a:ea typeface="Calibri" panose="020F0502020204030204" pitchFamily="34" charset="0"/>
            </a:endParaRPr>
          </a:p>
          <a:p>
            <a:pPr algn="just"/>
            <a:r>
              <a:rPr lang="pl-PL" sz="1800" dirty="0">
                <a:solidFill>
                  <a:srgbClr val="FF0000"/>
                </a:solidFill>
                <a:effectLst/>
                <a:latin typeface="Calibri" panose="020F0502020204030204" pitchFamily="34" charset="0"/>
                <a:ea typeface="Calibri" panose="020F0502020204030204" pitchFamily="34" charset="0"/>
              </a:rPr>
              <a:t>Ponadto pozytywnie zaopiniowano rozszerzenie usług do wszystkich grup wiekowych.</a:t>
            </a:r>
            <a:endParaRPr lang="pl-PL" sz="1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0391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37306" y="1671964"/>
            <a:ext cx="11537878" cy="4124206"/>
          </a:xfrm>
          <a:prstGeom prst="rect">
            <a:avLst/>
          </a:prstGeom>
        </p:spPr>
        <p:txBody>
          <a:bodyPr wrap="square" anchor="ctr">
            <a:spAutoFit/>
          </a:bodyPr>
          <a:lstStyle/>
          <a:p>
            <a:pPr algn="l" fontAlgn="base"/>
            <a:endParaRPr lang="pl-PL" b="1" i="0" dirty="0">
              <a:solidFill>
                <a:srgbClr val="1D1F21"/>
              </a:solidFill>
              <a:effectLst/>
              <a:latin typeface="Ubuntu"/>
            </a:endParaRPr>
          </a:p>
          <a:p>
            <a:pPr algn="l" fontAlgn="base"/>
            <a:r>
              <a:rPr lang="pl-PL" b="1" i="0" dirty="0">
                <a:solidFill>
                  <a:srgbClr val="1D1F21"/>
                </a:solidFill>
                <a:effectLst/>
                <a:latin typeface="Ubuntu"/>
              </a:rPr>
              <a:t>CP4 EFS+ - dialog społeczny i obywatelski</a:t>
            </a:r>
          </a:p>
          <a:p>
            <a:pPr algn="just"/>
            <a:endParaRPr lang="pl-PL" sz="1400" dirty="0">
              <a:latin typeface="Calibri" panose="020F0502020204030204" pitchFamily="34" charset="0"/>
              <a:ea typeface="Calibri" panose="020F0502020204030204" pitchFamily="34" charset="0"/>
            </a:endParaRPr>
          </a:p>
          <a:p>
            <a:pPr algn="just"/>
            <a:r>
              <a:rPr lang="pl-PL" sz="1800" dirty="0">
                <a:effectLst/>
                <a:latin typeface="Calibri" panose="020F0502020204030204" pitchFamily="34" charset="0"/>
                <a:ea typeface="Calibri" panose="020F0502020204030204" pitchFamily="34" charset="0"/>
              </a:rPr>
              <a:t>- utworzenie nowej osi priorytetowej</a:t>
            </a:r>
          </a:p>
          <a:p>
            <a:pPr algn="just"/>
            <a:r>
              <a:rPr lang="pl-PL" sz="1800" dirty="0">
                <a:solidFill>
                  <a:srgbClr val="FF0000"/>
                </a:solidFill>
                <a:effectLst/>
                <a:latin typeface="Calibri" panose="020F0502020204030204" pitchFamily="34" charset="0"/>
                <a:ea typeface="Calibri" panose="020F0502020204030204" pitchFamily="34" charset="0"/>
              </a:rPr>
              <a:t>Propozycja nieuwzględnienia. Pozostajemy przy propozycji przypisania tego zakresu do konkretnego celu szczegółowego. </a:t>
            </a:r>
          </a:p>
          <a:p>
            <a:pPr algn="just"/>
            <a:r>
              <a:rPr lang="pl-PL" sz="1800" dirty="0">
                <a:effectLst/>
                <a:latin typeface="Calibri" panose="020F0502020204030204" pitchFamily="34" charset="0"/>
                <a:ea typeface="Calibri" panose="020F0502020204030204" pitchFamily="34" charset="0"/>
              </a:rPr>
              <a:t> </a:t>
            </a:r>
          </a:p>
          <a:p>
            <a:pPr algn="just"/>
            <a:r>
              <a:rPr lang="pl-PL" sz="1800" dirty="0">
                <a:effectLst/>
                <a:latin typeface="Calibri" panose="020F0502020204030204" pitchFamily="34" charset="0"/>
                <a:ea typeface="Calibri" panose="020F0502020204030204" pitchFamily="34" charset="0"/>
              </a:rPr>
              <a:t>- alokacja na poziomie 2-2.5% CP4 EFS+ dla rozwoju partnerów społecznych o NGO</a:t>
            </a:r>
          </a:p>
          <a:p>
            <a:pPr algn="just"/>
            <a:r>
              <a:rPr lang="pl-PL" sz="1800" dirty="0">
                <a:solidFill>
                  <a:srgbClr val="FF0000"/>
                </a:solidFill>
                <a:effectLst/>
                <a:latin typeface="Calibri" panose="020F0502020204030204" pitchFamily="34" charset="0"/>
                <a:ea typeface="Calibri" panose="020F0502020204030204" pitchFamily="34" charset="0"/>
              </a:rPr>
              <a:t>Propozycja 1.5% CP4 EFS+ oraz 0,5 mln euro PT EFS+.</a:t>
            </a:r>
            <a:endParaRPr lang="pl-PL" sz="1800" dirty="0">
              <a:effectLst/>
              <a:latin typeface="Calibri" panose="020F0502020204030204" pitchFamily="34" charset="0"/>
              <a:ea typeface="Calibri" panose="020F0502020204030204" pitchFamily="34" charset="0"/>
            </a:endParaRPr>
          </a:p>
          <a:p>
            <a:pPr algn="just"/>
            <a:r>
              <a:rPr lang="pl-PL" sz="1800" dirty="0">
                <a:solidFill>
                  <a:srgbClr val="FF0000"/>
                </a:solidFill>
                <a:effectLst/>
                <a:latin typeface="Calibri" panose="020F0502020204030204" pitchFamily="34" charset="0"/>
                <a:ea typeface="Calibri" panose="020F0502020204030204" pitchFamily="34" charset="0"/>
              </a:rPr>
              <a:t> </a:t>
            </a:r>
            <a:endParaRPr lang="pl-PL" sz="1800" dirty="0">
              <a:effectLst/>
              <a:latin typeface="Calibri" panose="020F0502020204030204" pitchFamily="34" charset="0"/>
              <a:ea typeface="Calibri" panose="020F0502020204030204" pitchFamily="34" charset="0"/>
            </a:endParaRPr>
          </a:p>
          <a:p>
            <a:pPr algn="just"/>
            <a:r>
              <a:rPr lang="pl-PL" sz="1800" dirty="0">
                <a:effectLst/>
                <a:latin typeface="Calibri" panose="020F0502020204030204" pitchFamily="34" charset="0"/>
                <a:ea typeface="Calibri" panose="020F0502020204030204" pitchFamily="34" charset="0"/>
              </a:rPr>
              <a:t>- propozycja objęcia wsparciem w celach a) lub d) i w k)</a:t>
            </a:r>
          </a:p>
          <a:p>
            <a:pPr algn="just"/>
            <a:r>
              <a:rPr lang="pl-PL" sz="1800" dirty="0">
                <a:solidFill>
                  <a:srgbClr val="FF0000"/>
                </a:solidFill>
                <a:effectLst/>
                <a:latin typeface="Calibri" panose="020F0502020204030204" pitchFamily="34" charset="0"/>
                <a:ea typeface="Calibri" panose="020F0502020204030204" pitchFamily="34" charset="0"/>
              </a:rPr>
              <a:t>Propozycja objęcia wsparciem w celach d) oraz k)</a:t>
            </a:r>
            <a:endParaRPr lang="pl-PL" sz="1800" dirty="0">
              <a:effectLst/>
              <a:latin typeface="Calibri" panose="020F0502020204030204" pitchFamily="34" charset="0"/>
              <a:ea typeface="Calibri" panose="020F0502020204030204" pitchFamily="34" charset="0"/>
            </a:endParaRPr>
          </a:p>
          <a:p>
            <a:pPr algn="just"/>
            <a:r>
              <a:rPr lang="pl-PL" sz="1800" dirty="0">
                <a:effectLst/>
                <a:latin typeface="Calibri" panose="020F0502020204030204" pitchFamily="34" charset="0"/>
                <a:ea typeface="Calibri" panose="020F0502020204030204" pitchFamily="34" charset="0"/>
              </a:rPr>
              <a:t> </a:t>
            </a:r>
          </a:p>
          <a:p>
            <a:pPr algn="just"/>
            <a:r>
              <a:rPr lang="pl-PL" sz="1800" dirty="0">
                <a:effectLst/>
                <a:latin typeface="Calibri" panose="020F0502020204030204" pitchFamily="34" charset="0"/>
                <a:ea typeface="Calibri" panose="020F0502020204030204" pitchFamily="34" charset="0"/>
              </a:rPr>
              <a:t>- szeroki katalog wsparcia zaproponowany na spotkaniu w dniu 27.12.2021 r.</a:t>
            </a:r>
          </a:p>
          <a:p>
            <a:pPr algn="just"/>
            <a:r>
              <a:rPr lang="pl-PL" sz="1800" dirty="0">
                <a:solidFill>
                  <a:srgbClr val="FF0000"/>
                </a:solidFill>
                <a:effectLst/>
                <a:latin typeface="Calibri" panose="020F0502020204030204" pitchFamily="34" charset="0"/>
                <a:ea typeface="Calibri" panose="020F0502020204030204" pitchFamily="34" charset="0"/>
              </a:rPr>
              <a:t>Propozycja uwzględnienia całego katalogu wsparcia zaproponowanego przez partnerów społecznych.</a:t>
            </a:r>
            <a:endParaRPr lang="pl-PL" sz="1800" dirty="0">
              <a:effectLst/>
              <a:latin typeface="Calibri" panose="020F0502020204030204" pitchFamily="34" charset="0"/>
              <a:ea typeface="Calibri" panose="020F0502020204030204" pitchFamily="34" charset="0"/>
            </a:endParaRPr>
          </a:p>
          <a:p>
            <a:pPr algn="just"/>
            <a:endParaRPr lang="pl-PL" sz="1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9368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556432" y="3085391"/>
            <a:ext cx="10621935" cy="523220"/>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prstClr val="black"/>
                </a:solidFill>
                <a:effectLst/>
                <a:uLnTx/>
                <a:uFillTx/>
                <a:latin typeface="Calibri"/>
                <a:ea typeface="+mn-ea"/>
                <a:cs typeface="+mn-cs"/>
              </a:rPr>
              <a:t>Dzi</a:t>
            </a:r>
            <a:r>
              <a:rPr lang="pl-PL" sz="2800" b="1" dirty="0">
                <a:solidFill>
                  <a:prstClr val="black"/>
                </a:solidFill>
                <a:latin typeface="Calibri"/>
              </a:rPr>
              <a:t>ękuję za uwagę!</a:t>
            </a: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810" y="5167824"/>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462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97951" y="972914"/>
            <a:ext cx="11537878" cy="5940088"/>
          </a:xfrm>
          <a:prstGeom prst="rect">
            <a:avLst/>
          </a:prstGeom>
        </p:spPr>
        <p:txBody>
          <a:bodyPr wrap="square" anchor="ctr">
            <a:spAutoFit/>
          </a:bodyPr>
          <a:lstStyle/>
          <a:p>
            <a:pPr algn="l" fontAlgn="base"/>
            <a:r>
              <a:rPr lang="pl-PL" sz="2000" b="1" i="0" dirty="0">
                <a:solidFill>
                  <a:srgbClr val="1D1F21"/>
                </a:solidFill>
                <a:effectLst/>
                <a:latin typeface="Ubuntu"/>
              </a:rPr>
              <a:t>CP1</a:t>
            </a:r>
          </a:p>
          <a:p>
            <a:pPr algn="l" fontAlgn="base"/>
            <a:endParaRPr lang="pl-PL" sz="2000" b="1" i="0" dirty="0">
              <a:solidFill>
                <a:srgbClr val="1D1F21"/>
              </a:solidFill>
              <a:effectLst/>
              <a:latin typeface="Ubuntu"/>
            </a:endParaRPr>
          </a:p>
          <a:p>
            <a:pPr algn="just"/>
            <a:r>
              <a:rPr lang="pl-PL" sz="1600" dirty="0">
                <a:effectLst/>
                <a:latin typeface="Calibri" panose="020F0502020204030204" pitchFamily="34" charset="0"/>
                <a:ea typeface="Calibri" panose="020F0502020204030204" pitchFamily="34" charset="0"/>
              </a:rPr>
              <a:t>- rezygnacja z BUR przy działaniach szkoleniowych – zwłaszcza w B+R;</a:t>
            </a:r>
          </a:p>
          <a:p>
            <a:pPr algn="just"/>
            <a:r>
              <a:rPr lang="pl-PL" sz="1600" dirty="0">
                <a:solidFill>
                  <a:srgbClr val="FF0000"/>
                </a:solidFill>
                <a:effectLst/>
                <a:latin typeface="Calibri" panose="020F0502020204030204" pitchFamily="34" charset="0"/>
                <a:ea typeface="Calibri" panose="020F0502020204030204" pitchFamily="34" charset="0"/>
              </a:rPr>
              <a:t>Propozycja nieuwzględniona – w bazie funkcjonuje tzw. giełda usług, która w przypadku braku konkretnej usługi przekazuje informację podmiotom zarejestrowanym w BUR o zainteresowaniu danym zagadnieniem i stwarza możliwość uzupełnienia oferty. Jednocześnie oferty zamieszczone w BUR są ustandaryzowane, co daje gwarancję jakości usługi. </a:t>
            </a:r>
            <a:endParaRPr lang="pl-PL" sz="1600" dirty="0">
              <a:effectLst/>
              <a:latin typeface="Calibri" panose="020F0502020204030204" pitchFamily="34" charset="0"/>
              <a:ea typeface="Calibri" panose="020F0502020204030204" pitchFamily="34" charset="0"/>
            </a:endParaRPr>
          </a:p>
          <a:p>
            <a:pPr algn="just"/>
            <a:endParaRPr lang="pl-PL" sz="1600" dirty="0">
              <a:effectLst/>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możliwość wsparcia zakupu licencji/patentów z zagranicy;</a:t>
            </a:r>
          </a:p>
          <a:p>
            <a:pPr algn="just"/>
            <a:r>
              <a:rPr lang="pl-PL" sz="1600" dirty="0">
                <a:solidFill>
                  <a:srgbClr val="FF0000"/>
                </a:solidFill>
                <a:effectLst/>
                <a:latin typeface="Calibri" panose="020F0502020204030204" pitchFamily="34" charset="0"/>
                <a:ea typeface="Calibri" panose="020F0502020204030204" pitchFamily="34" charset="0"/>
              </a:rPr>
              <a:t>Propozycja uwzględniona (mieści się w obecnych zapisach i jest możliwa do realizacji).</a:t>
            </a:r>
            <a:endParaRPr lang="pl-PL" sz="1600" dirty="0">
              <a:effectLst/>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a:t>
            </a:r>
          </a:p>
          <a:p>
            <a:pPr algn="just"/>
            <a:r>
              <a:rPr lang="pl-PL" sz="1600" dirty="0">
                <a:effectLst/>
                <a:latin typeface="Calibri" panose="020F0502020204030204" pitchFamily="34" charset="0"/>
                <a:ea typeface="Calibri" panose="020F0502020204030204" pitchFamily="34" charset="0"/>
              </a:rPr>
              <a:t>- zmniejszenie alokacji na infrastrukturę publiczną B+R i zwiększenie na niepubliczną;</a:t>
            </a:r>
          </a:p>
          <a:p>
            <a:pPr algn="just"/>
            <a:r>
              <a:rPr lang="pl-PL" sz="1600" dirty="0">
                <a:solidFill>
                  <a:srgbClr val="FF0000"/>
                </a:solidFill>
                <a:effectLst/>
                <a:latin typeface="Calibri" panose="020F0502020204030204" pitchFamily="34" charset="0"/>
                <a:ea typeface="Calibri" panose="020F0502020204030204" pitchFamily="34" charset="0"/>
              </a:rPr>
              <a:t>Propozycja nieuwzględniona z uwagi na fakt, że podmioty publiczne również wyrażają zainteresowanie takim wsparciem. Dodatkowo wsparcie infrastruktury B+R jest ujęta w zapisach Kontraktu Programowego i podlega ocenie Ministerstwa Edukacji i Nauki.</a:t>
            </a:r>
            <a:endParaRPr lang="pl-PL" sz="1600" dirty="0">
              <a:effectLst/>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a:t>
            </a:r>
          </a:p>
          <a:p>
            <a:pPr algn="just"/>
            <a:r>
              <a:rPr lang="pl-PL" sz="1600" dirty="0">
                <a:effectLst/>
                <a:latin typeface="Calibri" panose="020F0502020204030204" pitchFamily="34" charset="0"/>
                <a:ea typeface="Calibri" panose="020F0502020204030204" pitchFamily="34" charset="0"/>
              </a:rPr>
              <a:t>- zwiększenie alokacji na innowacje i działania B+R (MŚP);</a:t>
            </a:r>
          </a:p>
          <a:p>
            <a:pPr algn="just"/>
            <a:r>
              <a:rPr lang="pl-PL" sz="1600" dirty="0">
                <a:solidFill>
                  <a:srgbClr val="FF0000"/>
                </a:solidFill>
                <a:effectLst/>
                <a:latin typeface="Calibri" panose="020F0502020204030204" pitchFamily="34" charset="0"/>
                <a:ea typeface="Calibri" panose="020F0502020204030204" pitchFamily="34" charset="0"/>
              </a:rPr>
              <a:t>Propozycja uwzględniona w następujący sposób:</a:t>
            </a:r>
          </a:p>
          <a:p>
            <a:pPr algn="just"/>
            <a:r>
              <a:rPr lang="pl-PL" sz="1600" dirty="0">
                <a:solidFill>
                  <a:srgbClr val="FF0000"/>
                </a:solidFill>
                <a:latin typeface="Calibri" panose="020F0502020204030204" pitchFamily="34" charset="0"/>
                <a:ea typeface="Calibri" panose="020F0502020204030204" pitchFamily="34" charset="0"/>
              </a:rPr>
              <a:t>Zmniejszenie alokacji na kodzie 020 Infrastruktura biznesowa dla MŚP (w tym parki i obiekty przemysłowe) -5 mln EUR</a:t>
            </a:r>
          </a:p>
          <a:p>
            <a:pPr algn="just"/>
            <a:r>
              <a:rPr lang="pl-PL" sz="1600" dirty="0">
                <a:solidFill>
                  <a:srgbClr val="FF0000"/>
                </a:solidFill>
                <a:effectLst/>
                <a:latin typeface="Calibri" panose="020F0502020204030204" pitchFamily="34" charset="0"/>
                <a:ea typeface="Calibri" panose="020F0502020204030204" pitchFamily="34" charset="0"/>
              </a:rPr>
              <a:t>zwi</a:t>
            </a:r>
            <a:r>
              <a:rPr lang="pl-PL" sz="1600" dirty="0">
                <a:solidFill>
                  <a:srgbClr val="FF0000"/>
                </a:solidFill>
                <a:latin typeface="Calibri" panose="020F0502020204030204" pitchFamily="34" charset="0"/>
                <a:ea typeface="Calibri" panose="020F0502020204030204" pitchFamily="34" charset="0"/>
              </a:rPr>
              <a:t>ększenie alokacji 002 Inwestycje w środki trwałe, w tym infrastrukturę badawczą, w małych i średnich przedsiębiorstwach (w tym prywatnych organizacjach badawczych) bezpośrednio związane z działaniami badawczymi i innowacyjnymi o 2,5 mln EUR </a:t>
            </a:r>
          </a:p>
          <a:p>
            <a:pPr algn="just"/>
            <a:r>
              <a:rPr lang="pl-PL" sz="1600" dirty="0">
                <a:solidFill>
                  <a:srgbClr val="FF0000"/>
                </a:solidFill>
                <a:latin typeface="Calibri" panose="020F0502020204030204" pitchFamily="34" charset="0"/>
                <a:ea typeface="Calibri" panose="020F0502020204030204" pitchFamily="34" charset="0"/>
              </a:rPr>
              <a:t>oraz </a:t>
            </a:r>
          </a:p>
          <a:p>
            <a:pPr algn="just"/>
            <a:r>
              <a:rPr lang="pl-PL" sz="1600" dirty="0">
                <a:solidFill>
                  <a:srgbClr val="FF0000"/>
                </a:solidFill>
                <a:latin typeface="Calibri" panose="020F0502020204030204" pitchFamily="34" charset="0"/>
                <a:ea typeface="Calibri" panose="020F0502020204030204" pitchFamily="34" charset="0"/>
              </a:rPr>
              <a:t>zwiększenie alokacji na kodzie 010 Działania badawcze i innowacyjne w MŚP, w tym tworzenie sieci kontaktów o 2,5 mln EUR</a:t>
            </a:r>
            <a:endParaRPr lang="pl-PL" sz="1600" dirty="0">
              <a:effectLst/>
              <a:latin typeface="Calibri" panose="020F0502020204030204" pitchFamily="34" charset="0"/>
              <a:ea typeface="Calibri" panose="020F0502020204030204" pitchFamily="34" charset="0"/>
            </a:endParaRPr>
          </a:p>
          <a:p>
            <a:pPr algn="just"/>
            <a:r>
              <a:rPr lang="pl-PL" dirty="0">
                <a:effectLst/>
                <a:latin typeface="Calibri" panose="020F0502020204030204" pitchFamily="34" charset="0"/>
                <a:ea typeface="Calibri" panose="020F0502020204030204" pitchFamily="34" charset="0"/>
              </a:rPr>
              <a:t> </a:t>
            </a:r>
          </a:p>
          <a:p>
            <a:pPr algn="just"/>
            <a:r>
              <a:rPr lang="pl-PL"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61109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97951" y="1773133"/>
            <a:ext cx="11537878" cy="4339650"/>
          </a:xfrm>
          <a:prstGeom prst="rect">
            <a:avLst/>
          </a:prstGeom>
        </p:spPr>
        <p:txBody>
          <a:bodyPr wrap="square" anchor="ctr">
            <a:spAutoFit/>
          </a:bodyPr>
          <a:lstStyle/>
          <a:p>
            <a:pPr algn="l" fontAlgn="base"/>
            <a:r>
              <a:rPr lang="pl-PL" sz="2400" b="1" i="0" dirty="0">
                <a:solidFill>
                  <a:srgbClr val="1D1F21"/>
                </a:solidFill>
                <a:effectLst/>
                <a:latin typeface="Ubuntu"/>
              </a:rPr>
              <a:t>CP1</a:t>
            </a:r>
          </a:p>
          <a:p>
            <a:pPr algn="just"/>
            <a:endParaRPr lang="pl-PL" dirty="0">
              <a:latin typeface="Calibri" panose="020F0502020204030204" pitchFamily="34" charset="0"/>
              <a:ea typeface="Calibri" panose="020F0502020204030204" pitchFamily="34" charset="0"/>
            </a:endParaRPr>
          </a:p>
          <a:p>
            <a:pPr algn="just"/>
            <a:r>
              <a:rPr lang="pl-PL" dirty="0">
                <a:effectLst/>
                <a:latin typeface="Calibri" panose="020F0502020204030204" pitchFamily="34" charset="0"/>
                <a:ea typeface="Calibri" panose="020F0502020204030204" pitchFamily="34" charset="0"/>
              </a:rPr>
              <a:t>- przesunięcie wsparcia z inkubatorów (infrastruktura) na usługi inkubacyjne;</a:t>
            </a:r>
          </a:p>
          <a:p>
            <a:pPr algn="just"/>
            <a:r>
              <a:rPr lang="pl-PL" dirty="0">
                <a:solidFill>
                  <a:srgbClr val="FF0000"/>
                </a:solidFill>
                <a:latin typeface="Calibri" panose="020F0502020204030204" pitchFamily="34" charset="0"/>
                <a:ea typeface="Calibri" panose="020F0502020204030204" pitchFamily="34" charset="0"/>
              </a:rPr>
              <a:t>Propozycja nieuwzględniona. W województwie dolnośląskim w dalszym ciągu identyfikowane są potrzeby dotyczące wspierania także działań infrastrukturalnych w tym zakresie. Ponadto dokonaliśmy realokacji z infrastruktury na działania B+R i innowacyjność w MSP.</a:t>
            </a:r>
            <a:endParaRPr lang="pl-PL" dirty="0">
              <a:effectLst/>
              <a:latin typeface="Calibri" panose="020F0502020204030204" pitchFamily="34" charset="0"/>
              <a:ea typeface="Calibri" panose="020F0502020204030204" pitchFamily="34" charset="0"/>
            </a:endParaRPr>
          </a:p>
          <a:p>
            <a:pPr algn="just"/>
            <a:r>
              <a:rPr lang="pl-PL" dirty="0">
                <a:solidFill>
                  <a:srgbClr val="4472C4"/>
                </a:solidFill>
                <a:effectLst/>
                <a:latin typeface="Calibri" panose="020F0502020204030204" pitchFamily="34" charset="0"/>
                <a:ea typeface="Calibri" panose="020F0502020204030204" pitchFamily="34" charset="0"/>
              </a:rPr>
              <a:t> </a:t>
            </a:r>
            <a:endParaRPr lang="pl-PL" dirty="0">
              <a:effectLst/>
              <a:latin typeface="Calibri" panose="020F0502020204030204" pitchFamily="34" charset="0"/>
              <a:ea typeface="Calibri" panose="020F0502020204030204" pitchFamily="34" charset="0"/>
            </a:endParaRPr>
          </a:p>
          <a:p>
            <a:pPr algn="just"/>
            <a:endParaRPr lang="pl-PL" dirty="0">
              <a:effectLst/>
              <a:latin typeface="Calibri" panose="020F0502020204030204" pitchFamily="34" charset="0"/>
              <a:ea typeface="Calibri" panose="020F0502020204030204" pitchFamily="34" charset="0"/>
            </a:endParaRPr>
          </a:p>
          <a:p>
            <a:pPr marL="285750" indent="-285750" algn="just">
              <a:buFontTx/>
              <a:buChar char="-"/>
            </a:pPr>
            <a:r>
              <a:rPr lang="pl-PL" dirty="0">
                <a:effectLst/>
                <a:latin typeface="Calibri" panose="020F0502020204030204" pitchFamily="34" charset="0"/>
                <a:ea typeface="Calibri" panose="020F0502020204030204" pitchFamily="34" charset="0"/>
              </a:rPr>
              <a:t>postulaty dotyczące wzmocnienia zapisów w zakresie procesu zazieleniania firm, wsparcia inwestycji przeciwdziałających zmianom klimatu, kupowania rozwiązań technologicznych </a:t>
            </a:r>
            <a:r>
              <a:rPr lang="pl-PL" dirty="0" err="1">
                <a:effectLst/>
                <a:latin typeface="Calibri" panose="020F0502020204030204" pitchFamily="34" charset="0"/>
                <a:ea typeface="Calibri" panose="020F0502020204030204" pitchFamily="34" charset="0"/>
              </a:rPr>
              <a:t>prośrodowiskowych</a:t>
            </a:r>
            <a:r>
              <a:rPr lang="pl-PL" dirty="0">
                <a:effectLst/>
                <a:latin typeface="Calibri" panose="020F0502020204030204" pitchFamily="34" charset="0"/>
                <a:ea typeface="Calibri" panose="020F0502020204030204" pitchFamily="34" charset="0"/>
              </a:rPr>
              <a:t> (m.in. z powodu konieczności mierzenia śladu węglowego w niedługiej przyszłości);</a:t>
            </a:r>
          </a:p>
          <a:p>
            <a:pPr algn="just"/>
            <a:r>
              <a:rPr lang="pl-PL" dirty="0">
                <a:solidFill>
                  <a:srgbClr val="FF0000"/>
                </a:solidFill>
                <a:effectLst/>
                <a:latin typeface="Calibri" panose="020F0502020204030204" pitchFamily="34" charset="0"/>
                <a:ea typeface="Calibri" panose="020F0502020204030204" pitchFamily="34" charset="0"/>
              </a:rPr>
              <a:t>Propozycja dotyczy bardziej </a:t>
            </a:r>
            <a:r>
              <a:rPr lang="pl-PL" dirty="0">
                <a:solidFill>
                  <a:srgbClr val="FF0000"/>
                </a:solidFill>
                <a:latin typeface="Calibri" panose="020F0502020204030204" pitchFamily="34" charset="0"/>
                <a:ea typeface="Calibri" panose="020F0502020204030204" pitchFamily="34" charset="0"/>
              </a:rPr>
              <a:t>kryteriów wyboru projektów, </a:t>
            </a:r>
            <a:r>
              <a:rPr lang="pl-PL" dirty="0">
                <a:solidFill>
                  <a:srgbClr val="FF0000"/>
                </a:solidFill>
                <a:effectLst/>
                <a:latin typeface="Calibri" panose="020F0502020204030204" pitchFamily="34" charset="0"/>
                <a:ea typeface="Calibri" panose="020F0502020204030204" pitchFamily="34" charset="0"/>
              </a:rPr>
              <a:t>o czym decydować będzie KM, niż zapisów w projekcie FEDS, niemniej jednak jest to ważny aspekt.</a:t>
            </a:r>
            <a:endParaRPr lang="pl-PL" dirty="0">
              <a:effectLst/>
              <a:latin typeface="Calibri" panose="020F0502020204030204" pitchFamily="34" charset="0"/>
              <a:ea typeface="Calibri" panose="020F0502020204030204" pitchFamily="34" charset="0"/>
            </a:endParaRPr>
          </a:p>
          <a:p>
            <a:pPr algn="just"/>
            <a:r>
              <a:rPr lang="pl-PL" dirty="0">
                <a:effectLst/>
                <a:latin typeface="Calibri" panose="020F0502020204030204" pitchFamily="34" charset="0"/>
                <a:ea typeface="Calibri" panose="020F0502020204030204" pitchFamily="34" charset="0"/>
              </a:rPr>
              <a:t> </a:t>
            </a:r>
          </a:p>
          <a:p>
            <a:pPr algn="just"/>
            <a:endParaRPr lang="pl-PL"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04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97951" y="1774675"/>
            <a:ext cx="11537878" cy="4336572"/>
          </a:xfrm>
          <a:prstGeom prst="rect">
            <a:avLst/>
          </a:prstGeom>
        </p:spPr>
        <p:txBody>
          <a:bodyPr wrap="square" anchor="ctr">
            <a:spAutoFit/>
          </a:bodyPr>
          <a:lstStyle/>
          <a:p>
            <a:pPr algn="l" fontAlgn="base"/>
            <a:r>
              <a:rPr lang="pl-PL" sz="2400" b="1" i="0" dirty="0">
                <a:solidFill>
                  <a:srgbClr val="1D1F21"/>
                </a:solidFill>
                <a:effectLst/>
                <a:latin typeface="Ubuntu"/>
              </a:rPr>
              <a:t>CP2</a:t>
            </a:r>
          </a:p>
          <a:p>
            <a:pPr algn="just"/>
            <a:endParaRPr lang="pl-PL" dirty="0">
              <a:latin typeface="Calibri" panose="020F0502020204030204" pitchFamily="34" charset="0"/>
              <a:ea typeface="Calibri" panose="020F0502020204030204" pitchFamily="34" charset="0"/>
            </a:endParaRPr>
          </a:p>
          <a:p>
            <a:pPr marL="285750" indent="-285750">
              <a:lnSpc>
                <a:spcPct val="105000"/>
              </a:lnSpc>
              <a:spcAft>
                <a:spcPts val="800"/>
              </a:spcAft>
              <a:buFontTx/>
              <a:buChar char="-"/>
            </a:pPr>
            <a:r>
              <a:rPr lang="pl-PL" sz="1800" dirty="0">
                <a:effectLst/>
                <a:latin typeface="Calibri" panose="020F0502020204030204" pitchFamily="34" charset="0"/>
                <a:ea typeface="Calibri" panose="020F0502020204030204" pitchFamily="34" charset="0"/>
              </a:rPr>
              <a:t>„We wszystkich projektach dotyczących efektywności energetycznej należy przyjąć minimalny próg oszczędności energii, zależny od formy wsparcia i typu beneficjenta, jednak na poziomie nie niższym niż 25% (z wyjątkiem obiektów wpisanych do rejestru zabytków)”,</a:t>
            </a:r>
          </a:p>
          <a:p>
            <a:pPr>
              <a:lnSpc>
                <a:spcPct val="105000"/>
              </a:lnSpc>
              <a:spcAft>
                <a:spcPts val="800"/>
              </a:spcAft>
            </a:pPr>
            <a:r>
              <a:rPr lang="pl-PL" sz="1800" dirty="0">
                <a:solidFill>
                  <a:srgbClr val="FF0000"/>
                </a:solidFill>
                <a:effectLst/>
                <a:latin typeface="Calibri" panose="020F0502020204030204" pitchFamily="34" charset="0"/>
                <a:ea typeface="Calibri" panose="020F0502020204030204" pitchFamily="34" charset="0"/>
              </a:rPr>
              <a:t>Zapis przeredagowano: dla „obiektów zabytkowych”, a nie obiektów wpisanych do rejestrów zabytków.</a:t>
            </a:r>
          </a:p>
          <a:p>
            <a:pPr>
              <a:lnSpc>
                <a:spcPct val="105000"/>
              </a:lnSpc>
              <a:spcAft>
                <a:spcPts val="800"/>
              </a:spcAft>
            </a:pPr>
            <a:endParaRPr lang="pl-PL" dirty="0">
              <a:latin typeface="Calibri" panose="020F0502020204030204" pitchFamily="34" charset="0"/>
              <a:ea typeface="Calibri" panose="020F0502020204030204" pitchFamily="34" charset="0"/>
            </a:endParaRPr>
          </a:p>
          <a:p>
            <a:pPr marL="285750" indent="-285750">
              <a:lnSpc>
                <a:spcPct val="105000"/>
              </a:lnSpc>
              <a:spcAft>
                <a:spcPts val="800"/>
              </a:spcAft>
              <a:buFontTx/>
              <a:buChar char="-"/>
            </a:pPr>
            <a:r>
              <a:rPr lang="pl-PL" sz="1800" dirty="0">
                <a:effectLst/>
                <a:latin typeface="Calibri" panose="020F0502020204030204" pitchFamily="34" charset="0"/>
                <a:ea typeface="Calibri" panose="020F0502020204030204" pitchFamily="34" charset="0"/>
              </a:rPr>
              <a:t>w zakresie postulatu dot. </a:t>
            </a:r>
            <a:r>
              <a:rPr lang="pl-PL" dirty="0">
                <a:latin typeface="Calibri" panose="020F0502020204030204" pitchFamily="34" charset="0"/>
                <a:ea typeface="Calibri" panose="020F0502020204030204" pitchFamily="34" charset="0"/>
              </a:rPr>
              <a:t>rezygnacji z kodu interwencji 043 Budowa nowych energooszczędnych budynków</a:t>
            </a:r>
          </a:p>
          <a:p>
            <a:pPr>
              <a:lnSpc>
                <a:spcPct val="105000"/>
              </a:lnSpc>
              <a:spcAft>
                <a:spcPts val="800"/>
              </a:spcAft>
            </a:pPr>
            <a:r>
              <a:rPr lang="pl-PL" sz="1800" dirty="0">
                <a:solidFill>
                  <a:srgbClr val="FF0000"/>
                </a:solidFill>
                <a:effectLst/>
                <a:latin typeface="Calibri" panose="020F0502020204030204" pitchFamily="34" charset="0"/>
                <a:ea typeface="Calibri" panose="020F0502020204030204" pitchFamily="34" charset="0"/>
              </a:rPr>
              <a:t>Zaproponowano zmniejszenie alokacji na ww. kodzie z 35 mln euro do 15 mln euro – a oszczędności 20 mln euro proponuje się realokować na kody 042 </a:t>
            </a:r>
            <a:r>
              <a:rPr lang="pl-PL" sz="1800" i="1" dirty="0">
                <a:solidFill>
                  <a:srgbClr val="FF0000"/>
                </a:solidFill>
                <a:effectLst/>
                <a:latin typeface="Calibri" panose="020F0502020204030204" pitchFamily="34" charset="0"/>
                <a:ea typeface="Calibri" panose="020F0502020204030204" pitchFamily="34" charset="0"/>
              </a:rPr>
              <a:t>Renowacja istniejących budynków mieszkalnych pod kątem efektywności energetycznej, projekty demonstracyjne i działania wspierające zgodne z kryteriami efektywności energetycznej </a:t>
            </a:r>
            <a:r>
              <a:rPr lang="pl-PL" sz="1800" dirty="0">
                <a:solidFill>
                  <a:srgbClr val="FF0000"/>
                </a:solidFill>
                <a:effectLst/>
                <a:latin typeface="Calibri" panose="020F0502020204030204" pitchFamily="34" charset="0"/>
                <a:ea typeface="Calibri" panose="020F0502020204030204" pitchFamily="34" charset="0"/>
              </a:rPr>
              <a:t>oraz </a:t>
            </a:r>
            <a:r>
              <a:rPr lang="pl-PL" sz="1800" i="1" dirty="0">
                <a:solidFill>
                  <a:srgbClr val="FF0000"/>
                </a:solidFill>
                <a:effectLst/>
                <a:latin typeface="Calibri" panose="020F0502020204030204" pitchFamily="34" charset="0"/>
                <a:ea typeface="Calibri" panose="020F0502020204030204" pitchFamily="34" charset="0"/>
              </a:rPr>
              <a:t>045 Renowacja zwiększająca efektywność energetyczną lub działania w zakresie efektywności energetycznej w odniesieniu do infrastruktury publicznej, projekty demonstracyjne i działania wspierające zgodne z kryteriami efektywności energetycznej;</a:t>
            </a:r>
            <a:endParaRPr lang="pl-PL"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3340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37306" y="1063996"/>
            <a:ext cx="11537878" cy="4730013"/>
          </a:xfrm>
          <a:prstGeom prst="rect">
            <a:avLst/>
          </a:prstGeom>
        </p:spPr>
        <p:txBody>
          <a:bodyPr wrap="square" anchor="ctr">
            <a:spAutoFit/>
          </a:bodyPr>
          <a:lstStyle/>
          <a:p>
            <a:pPr algn="l" fontAlgn="base"/>
            <a:r>
              <a:rPr lang="pl-PL" sz="2400" b="1" i="0" dirty="0">
                <a:solidFill>
                  <a:srgbClr val="1D1F21"/>
                </a:solidFill>
                <a:effectLst/>
                <a:latin typeface="Ubuntu"/>
              </a:rPr>
              <a:t>CP2</a:t>
            </a:r>
          </a:p>
          <a:p>
            <a:pPr algn="just"/>
            <a:endParaRPr lang="pl-PL" dirty="0">
              <a:latin typeface="Calibri" panose="020F0502020204030204" pitchFamily="34" charset="0"/>
              <a:ea typeface="Calibri" panose="020F0502020204030204" pitchFamily="34" charset="0"/>
            </a:endParaRPr>
          </a:p>
          <a:p>
            <a:pPr marL="285750" indent="-285750">
              <a:lnSpc>
                <a:spcPct val="105000"/>
              </a:lnSpc>
              <a:spcAft>
                <a:spcPts val="800"/>
              </a:spcAft>
              <a:buFontTx/>
              <a:buChar char="-"/>
            </a:pPr>
            <a:r>
              <a:rPr lang="pl-PL" dirty="0">
                <a:latin typeface="Calibri" panose="020F0502020204030204" pitchFamily="34" charset="0"/>
                <a:ea typeface="Calibri" panose="020F0502020204030204" pitchFamily="34" charset="0"/>
              </a:rPr>
              <a:t>w zakresie efektywności energetycznej uzupełniono opis dot. wspieranych typów budynków o budynki stanowiące własność oraz współwłasność organizacji pozarządowych.</a:t>
            </a:r>
          </a:p>
          <a:p>
            <a:pPr algn="just">
              <a:lnSpc>
                <a:spcPct val="105000"/>
              </a:lnSpc>
              <a:spcAft>
                <a:spcPts val="800"/>
              </a:spcAft>
            </a:pPr>
            <a:r>
              <a:rPr lang="pl-PL" dirty="0">
                <a:solidFill>
                  <a:srgbClr val="FF0000"/>
                </a:solidFill>
                <a:latin typeface="Calibri" panose="020F0502020204030204" pitchFamily="34" charset="0"/>
                <a:ea typeface="Calibri" panose="020F0502020204030204" pitchFamily="34" charset="0"/>
              </a:rPr>
              <a:t>„</a:t>
            </a:r>
            <a:r>
              <a:rPr lang="pl-PL" sz="1800" dirty="0">
                <a:solidFill>
                  <a:srgbClr val="FF0000"/>
                </a:solidFill>
                <a:effectLst/>
                <a:latin typeface="Calibri" panose="020F0502020204030204" pitchFamily="34" charset="0"/>
                <a:ea typeface="Calibri" panose="020F0502020204030204" pitchFamily="34" charset="0"/>
              </a:rPr>
              <a:t>Istotnym elementem w walce z emisją szkodliwych substancji jest poprawa efektywności energetycznej  budynków użyteczności publicznej (w tym budynków stanowiących własność oraz współwłasność organizacji pozarządowych), zamieszkania zbiorowego oraz wielorodzinnych budynków mieszkalnych (z wyłączeniem stanowiących własność Skarbu Państwa oraz budynków spółdzielni mieszkaniowych finansowanych z poziomu krajowego).”</a:t>
            </a:r>
          </a:p>
          <a:p>
            <a:pPr algn="just">
              <a:lnSpc>
                <a:spcPct val="105000"/>
              </a:lnSpc>
              <a:spcAft>
                <a:spcPts val="800"/>
              </a:spcAft>
            </a:pPr>
            <a:endParaRPr lang="pl-PL" dirty="0">
              <a:solidFill>
                <a:srgbClr val="FF0000"/>
              </a:solidFill>
              <a:latin typeface="Calibri" panose="020F0502020204030204" pitchFamily="34" charset="0"/>
              <a:ea typeface="Calibri" panose="020F0502020204030204" pitchFamily="34" charset="0"/>
            </a:endParaRPr>
          </a:p>
          <a:p>
            <a:pPr marL="285750" indent="-285750" algn="just">
              <a:lnSpc>
                <a:spcPct val="105000"/>
              </a:lnSpc>
              <a:spcAft>
                <a:spcPts val="800"/>
              </a:spcAft>
              <a:buFontTx/>
              <a:buChar char="-"/>
            </a:pPr>
            <a:r>
              <a:rPr lang="pl-PL" dirty="0">
                <a:latin typeface="Calibri" panose="020F0502020204030204" pitchFamily="34" charset="0"/>
                <a:ea typeface="Calibri" panose="020F0502020204030204" pitchFamily="34" charset="0"/>
              </a:rPr>
              <a:t>postulat dotyczący uwzględnienia wsparcia dla działań doradczo-informacyjnych w zakresie </a:t>
            </a:r>
            <a:r>
              <a:rPr lang="pl-PL" dirty="0" err="1">
                <a:latin typeface="Calibri" panose="020F0502020204030204" pitchFamily="34" charset="0"/>
                <a:ea typeface="Calibri" panose="020F0502020204030204" pitchFamily="34" charset="0"/>
              </a:rPr>
              <a:t>cs</a:t>
            </a:r>
            <a:r>
              <a:rPr lang="pl-PL" dirty="0">
                <a:latin typeface="Calibri" panose="020F0502020204030204" pitchFamily="34" charset="0"/>
                <a:ea typeface="Calibri" panose="020F0502020204030204" pitchFamily="34" charset="0"/>
              </a:rPr>
              <a:t>. dot. efektywności  energetycznej.</a:t>
            </a:r>
          </a:p>
          <a:p>
            <a:pPr algn="just">
              <a:lnSpc>
                <a:spcPct val="105000"/>
              </a:lnSpc>
              <a:spcAft>
                <a:spcPts val="800"/>
              </a:spcAft>
            </a:pPr>
            <a:r>
              <a:rPr lang="pl-PL" dirty="0">
                <a:solidFill>
                  <a:srgbClr val="FF0000"/>
                </a:solidFill>
                <a:latin typeface="Calibri" panose="020F0502020204030204" pitchFamily="34" charset="0"/>
                <a:ea typeface="Calibri" panose="020F0502020204030204" pitchFamily="34" charset="0"/>
              </a:rPr>
              <a:t>W dalszym ciągu uważamy, że może to stanowić element projektu, jednakże tego typu działania zaplanowane są z poziomu krajowego.</a:t>
            </a:r>
          </a:p>
          <a:p>
            <a:pPr algn="just">
              <a:lnSpc>
                <a:spcPct val="105000"/>
              </a:lnSpc>
              <a:spcAft>
                <a:spcPts val="800"/>
              </a:spcAft>
            </a:pPr>
            <a:endParaRPr lang="pl-PL" dirty="0">
              <a:solidFill>
                <a:srgbClr val="FF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10811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37306" y="1158126"/>
            <a:ext cx="11537878" cy="4541756"/>
          </a:xfrm>
          <a:prstGeom prst="rect">
            <a:avLst/>
          </a:prstGeom>
        </p:spPr>
        <p:txBody>
          <a:bodyPr wrap="square" anchor="ctr">
            <a:spAutoFit/>
          </a:bodyPr>
          <a:lstStyle/>
          <a:p>
            <a:pPr algn="l" fontAlgn="base"/>
            <a:r>
              <a:rPr lang="pl-PL" sz="2400" b="1" i="0" dirty="0">
                <a:solidFill>
                  <a:srgbClr val="1D1F21"/>
                </a:solidFill>
                <a:effectLst/>
                <a:latin typeface="Ubuntu"/>
              </a:rPr>
              <a:t>CP2</a:t>
            </a:r>
          </a:p>
          <a:p>
            <a:pPr algn="just"/>
            <a:endParaRPr lang="pl-PL" dirty="0">
              <a:latin typeface="Calibri" panose="020F0502020204030204" pitchFamily="34" charset="0"/>
              <a:ea typeface="Calibri" panose="020F0502020204030204" pitchFamily="34" charset="0"/>
            </a:endParaRPr>
          </a:p>
          <a:p>
            <a:pPr marL="285750" indent="-285750" algn="just">
              <a:lnSpc>
                <a:spcPct val="105000"/>
              </a:lnSpc>
              <a:spcAft>
                <a:spcPts val="800"/>
              </a:spcAft>
              <a:buFontTx/>
              <a:buChar char="-"/>
            </a:pPr>
            <a:r>
              <a:rPr lang="pl-PL" dirty="0">
                <a:latin typeface="Calibri" panose="020F0502020204030204" pitchFamily="34" charset="0"/>
                <a:ea typeface="Calibri" panose="020F0502020204030204" pitchFamily="34" charset="0"/>
              </a:rPr>
              <a:t>w celu dot. OZE uwzględnienie </a:t>
            </a:r>
            <a:r>
              <a:rPr lang="pl-PL" dirty="0" err="1">
                <a:latin typeface="Calibri" panose="020F0502020204030204" pitchFamily="34" charset="0"/>
                <a:ea typeface="Calibri" panose="020F0502020204030204" pitchFamily="34" charset="0"/>
              </a:rPr>
              <a:t>jst</a:t>
            </a:r>
            <a:r>
              <a:rPr lang="pl-PL" dirty="0">
                <a:latin typeface="Calibri" panose="020F0502020204030204" pitchFamily="34" charset="0"/>
                <a:ea typeface="Calibri" panose="020F0502020204030204" pitchFamily="34" charset="0"/>
              </a:rPr>
              <a:t> oraz NGO w grupach docelowych a także umożliwienie realizacji przez te podmioty projektów dot. OZE.</a:t>
            </a:r>
          </a:p>
          <a:p>
            <a:pPr algn="just">
              <a:lnSpc>
                <a:spcPct val="105000"/>
              </a:lnSpc>
              <a:spcAft>
                <a:spcPts val="800"/>
              </a:spcAft>
            </a:pPr>
            <a:r>
              <a:rPr lang="pl-PL" sz="1800" dirty="0">
                <a:solidFill>
                  <a:srgbClr val="FF0000"/>
                </a:solidFill>
                <a:effectLst/>
                <a:latin typeface="Calibri" panose="020F0502020204030204" pitchFamily="34" charset="0"/>
                <a:ea typeface="Calibri" panose="020F0502020204030204" pitchFamily="34" charset="0"/>
              </a:rPr>
              <a:t>Wprowadzono zapis: „Możliwe będzie także wsparcie projektów realizowanych przez </a:t>
            </a:r>
            <a:r>
              <a:rPr lang="pl-PL" sz="1800" dirty="0" err="1">
                <a:solidFill>
                  <a:srgbClr val="FF0000"/>
                </a:solidFill>
                <a:effectLst/>
                <a:latin typeface="Calibri" panose="020F0502020204030204" pitchFamily="34" charset="0"/>
                <a:ea typeface="Calibri" panose="020F0502020204030204" pitchFamily="34" charset="0"/>
              </a:rPr>
              <a:t>jst</a:t>
            </a:r>
            <a:r>
              <a:rPr lang="pl-PL" sz="1800" dirty="0">
                <a:solidFill>
                  <a:srgbClr val="FF0000"/>
                </a:solidFill>
                <a:effectLst/>
                <a:latin typeface="Calibri" panose="020F0502020204030204" pitchFamily="34" charset="0"/>
                <a:ea typeface="Calibri" panose="020F0502020204030204" pitchFamily="34" charset="0"/>
              </a:rPr>
              <a:t>, organizacje pozarządowe w zakresie OZE” oraz uzupełniono zapis dot. grup docelowych.</a:t>
            </a:r>
            <a:endParaRPr lang="pl-PL" dirty="0">
              <a:solidFill>
                <a:srgbClr val="FF0000"/>
              </a:solidFill>
              <a:latin typeface="Calibri" panose="020F0502020204030204" pitchFamily="34" charset="0"/>
              <a:ea typeface="Calibri" panose="020F0502020204030204" pitchFamily="34" charset="0"/>
            </a:endParaRPr>
          </a:p>
          <a:p>
            <a:pPr marL="285750" indent="-285750" algn="just">
              <a:lnSpc>
                <a:spcPct val="105000"/>
              </a:lnSpc>
              <a:spcAft>
                <a:spcPts val="800"/>
              </a:spcAft>
              <a:buFontTx/>
              <a:buChar char="-"/>
            </a:pPr>
            <a:r>
              <a:rPr lang="pl-PL" dirty="0">
                <a:latin typeface="Calibri" panose="020F0502020204030204" pitchFamily="34" charset="0"/>
                <a:ea typeface="Calibri" panose="020F0502020204030204" pitchFamily="34" charset="0"/>
              </a:rPr>
              <a:t>uzupełnienie kierunków wsparcia o biomasę oraz biogaz.</a:t>
            </a:r>
          </a:p>
          <a:p>
            <a:pPr algn="just">
              <a:lnSpc>
                <a:spcPct val="105000"/>
              </a:lnSpc>
              <a:spcAft>
                <a:spcPts val="800"/>
              </a:spcAft>
            </a:pPr>
            <a:r>
              <a:rPr lang="pl-PL" dirty="0">
                <a:solidFill>
                  <a:srgbClr val="FF0000"/>
                </a:solidFill>
                <a:latin typeface="Calibri" panose="020F0502020204030204" pitchFamily="34" charset="0"/>
                <a:ea typeface="Calibri" panose="020F0502020204030204" pitchFamily="34" charset="0"/>
              </a:rPr>
              <a:t>Zastosowania biomasy jako OZE jest możliwe w celu dot. efektywności energetycznej przy kompleksowej termomodernizacji z wykorzystaniem odnawialnych źródeł. Jednocześnie w celu dot. OZE kierunki wsparcia zostaną uzupełnione o:</a:t>
            </a:r>
          </a:p>
          <a:p>
            <a:pPr marL="285750" indent="-285750" algn="just">
              <a:lnSpc>
                <a:spcPct val="105000"/>
              </a:lnSpc>
              <a:spcAft>
                <a:spcPts val="800"/>
              </a:spcAft>
              <a:buFont typeface="Arial" panose="020B0604020202020204" pitchFamily="34" charset="0"/>
              <a:buChar char="•"/>
            </a:pPr>
            <a:r>
              <a:rPr lang="pl-PL" dirty="0">
                <a:solidFill>
                  <a:srgbClr val="FF0000"/>
                </a:solidFill>
                <a:latin typeface="Calibri" panose="020F0502020204030204" pitchFamily="34" charset="0"/>
                <a:ea typeface="Calibri" panose="020F0502020204030204" pitchFamily="34" charset="0"/>
              </a:rPr>
              <a:t>biomasa: nie więcej niż 5MWe, </a:t>
            </a:r>
          </a:p>
          <a:p>
            <a:pPr marL="285750" indent="-285750" algn="just">
              <a:lnSpc>
                <a:spcPct val="105000"/>
              </a:lnSpc>
              <a:spcAft>
                <a:spcPts val="800"/>
              </a:spcAft>
              <a:buFont typeface="Arial" panose="020B0604020202020204" pitchFamily="34" charset="0"/>
              <a:buChar char="•"/>
            </a:pPr>
            <a:r>
              <a:rPr lang="pl-PL" dirty="0">
                <a:solidFill>
                  <a:srgbClr val="FF0000"/>
                </a:solidFill>
                <a:latin typeface="Calibri" panose="020F0502020204030204" pitchFamily="34" charset="0"/>
                <a:ea typeface="Calibri" panose="020F0502020204030204" pitchFamily="34" charset="0"/>
              </a:rPr>
              <a:t>biogaz: nie więcej niż 0,5 </a:t>
            </a:r>
            <a:r>
              <a:rPr lang="pl-PL" dirty="0" err="1">
                <a:solidFill>
                  <a:srgbClr val="FF0000"/>
                </a:solidFill>
                <a:latin typeface="Calibri" panose="020F0502020204030204" pitchFamily="34" charset="0"/>
                <a:ea typeface="Calibri" panose="020F0502020204030204" pitchFamily="34" charset="0"/>
              </a:rPr>
              <a:t>MWe</a:t>
            </a:r>
            <a:r>
              <a:rPr lang="pl-PL" dirty="0">
                <a:solidFill>
                  <a:srgbClr val="FF0000"/>
                </a:solidFill>
                <a:latin typeface="Calibri" panose="020F0502020204030204" pitchFamily="34" charset="0"/>
                <a:ea typeface="Calibri" panose="020F0502020204030204" pitchFamily="34" charset="0"/>
              </a:rPr>
              <a:t>, </a:t>
            </a:r>
          </a:p>
          <a:p>
            <a:pPr algn="just">
              <a:lnSpc>
                <a:spcPct val="105000"/>
              </a:lnSpc>
              <a:spcAft>
                <a:spcPts val="800"/>
              </a:spcAft>
            </a:pPr>
            <a:endParaRPr lang="pl-PL"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5624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37306" y="1206955"/>
            <a:ext cx="11537878" cy="5639044"/>
          </a:xfrm>
          <a:prstGeom prst="rect">
            <a:avLst/>
          </a:prstGeom>
        </p:spPr>
        <p:txBody>
          <a:bodyPr wrap="square" anchor="ctr">
            <a:spAutoFit/>
          </a:bodyPr>
          <a:lstStyle/>
          <a:p>
            <a:pPr algn="l" fontAlgn="base"/>
            <a:r>
              <a:rPr lang="pl-PL" b="1" i="0" dirty="0">
                <a:solidFill>
                  <a:srgbClr val="1D1F21"/>
                </a:solidFill>
                <a:effectLst/>
              </a:rPr>
              <a:t>CP2</a:t>
            </a:r>
          </a:p>
          <a:p>
            <a:pPr marL="285750" indent="-285750" algn="just">
              <a:lnSpc>
                <a:spcPct val="105000"/>
              </a:lnSpc>
              <a:spcAft>
                <a:spcPts val="800"/>
              </a:spcAft>
              <a:buFontTx/>
              <a:buChar char="-"/>
            </a:pPr>
            <a:r>
              <a:rPr lang="pl-PL" sz="1400" dirty="0">
                <a:ea typeface="Calibri" panose="020F0502020204030204" pitchFamily="34" charset="0"/>
              </a:rPr>
              <a:t>w celu dot. mobilności miejskiej postulat dot. zmniejszenia alokacji na tabor w kodzie 082 Tabor czystego transportu miejskiego i zwiększenie kodu 081 Infrastruktura czystego transportu miejskiego </a:t>
            </a:r>
          </a:p>
          <a:p>
            <a:pPr algn="just">
              <a:lnSpc>
                <a:spcPct val="105000"/>
              </a:lnSpc>
              <a:spcAft>
                <a:spcPts val="800"/>
              </a:spcAft>
            </a:pPr>
            <a:r>
              <a:rPr lang="pl-PL" sz="1400" dirty="0">
                <a:solidFill>
                  <a:srgbClr val="FF0000"/>
                </a:solidFill>
                <a:ea typeface="Calibri" panose="020F0502020204030204" pitchFamily="34" charset="0"/>
              </a:rPr>
              <a:t>Propozycja została uwzględniona i zaproponowano zmniejszenie o 5 mln kodu dot. taboru do 15 mln euro i zwiększenie kodu 081 do 25 mln euro.</a:t>
            </a:r>
          </a:p>
          <a:p>
            <a:pPr algn="just">
              <a:lnSpc>
                <a:spcPct val="105000"/>
              </a:lnSpc>
              <a:spcAft>
                <a:spcPts val="800"/>
              </a:spcAft>
            </a:pPr>
            <a:endParaRPr lang="pl-PL" sz="1400" dirty="0">
              <a:solidFill>
                <a:srgbClr val="FF0000"/>
              </a:solidFill>
              <a:ea typeface="Calibri" panose="020F0502020204030204" pitchFamily="34" charset="0"/>
            </a:endParaRPr>
          </a:p>
          <a:p>
            <a:pPr algn="l" fontAlgn="base"/>
            <a:r>
              <a:rPr lang="pl-PL" b="1" i="0" dirty="0">
                <a:solidFill>
                  <a:srgbClr val="1D1F21"/>
                </a:solidFill>
                <a:effectLst/>
              </a:rPr>
              <a:t>CP3</a:t>
            </a:r>
          </a:p>
          <a:p>
            <a:pPr marL="285750" indent="-285750" algn="just">
              <a:lnSpc>
                <a:spcPct val="105000"/>
              </a:lnSpc>
              <a:spcAft>
                <a:spcPts val="800"/>
              </a:spcAft>
              <a:buFontTx/>
              <a:buChar char="-"/>
            </a:pPr>
            <a:r>
              <a:rPr lang="pl-PL" sz="1400" dirty="0">
                <a:effectLst/>
                <a:ea typeface="Calibri" panose="020F0502020204030204" pitchFamily="34" charset="0"/>
              </a:rPr>
              <a:t>kwestia podziału alokacji 50/50% drogi/kolej</a:t>
            </a:r>
          </a:p>
          <a:p>
            <a:pPr algn="just">
              <a:lnSpc>
                <a:spcPct val="105000"/>
              </a:lnSpc>
              <a:spcAft>
                <a:spcPts val="800"/>
              </a:spcAft>
            </a:pPr>
            <a:r>
              <a:rPr lang="pl-PL" sz="1400" dirty="0">
                <a:solidFill>
                  <a:srgbClr val="FF0000"/>
                </a:solidFill>
                <a:ea typeface="Calibri" panose="020F0502020204030204" pitchFamily="34" charset="0"/>
              </a:rPr>
              <a:t>Propozycja obecnie nie może zostać uwzględniona z uwagi na zaproponowane przez ZWD w Kontrakcie Programowym projekty w tym zakresie.</a:t>
            </a:r>
          </a:p>
          <a:p>
            <a:pPr algn="l" fontAlgn="base"/>
            <a:endParaRPr lang="pl-PL" b="1" i="0" dirty="0">
              <a:solidFill>
                <a:srgbClr val="1D1F21"/>
              </a:solidFill>
              <a:effectLst/>
            </a:endParaRPr>
          </a:p>
          <a:p>
            <a:pPr algn="l" fontAlgn="base"/>
            <a:r>
              <a:rPr lang="pl-PL" b="1" i="0" dirty="0">
                <a:solidFill>
                  <a:srgbClr val="1D1F21"/>
                </a:solidFill>
                <a:effectLst/>
              </a:rPr>
              <a:t>CP4 EFRR</a:t>
            </a:r>
          </a:p>
          <a:p>
            <a:pPr marL="285750" indent="-285750" algn="just">
              <a:lnSpc>
                <a:spcPct val="105000"/>
              </a:lnSpc>
              <a:spcAft>
                <a:spcPts val="800"/>
              </a:spcAft>
              <a:buFontTx/>
              <a:buChar char="-"/>
            </a:pPr>
            <a:r>
              <a:rPr lang="pl-PL" sz="1400" dirty="0">
                <a:effectLst/>
                <a:ea typeface="Calibri" panose="020F0502020204030204" pitchFamily="34" charset="0"/>
              </a:rPr>
              <a:t>postulat, aby środki zostały przeznaczone na szeroko rozumiane dziedzictwo kulturowe (na zagospodarowanie zabytków) a nie na instytucje kultury samorządu województwa</a:t>
            </a:r>
          </a:p>
          <a:p>
            <a:pPr algn="just">
              <a:lnSpc>
                <a:spcPct val="105000"/>
              </a:lnSpc>
              <a:spcAft>
                <a:spcPts val="800"/>
              </a:spcAft>
            </a:pPr>
            <a:r>
              <a:rPr lang="pl-PL" sz="1400" dirty="0">
                <a:solidFill>
                  <a:srgbClr val="FF0000"/>
                </a:solidFill>
                <a:ea typeface="Calibri" panose="020F0502020204030204" pitchFamily="34" charset="0"/>
              </a:rPr>
              <a:t>Propozycja obecnie nie może zostać uwzględniona z uwagi na zaproponowane przez ZWD w Kontrakcie Programowym projekty w tym zakresie.</a:t>
            </a:r>
          </a:p>
          <a:p>
            <a:pPr algn="just">
              <a:lnSpc>
                <a:spcPct val="105000"/>
              </a:lnSpc>
              <a:spcAft>
                <a:spcPts val="800"/>
              </a:spcAft>
            </a:pPr>
            <a:endParaRPr lang="pl-PL" sz="1400" dirty="0">
              <a:solidFill>
                <a:srgbClr val="FF0000"/>
              </a:solidFill>
              <a:ea typeface="Calibri" panose="020F0502020204030204" pitchFamily="34" charset="0"/>
            </a:endParaRPr>
          </a:p>
          <a:p>
            <a:pPr algn="l" fontAlgn="base"/>
            <a:r>
              <a:rPr lang="pl-PL" b="1" i="0" dirty="0">
                <a:solidFill>
                  <a:srgbClr val="1D1F21"/>
                </a:solidFill>
                <a:effectLst/>
              </a:rPr>
              <a:t>CP5 EFRR</a:t>
            </a:r>
          </a:p>
          <a:p>
            <a:pPr algn="just"/>
            <a:r>
              <a:rPr lang="pl-PL" sz="1400" dirty="0">
                <a:solidFill>
                  <a:srgbClr val="FF0000"/>
                </a:solidFill>
                <a:ea typeface="Calibri" panose="020F0502020204030204" pitchFamily="34" charset="0"/>
              </a:rPr>
              <a:t>Z uwagi na otrzymane propozycje jedynie z 4 na 7 obszarów ZIT/IIT nie można określić jednoznacznie potrzeb w zakresie zaproponowanej alokacji. Opis celu szczegółowego oraz predysponowanie odpowiednich kodów interwencji w dalszym ciągu będzie podlegał dyskusji z zainteresowanymi. Niemniej jednak zapisy zostały uzupełnione o informację dot. funkcjonowania instrumentów terytorialnych w perspektywie 2014-2020; w zakresie instrumentów finansowych o stosowanie dotacji; w kierunkach wsparcia dodano zapis dot. fizycznej odnowy i bezpieczeństwa przestrzeni publicznej.</a:t>
            </a:r>
          </a:p>
          <a:p>
            <a:pPr algn="just">
              <a:lnSpc>
                <a:spcPct val="105000"/>
              </a:lnSpc>
              <a:spcAft>
                <a:spcPts val="800"/>
              </a:spcAft>
            </a:pPr>
            <a:endParaRPr lang="pl-PL" sz="1400" dirty="0">
              <a:ea typeface="Calibri" panose="020F0502020204030204" pitchFamily="34" charset="0"/>
            </a:endParaRPr>
          </a:p>
        </p:txBody>
      </p:sp>
    </p:spTree>
    <p:extLst>
      <p:ext uri="{BB962C8B-B14F-4D97-AF65-F5344CB8AC3E}">
        <p14:creationId xmlns:p14="http://schemas.microsoft.com/office/powerpoint/2010/main" val="126309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06484" y="908721"/>
            <a:ext cx="11537878" cy="6826036"/>
          </a:xfrm>
          <a:prstGeom prst="rect">
            <a:avLst/>
          </a:prstGeom>
        </p:spPr>
        <p:txBody>
          <a:bodyPr wrap="square" anchor="ctr">
            <a:spAutoFit/>
          </a:bodyPr>
          <a:lstStyle/>
          <a:p>
            <a:pPr algn="l" fontAlgn="base"/>
            <a:endParaRPr lang="pl-PL" b="1" i="0" dirty="0">
              <a:solidFill>
                <a:srgbClr val="1D1F21"/>
              </a:solidFill>
              <a:effectLst/>
              <a:latin typeface="Ubuntu"/>
            </a:endParaRPr>
          </a:p>
          <a:p>
            <a:pPr algn="l" fontAlgn="base"/>
            <a:r>
              <a:rPr lang="pl-PL" b="1" i="0" dirty="0">
                <a:solidFill>
                  <a:srgbClr val="1D1F21"/>
                </a:solidFill>
                <a:effectLst/>
                <a:latin typeface="Ubuntu"/>
              </a:rPr>
              <a:t>CP4 EFS+</a:t>
            </a:r>
          </a:p>
          <a:p>
            <a:pPr algn="just"/>
            <a:endParaRPr lang="pl-PL" sz="1400" dirty="0">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kwestia zwiększenia alokacji na wsparcie dla biernych zawodowo w celu h) włączenie społeczne, kosztem alokacji w celu a)</a:t>
            </a:r>
          </a:p>
          <a:p>
            <a:pPr algn="just"/>
            <a:r>
              <a:rPr lang="pl-PL" sz="1600" dirty="0">
                <a:solidFill>
                  <a:srgbClr val="FF0000"/>
                </a:solidFill>
                <a:effectLst/>
                <a:latin typeface="Calibri" panose="020F0502020204030204" pitchFamily="34" charset="0"/>
                <a:ea typeface="Calibri" panose="020F0502020204030204" pitchFamily="34" charset="0"/>
              </a:rPr>
              <a:t>Pozytywnie opiniujemy ten postulat. </a:t>
            </a:r>
          </a:p>
          <a:p>
            <a:pPr algn="just"/>
            <a:r>
              <a:rPr lang="pl-PL" sz="1600" dirty="0">
                <a:solidFill>
                  <a:srgbClr val="FF0000"/>
                </a:solidFill>
                <a:effectLst/>
                <a:latin typeface="Calibri" panose="020F0502020204030204" pitchFamily="34" charset="0"/>
                <a:ea typeface="Calibri" panose="020F0502020204030204" pitchFamily="34" charset="0"/>
              </a:rPr>
              <a:t>Realokacje z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a) w wysokości 30 mln EUR do:</a:t>
            </a:r>
          </a:p>
          <a:p>
            <a:pPr algn="just"/>
            <a:r>
              <a:rPr lang="pl-PL" sz="1600" dirty="0">
                <a:solidFill>
                  <a:srgbClr val="FF0000"/>
                </a:solidFill>
                <a:effectLst/>
                <a:latin typeface="Calibri" panose="020F0502020204030204" pitchFamily="34" charset="0"/>
                <a:ea typeface="Calibri" panose="020F0502020204030204" pitchFamily="34" charset="0"/>
              </a:rPr>
              <a:t>-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d) – 10 mln EUR – wzmocnienie usług rozwojowych wdrażanych poprzez BUR</a:t>
            </a:r>
          </a:p>
          <a:p>
            <a:pPr algn="just"/>
            <a:r>
              <a:rPr lang="pl-PL" sz="1600" dirty="0">
                <a:solidFill>
                  <a:srgbClr val="FF0000"/>
                </a:solidFill>
                <a:effectLst/>
                <a:latin typeface="Calibri" panose="020F0502020204030204" pitchFamily="34" charset="0"/>
                <a:ea typeface="Calibri" panose="020F0502020204030204" pitchFamily="34" charset="0"/>
              </a:rPr>
              <a:t>-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h) – 20 mln EUR – wzmocnienie wsparcia dla biernych zawodowo.</a:t>
            </a:r>
            <a:endParaRPr lang="pl-PL" sz="1600" dirty="0">
              <a:effectLst/>
              <a:latin typeface="Calibri" panose="020F0502020204030204" pitchFamily="34" charset="0"/>
              <a:ea typeface="Calibri" panose="020F0502020204030204" pitchFamily="34" charset="0"/>
            </a:endParaRPr>
          </a:p>
          <a:p>
            <a:pPr algn="just"/>
            <a:r>
              <a:rPr lang="pl-PL" sz="1600" dirty="0">
                <a:solidFill>
                  <a:srgbClr val="FF0000"/>
                </a:solidFill>
                <a:effectLst/>
                <a:latin typeface="Calibri" panose="020F0502020204030204" pitchFamily="34" charset="0"/>
                <a:ea typeface="Calibri" panose="020F0502020204030204" pitchFamily="34" charset="0"/>
              </a:rPr>
              <a:t> </a:t>
            </a:r>
            <a:endParaRPr lang="pl-PL" sz="1600" dirty="0">
              <a:effectLst/>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a:t>
            </a:r>
            <a:r>
              <a:rPr lang="pl-PL" sz="1600" dirty="0">
                <a:effectLst/>
                <a:ea typeface="Calibri" panose="020F0502020204030204" pitchFamily="34" charset="0"/>
              </a:rPr>
              <a:t>objęcie wsparciem w obszarze rynku pracy niepublicznych służb zatrudnienia jako realizatorów projektów i zastosowanie trybów konkursowych.</a:t>
            </a:r>
          </a:p>
          <a:p>
            <a:pPr algn="just"/>
            <a:r>
              <a:rPr lang="pl-PL" sz="1600" dirty="0">
                <a:solidFill>
                  <a:srgbClr val="FF0000"/>
                </a:solidFill>
                <a:effectLst/>
                <a:latin typeface="Calibri" panose="020F0502020204030204" pitchFamily="34" charset="0"/>
                <a:ea typeface="Calibri" panose="020F0502020204030204" pitchFamily="34" charset="0"/>
              </a:rPr>
              <a:t>Postulat rozpatrzony pozytywnie. Dla wszystkich podmiotów, w tym niepublicznych służb zatrudnienia, przewidziany są konkursy. Będą one polegać na:</a:t>
            </a:r>
          </a:p>
          <a:p>
            <a:pPr algn="just"/>
            <a:r>
              <a:rPr lang="pl-PL" sz="1600" dirty="0">
                <a:solidFill>
                  <a:srgbClr val="FF0000"/>
                </a:solidFill>
                <a:effectLst/>
                <a:latin typeface="Calibri" panose="020F0502020204030204" pitchFamily="34" charset="0"/>
                <a:ea typeface="Calibri" panose="020F0502020204030204" pitchFamily="34" charset="0"/>
              </a:rPr>
              <a:t>- wsparciu osób bezrobotnych szczególnie </a:t>
            </a:r>
            <a:r>
              <a:rPr lang="pl-PL" sz="1600" dirty="0" err="1">
                <a:solidFill>
                  <a:srgbClr val="FF0000"/>
                </a:solidFill>
                <a:effectLst/>
                <a:latin typeface="Calibri" panose="020F0502020204030204" pitchFamily="34" charset="0"/>
                <a:ea typeface="Calibri" panose="020F0502020204030204" pitchFamily="34" charset="0"/>
              </a:rPr>
              <a:t>defaworyzowanych</a:t>
            </a:r>
            <a:r>
              <a:rPr lang="pl-PL" sz="1600" dirty="0">
                <a:solidFill>
                  <a:srgbClr val="FF0000"/>
                </a:solidFill>
                <a:effectLst/>
                <a:latin typeface="Calibri" panose="020F0502020204030204" pitchFamily="34" charset="0"/>
                <a:ea typeface="Calibri" panose="020F0502020204030204" pitchFamily="34" charset="0"/>
              </a:rPr>
              <a:t>, trudnych do trwałej aktywizacji na rynku pracy, a także </a:t>
            </a:r>
          </a:p>
          <a:p>
            <a:pPr algn="just"/>
            <a:r>
              <a:rPr lang="pl-PL" sz="1600" dirty="0">
                <a:solidFill>
                  <a:srgbClr val="FF0000"/>
                </a:solidFill>
                <a:effectLst/>
                <a:latin typeface="Calibri" panose="020F0502020204030204" pitchFamily="34" charset="0"/>
                <a:ea typeface="Calibri" panose="020F0502020204030204" pitchFamily="34" charset="0"/>
              </a:rPr>
              <a:t>- przeciwdziałanie segmentacji rynku pracy. </a:t>
            </a:r>
          </a:p>
          <a:p>
            <a:pPr algn="just"/>
            <a:r>
              <a:rPr lang="pl-PL" sz="1600" dirty="0">
                <a:solidFill>
                  <a:srgbClr val="FF0000"/>
                </a:solidFill>
                <a:effectLst/>
                <a:latin typeface="Calibri" panose="020F0502020204030204" pitchFamily="34" charset="0"/>
                <a:ea typeface="Calibri" panose="020F0502020204030204" pitchFamily="34" charset="0"/>
              </a:rPr>
              <a:t>Przewidziana alokacja na wsparcie konkursowe w tym zakresie - 20 mln EUR (70% UE).</a:t>
            </a:r>
          </a:p>
          <a:p>
            <a:pPr algn="just"/>
            <a:r>
              <a:rPr lang="pl-PL" sz="1600" dirty="0">
                <a:effectLst/>
                <a:latin typeface="Calibri" panose="020F0502020204030204" pitchFamily="34" charset="0"/>
                <a:ea typeface="Calibri" panose="020F0502020204030204" pitchFamily="34" charset="0"/>
              </a:rPr>
              <a:t> </a:t>
            </a:r>
          </a:p>
          <a:p>
            <a:pPr algn="just"/>
            <a:r>
              <a:rPr lang="pl-PL" sz="1600" dirty="0">
                <a:effectLst/>
                <a:latin typeface="Calibri" panose="020F0502020204030204" pitchFamily="34" charset="0"/>
                <a:ea typeface="Calibri" panose="020F0502020204030204" pitchFamily="34" charset="0"/>
              </a:rPr>
              <a:t>- w celu dot. instytucji rynku pracy uwzględnienie </a:t>
            </a:r>
            <a:r>
              <a:rPr lang="pl-PL" sz="1600" dirty="0">
                <a:latin typeface="Calibri" panose="020F0502020204030204" pitchFamily="34" charset="0"/>
                <a:ea typeface="Calibri" panose="020F0502020204030204" pitchFamily="34" charset="0"/>
              </a:rPr>
              <a:t>również niepublicznych </a:t>
            </a:r>
            <a:r>
              <a:rPr lang="pl-PL" sz="1600" dirty="0">
                <a:effectLst/>
                <a:latin typeface="Calibri" panose="020F0502020204030204" pitchFamily="34" charset="0"/>
                <a:ea typeface="Calibri" panose="020F0502020204030204" pitchFamily="34" charset="0"/>
              </a:rPr>
              <a:t>służb zatrudnienia</a:t>
            </a:r>
          </a:p>
          <a:p>
            <a:pPr algn="just"/>
            <a:r>
              <a:rPr lang="pl-PL" sz="1600" dirty="0">
                <a:solidFill>
                  <a:srgbClr val="FF0000"/>
                </a:solidFill>
                <a:effectLst/>
                <a:latin typeface="Calibri" panose="020F0502020204030204" pitchFamily="34" charset="0"/>
                <a:ea typeface="Calibri" panose="020F0502020204030204" pitchFamily="34" charset="0"/>
              </a:rPr>
              <a:t>Wniosek ten dotyczył włączenia do przedsięwzięcia priorytetowego IP DWUP (cel b) również niepublicznych służb zatrudnienia. IP DWUP włączy tę grupę do swojego projektu.</a:t>
            </a:r>
          </a:p>
          <a:p>
            <a:pPr algn="just"/>
            <a:r>
              <a:rPr lang="pl-PL" sz="1600" dirty="0">
                <a:effectLst/>
                <a:latin typeface="Calibri" panose="020F0502020204030204" pitchFamily="34" charset="0"/>
                <a:ea typeface="Calibri" panose="020F0502020204030204" pitchFamily="34" charset="0"/>
              </a:rPr>
              <a:t> </a:t>
            </a:r>
          </a:p>
          <a:p>
            <a:pPr algn="just">
              <a:lnSpc>
                <a:spcPct val="105000"/>
              </a:lnSpc>
              <a:spcAft>
                <a:spcPts val="800"/>
              </a:spcAft>
            </a:pPr>
            <a:endParaRPr lang="pl-PL" sz="1400" dirty="0">
              <a:solidFill>
                <a:srgbClr val="FF0000"/>
              </a:solidFill>
              <a:latin typeface="Calibri" panose="020F0502020204030204" pitchFamily="34" charset="0"/>
              <a:ea typeface="Calibri" panose="020F0502020204030204" pitchFamily="34" charset="0"/>
            </a:endParaRPr>
          </a:p>
          <a:p>
            <a:pPr algn="just">
              <a:lnSpc>
                <a:spcPct val="105000"/>
              </a:lnSpc>
              <a:spcAft>
                <a:spcPts val="800"/>
              </a:spcAft>
            </a:pPr>
            <a:endParaRPr lang="pl-PL" sz="1400" dirty="0">
              <a:solidFill>
                <a:srgbClr val="FF0000"/>
              </a:solidFill>
              <a:latin typeface="Calibri" panose="020F0502020204030204" pitchFamily="34" charset="0"/>
              <a:ea typeface="Calibri" panose="020F0502020204030204" pitchFamily="34" charset="0"/>
            </a:endParaRPr>
          </a:p>
          <a:p>
            <a:pPr algn="just">
              <a:lnSpc>
                <a:spcPct val="105000"/>
              </a:lnSpc>
              <a:spcAft>
                <a:spcPts val="800"/>
              </a:spcAft>
            </a:pPr>
            <a:endParaRPr lang="pl-PL" sz="1400" dirty="0">
              <a:solidFill>
                <a:srgbClr val="FF0000"/>
              </a:solidFill>
              <a:latin typeface="Calibri" panose="020F0502020204030204" pitchFamily="34" charset="0"/>
              <a:ea typeface="Calibri" panose="020F0502020204030204" pitchFamily="34" charset="0"/>
            </a:endParaRPr>
          </a:p>
          <a:p>
            <a:pPr algn="just">
              <a:lnSpc>
                <a:spcPct val="105000"/>
              </a:lnSpc>
              <a:spcAft>
                <a:spcPts val="800"/>
              </a:spcAft>
            </a:pPr>
            <a:endParaRPr lang="pl-PL" sz="1400" dirty="0">
              <a:solidFill>
                <a:srgbClr val="FF0000"/>
              </a:solidFill>
              <a:latin typeface="Calibri" panose="020F0502020204030204" pitchFamily="34" charset="0"/>
              <a:ea typeface="Calibri" panose="020F0502020204030204" pitchFamily="34" charset="0"/>
            </a:endParaRPr>
          </a:p>
          <a:p>
            <a:pPr algn="just">
              <a:lnSpc>
                <a:spcPct val="105000"/>
              </a:lnSpc>
              <a:spcAft>
                <a:spcPts val="800"/>
              </a:spcAft>
            </a:pPr>
            <a:endParaRPr lang="pl-PL" sz="1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370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237306" y="487026"/>
            <a:ext cx="11537878" cy="6494085"/>
          </a:xfrm>
          <a:prstGeom prst="rect">
            <a:avLst/>
          </a:prstGeom>
        </p:spPr>
        <p:txBody>
          <a:bodyPr wrap="square" anchor="ctr">
            <a:spAutoFit/>
          </a:bodyPr>
          <a:lstStyle/>
          <a:p>
            <a:pPr algn="l" fontAlgn="base"/>
            <a:endParaRPr lang="pl-PL" b="1" i="0" dirty="0">
              <a:solidFill>
                <a:srgbClr val="1D1F21"/>
              </a:solidFill>
              <a:effectLst/>
              <a:latin typeface="Ubuntu"/>
            </a:endParaRPr>
          </a:p>
          <a:p>
            <a:pPr algn="l" fontAlgn="base"/>
            <a:r>
              <a:rPr lang="pl-PL" b="1" i="0" dirty="0">
                <a:solidFill>
                  <a:srgbClr val="1D1F21"/>
                </a:solidFill>
                <a:effectLst/>
                <a:latin typeface="Ubuntu"/>
              </a:rPr>
              <a:t>CP4 EFS+</a:t>
            </a:r>
          </a:p>
          <a:p>
            <a:pPr algn="just"/>
            <a:endParaRPr lang="pl-PL" sz="1400" dirty="0">
              <a:latin typeface="Calibri" panose="020F0502020204030204" pitchFamily="34" charset="0"/>
              <a:ea typeface="Calibri" panose="020F0502020204030204" pitchFamily="34" charset="0"/>
            </a:endParaRPr>
          </a:p>
          <a:p>
            <a:pPr marL="285750" indent="-285750" algn="just">
              <a:buFontTx/>
              <a:buChar char="-"/>
            </a:pPr>
            <a:r>
              <a:rPr lang="pl-PL" sz="1600" dirty="0">
                <a:latin typeface="Calibri" panose="020F0502020204030204" pitchFamily="34" charset="0"/>
                <a:ea typeface="Calibri" panose="020F0502020204030204" pitchFamily="34" charset="0"/>
              </a:rPr>
              <a:t>p</a:t>
            </a:r>
            <a:r>
              <a:rPr lang="pl-PL" sz="1600" dirty="0">
                <a:effectLst/>
                <a:latin typeface="Calibri" panose="020F0502020204030204" pitchFamily="34" charset="0"/>
                <a:ea typeface="Calibri" panose="020F0502020204030204" pitchFamily="34" charset="0"/>
              </a:rPr>
              <a:t>ropozycja zwiększenia alokacji na działania z zakresu srebrnej gospodarki (tj. działań na rzecz wzmocnienia pozycji i udziału osób starszych na rynku pracy). Wzmocnienie działań poprzez wdrożenie usług rozwojowych dla pracodawców, którzy chcą inwestować w rozwój, podnoszenie kompetencji swoich starszych pracowników, zarządzanie wiekiem w swoim zespole w celu wydłużenia aktywności zawodowej tej grupy. </a:t>
            </a:r>
          </a:p>
          <a:p>
            <a:pPr algn="just"/>
            <a:r>
              <a:rPr lang="pl-PL" sz="1600" dirty="0">
                <a:solidFill>
                  <a:srgbClr val="FF0000"/>
                </a:solidFill>
                <a:effectLst/>
                <a:latin typeface="Calibri" panose="020F0502020204030204" pitchFamily="34" charset="0"/>
                <a:ea typeface="Calibri" panose="020F0502020204030204" pitchFamily="34" charset="0"/>
              </a:rPr>
              <a:t>Zgodnie z interpretacją IK UP z grudnia 2021 r. w ramach BUR o wsparcie będą mogli ubiegać się wszyscy pracodawcy. Jest to znaczne rozszerzenie grupy docelowej w stosunku do bieżących doświadczeń. W związku z powyższym proponuje się realokację dodatkowych 10 mln EUR z celu a) do celu d) – BUR. Pozwoli to realizować usługi rozwojowe również na rzecz wzmacniania potencjału pracowników w wieku okołoemerytalnym.</a:t>
            </a:r>
          </a:p>
          <a:p>
            <a:pPr algn="just"/>
            <a:endParaRPr lang="pl-PL" sz="1600" dirty="0">
              <a:solidFill>
                <a:srgbClr val="FF0000"/>
              </a:solidFill>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poszerzenie systemu popytowego w celu dot. adaptacji do zmian na rynku pracy poza system BUR</a:t>
            </a:r>
          </a:p>
          <a:p>
            <a:pPr algn="just"/>
            <a:r>
              <a:rPr lang="pl-PL" sz="1600" dirty="0">
                <a:solidFill>
                  <a:srgbClr val="FF0000"/>
                </a:solidFill>
                <a:effectLst/>
                <a:latin typeface="Calibri" panose="020F0502020204030204" pitchFamily="34" charset="0"/>
                <a:ea typeface="Calibri" panose="020F0502020204030204" pitchFamily="34" charset="0"/>
              </a:rPr>
              <a:t>Zgodnie z pismem z IK UP realizowane będą wyłącznie usługi rozwojowe wpisane do BUR, wobec powyższego uwaga nie zostaje uwzględniona na obecnym etapie. Niemniej możliwe jest, że Wytyczne obszarowe tego nie wykluczą</a:t>
            </a:r>
            <a:r>
              <a:rPr lang="pl-PL" sz="1600" dirty="0">
                <a:solidFill>
                  <a:srgbClr val="FF0000"/>
                </a:solidFill>
                <a:latin typeface="Calibri" panose="020F0502020204030204" pitchFamily="34" charset="0"/>
                <a:ea typeface="Calibri" panose="020F0502020204030204" pitchFamily="34" charset="0"/>
              </a:rPr>
              <a:t> -</a:t>
            </a:r>
            <a:r>
              <a:rPr lang="pl-PL" sz="1600" dirty="0">
                <a:solidFill>
                  <a:srgbClr val="FF0000"/>
                </a:solidFill>
                <a:effectLst/>
                <a:latin typeface="Calibri" panose="020F0502020204030204" pitchFamily="34" charset="0"/>
                <a:ea typeface="Calibri" panose="020F0502020204030204" pitchFamily="34" charset="0"/>
              </a:rPr>
              <a:t> wówczas jesteśmy otwarci na takie rozwiązanie, o które wnioskuje strona społeczna.</a:t>
            </a:r>
          </a:p>
          <a:p>
            <a:pPr algn="just"/>
            <a:endParaRPr lang="pl-PL" sz="1600" dirty="0">
              <a:solidFill>
                <a:srgbClr val="FF0000"/>
              </a:solidFill>
              <a:latin typeface="Calibri" panose="020F0502020204030204" pitchFamily="34" charset="0"/>
              <a:ea typeface="Calibri" panose="020F0502020204030204" pitchFamily="34" charset="0"/>
            </a:endParaRPr>
          </a:p>
          <a:p>
            <a:pPr algn="just"/>
            <a:r>
              <a:rPr lang="pl-PL" sz="1600" dirty="0">
                <a:effectLst/>
                <a:latin typeface="Calibri" panose="020F0502020204030204" pitchFamily="34" charset="0"/>
                <a:ea typeface="Calibri" panose="020F0502020204030204" pitchFamily="34" charset="0"/>
              </a:rPr>
              <a:t>- zwiększenie alokacji na włączeni społeczne do 180 mln euro kosztem rynku pracy </a:t>
            </a:r>
          </a:p>
          <a:p>
            <a:pPr algn="just"/>
            <a:r>
              <a:rPr lang="pl-PL" sz="1600" dirty="0">
                <a:solidFill>
                  <a:srgbClr val="FF0000"/>
                </a:solidFill>
                <a:effectLst/>
                <a:latin typeface="Calibri" panose="020F0502020204030204" pitchFamily="34" charset="0"/>
                <a:ea typeface="Calibri" panose="020F0502020204030204" pitchFamily="34" charset="0"/>
              </a:rPr>
              <a:t>Proponujemy następujące realokacje:</a:t>
            </a:r>
          </a:p>
          <a:p>
            <a:pPr algn="just"/>
            <a:r>
              <a:rPr lang="pl-PL" sz="1600" dirty="0">
                <a:solidFill>
                  <a:srgbClr val="FF0000"/>
                </a:solidFill>
                <a:effectLst/>
                <a:latin typeface="Calibri" panose="020F0502020204030204" pitchFamily="34" charset="0"/>
                <a:ea typeface="Calibri" panose="020F0502020204030204" pitchFamily="34" charset="0"/>
              </a:rPr>
              <a:t>Realokacje z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a) w wysokości 30 mln EUR do:</a:t>
            </a:r>
          </a:p>
          <a:p>
            <a:pPr algn="just"/>
            <a:r>
              <a:rPr lang="pl-PL" sz="1600" dirty="0">
                <a:solidFill>
                  <a:srgbClr val="FF0000"/>
                </a:solidFill>
                <a:effectLst/>
                <a:latin typeface="Calibri" panose="020F0502020204030204" pitchFamily="34" charset="0"/>
                <a:ea typeface="Calibri" panose="020F0502020204030204" pitchFamily="34" charset="0"/>
              </a:rPr>
              <a:t>-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d) – 10 mln EUR – wzmocnienie BUR</a:t>
            </a:r>
          </a:p>
          <a:p>
            <a:pPr algn="just"/>
            <a:r>
              <a:rPr lang="pl-PL" sz="1600" dirty="0">
                <a:solidFill>
                  <a:srgbClr val="FF0000"/>
                </a:solidFill>
                <a:effectLst/>
                <a:latin typeface="Calibri" panose="020F0502020204030204" pitchFamily="34" charset="0"/>
                <a:ea typeface="Calibri" panose="020F0502020204030204" pitchFamily="34" charset="0"/>
              </a:rPr>
              <a:t>-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h) – 20 mln EUR – wzmocnienie wsparcia dla biernych zawodowo.</a:t>
            </a:r>
          </a:p>
          <a:p>
            <a:pPr algn="just"/>
            <a:r>
              <a:rPr lang="pl-PL" sz="1600" dirty="0">
                <a:solidFill>
                  <a:srgbClr val="FF0000"/>
                </a:solidFill>
                <a:effectLst/>
                <a:latin typeface="Calibri" panose="020F0502020204030204" pitchFamily="34" charset="0"/>
                <a:ea typeface="Calibri" panose="020F0502020204030204" pitchFamily="34" charset="0"/>
              </a:rPr>
              <a:t> </a:t>
            </a:r>
          </a:p>
          <a:p>
            <a:pPr algn="just"/>
            <a:r>
              <a:rPr lang="pl-PL" sz="1600" dirty="0">
                <a:solidFill>
                  <a:srgbClr val="FF0000"/>
                </a:solidFill>
                <a:effectLst/>
                <a:latin typeface="Calibri" panose="020F0502020204030204" pitchFamily="34" charset="0"/>
                <a:ea typeface="Calibri" panose="020F0502020204030204" pitchFamily="34" charset="0"/>
              </a:rPr>
              <a:t>Dodatkowo, realokacje wewnętrzne w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a), tj. przeniesienie 20 mln EUR z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a) </a:t>
            </a:r>
            <a:r>
              <a:rPr lang="pl-PL" sz="1600" i="1" dirty="0">
                <a:solidFill>
                  <a:srgbClr val="FF0000"/>
                </a:solidFill>
                <a:effectLst/>
                <a:latin typeface="Calibri" panose="020F0502020204030204" pitchFamily="34" charset="0"/>
                <a:ea typeface="Calibri" panose="020F0502020204030204" pitchFamily="34" charset="0"/>
              </a:rPr>
              <a:t>projekty PUP</a:t>
            </a:r>
            <a:r>
              <a:rPr lang="pl-PL" sz="1600" dirty="0">
                <a:solidFill>
                  <a:srgbClr val="FF0000"/>
                </a:solidFill>
                <a:effectLst/>
                <a:latin typeface="Calibri" panose="020F0502020204030204" pitchFamily="34" charset="0"/>
                <a:ea typeface="Calibri" panose="020F0502020204030204" pitchFamily="34" charset="0"/>
              </a:rPr>
              <a:t> na </a:t>
            </a:r>
            <a:r>
              <a:rPr lang="pl-PL" sz="1600" dirty="0" err="1">
                <a:solidFill>
                  <a:srgbClr val="FF0000"/>
                </a:solidFill>
                <a:effectLst/>
                <a:latin typeface="Calibri" panose="020F0502020204030204" pitchFamily="34" charset="0"/>
                <a:ea typeface="Calibri" panose="020F0502020204030204" pitchFamily="34" charset="0"/>
              </a:rPr>
              <a:t>cs</a:t>
            </a:r>
            <a:r>
              <a:rPr lang="pl-PL" sz="1600" dirty="0">
                <a:solidFill>
                  <a:srgbClr val="FF0000"/>
                </a:solidFill>
                <a:effectLst/>
                <a:latin typeface="Calibri" panose="020F0502020204030204" pitchFamily="34" charset="0"/>
                <a:ea typeface="Calibri" panose="020F0502020204030204" pitchFamily="34" charset="0"/>
              </a:rPr>
              <a:t> a) </a:t>
            </a:r>
            <a:r>
              <a:rPr lang="pl-PL" sz="1600" i="1" dirty="0">
                <a:solidFill>
                  <a:srgbClr val="FF0000"/>
                </a:solidFill>
                <a:effectLst/>
                <a:latin typeface="Calibri" panose="020F0502020204030204" pitchFamily="34" charset="0"/>
                <a:ea typeface="Calibri" panose="020F0502020204030204" pitchFamily="34" charset="0"/>
              </a:rPr>
              <a:t>projekty konkursowe na rzecz osób szczególnie </a:t>
            </a:r>
            <a:r>
              <a:rPr lang="pl-PL" sz="1600" i="1" dirty="0" err="1">
                <a:solidFill>
                  <a:srgbClr val="FF0000"/>
                </a:solidFill>
                <a:effectLst/>
                <a:latin typeface="Calibri" panose="020F0502020204030204" pitchFamily="34" charset="0"/>
                <a:ea typeface="Calibri" panose="020F0502020204030204" pitchFamily="34" charset="0"/>
              </a:rPr>
              <a:t>defaworyzowanych</a:t>
            </a:r>
            <a:r>
              <a:rPr lang="pl-PL" sz="1600" i="1" dirty="0">
                <a:solidFill>
                  <a:srgbClr val="FF0000"/>
                </a:solidFill>
                <a:effectLst/>
                <a:latin typeface="Calibri" panose="020F0502020204030204" pitchFamily="34" charset="0"/>
                <a:ea typeface="Calibri" panose="020F0502020204030204" pitchFamily="34" charset="0"/>
              </a:rPr>
              <a:t> i przeciwdziałanie segmentacji rynku pracy</a:t>
            </a:r>
            <a:r>
              <a:rPr lang="pl-PL" sz="1600" dirty="0">
                <a:solidFill>
                  <a:srgbClr val="FF0000"/>
                </a:solidFill>
                <a:effectLst/>
                <a:latin typeface="Calibri" panose="020F0502020204030204" pitchFamily="34" charset="0"/>
                <a:ea typeface="Calibri" panose="020F0502020204030204" pitchFamily="34" charset="0"/>
              </a:rPr>
              <a:t>. </a:t>
            </a:r>
          </a:p>
          <a:p>
            <a:pPr algn="just"/>
            <a:endParaRPr lang="pl-PL" sz="1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42642774"/>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3765</TotalTime>
  <Words>1675</Words>
  <Application>Microsoft Office PowerPoint</Application>
  <PresentationFormat>Panoramiczny</PresentationFormat>
  <Paragraphs>140</Paragraphs>
  <Slides>12</Slides>
  <Notes>12</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12</vt:i4>
      </vt:variant>
    </vt:vector>
  </HeadingPairs>
  <TitlesOfParts>
    <vt:vector size="17" baseType="lpstr">
      <vt:lpstr>Arial</vt:lpstr>
      <vt:lpstr>Calibri</vt:lpstr>
      <vt:lpstr>Ubuntu</vt:lpstr>
      <vt:lpstr>1_Motyw pakietu Office</vt:lpstr>
      <vt:lpstr>2_Motyw pakietu Office</vt:lpstr>
      <vt:lpstr>Fundusze Europejskie  dla Dolnego Śląska 2021-2027 (FEDS 2021-2027)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 przygotowań Regionalnego Programu Operacyjnego Województwa Dolnośląskiego na lata 2021-2027</dc:title>
  <dc:creator>Przemysław Galkowski</dc:creator>
  <cp:lastModifiedBy>Aleksandra Gancarz</cp:lastModifiedBy>
  <cp:revision>291</cp:revision>
  <cp:lastPrinted>2021-12-09T07:31:39Z</cp:lastPrinted>
  <dcterms:created xsi:type="dcterms:W3CDTF">2020-11-10T08:45:52Z</dcterms:created>
  <dcterms:modified xsi:type="dcterms:W3CDTF">2022-01-17T07:09:22Z</dcterms:modified>
</cp:coreProperties>
</file>